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50"/>
  </p:notesMasterIdLst>
  <p:sldIdLst>
    <p:sldId id="469" r:id="rId2"/>
    <p:sldId id="470" r:id="rId3"/>
    <p:sldId id="630" r:id="rId4"/>
    <p:sldId id="522" r:id="rId5"/>
    <p:sldId id="549" r:id="rId6"/>
    <p:sldId id="486" r:id="rId7"/>
    <p:sldId id="490" r:id="rId8"/>
    <p:sldId id="650" r:id="rId9"/>
    <p:sldId id="651" r:id="rId10"/>
    <p:sldId id="652" r:id="rId11"/>
    <p:sldId id="653" r:id="rId12"/>
    <p:sldId id="672" r:id="rId13"/>
    <p:sldId id="654" r:id="rId14"/>
    <p:sldId id="655" r:id="rId15"/>
    <p:sldId id="673" r:id="rId16"/>
    <p:sldId id="674" r:id="rId17"/>
    <p:sldId id="675" r:id="rId18"/>
    <p:sldId id="659" r:id="rId19"/>
    <p:sldId id="660" r:id="rId20"/>
    <p:sldId id="661" r:id="rId21"/>
    <p:sldId id="663" r:id="rId22"/>
    <p:sldId id="664" r:id="rId23"/>
    <p:sldId id="665" r:id="rId24"/>
    <p:sldId id="666" r:id="rId25"/>
    <p:sldId id="667" r:id="rId26"/>
    <p:sldId id="668" r:id="rId27"/>
    <p:sldId id="686" r:id="rId28"/>
    <p:sldId id="687" r:id="rId29"/>
    <p:sldId id="697" r:id="rId30"/>
    <p:sldId id="698" r:id="rId31"/>
    <p:sldId id="689" r:id="rId32"/>
    <p:sldId id="690" r:id="rId33"/>
    <p:sldId id="676" r:id="rId34"/>
    <p:sldId id="693" r:id="rId35"/>
    <p:sldId id="695" r:id="rId36"/>
    <p:sldId id="646" r:id="rId37"/>
    <p:sldId id="647" r:id="rId38"/>
    <p:sldId id="680" r:id="rId39"/>
    <p:sldId id="649" r:id="rId40"/>
    <p:sldId id="682" r:id="rId41"/>
    <p:sldId id="683" r:id="rId42"/>
    <p:sldId id="684" r:id="rId43"/>
    <p:sldId id="696" r:id="rId44"/>
    <p:sldId id="694" r:id="rId45"/>
    <p:sldId id="685" r:id="rId46"/>
    <p:sldId id="691" r:id="rId47"/>
    <p:sldId id="692" r:id="rId48"/>
    <p:sldId id="468" r:id="rId4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649C437B-BFCB-46AF-9378-D06C5C84E5E5}">
          <p14:sldIdLst>
            <p14:sldId id="469"/>
            <p14:sldId id="470"/>
            <p14:sldId id="630"/>
            <p14:sldId id="522"/>
            <p14:sldId id="549"/>
            <p14:sldId id="486"/>
            <p14:sldId id="490"/>
            <p14:sldId id="650"/>
            <p14:sldId id="651"/>
            <p14:sldId id="652"/>
            <p14:sldId id="653"/>
            <p14:sldId id="672"/>
            <p14:sldId id="654"/>
            <p14:sldId id="655"/>
            <p14:sldId id="673"/>
            <p14:sldId id="674"/>
            <p14:sldId id="675"/>
            <p14:sldId id="659"/>
            <p14:sldId id="660"/>
            <p14:sldId id="661"/>
            <p14:sldId id="663"/>
            <p14:sldId id="664"/>
            <p14:sldId id="665"/>
            <p14:sldId id="666"/>
            <p14:sldId id="667"/>
            <p14:sldId id="668"/>
            <p14:sldId id="686"/>
            <p14:sldId id="687"/>
            <p14:sldId id="697"/>
            <p14:sldId id="698"/>
            <p14:sldId id="689"/>
            <p14:sldId id="690"/>
            <p14:sldId id="676"/>
            <p14:sldId id="693"/>
            <p14:sldId id="695"/>
            <p14:sldId id="646"/>
            <p14:sldId id="647"/>
            <p14:sldId id="680"/>
            <p14:sldId id="649"/>
            <p14:sldId id="682"/>
            <p14:sldId id="683"/>
            <p14:sldId id="684"/>
            <p14:sldId id="696"/>
            <p14:sldId id="694"/>
            <p14:sldId id="685"/>
            <p14:sldId id="691"/>
            <p14:sldId id="692"/>
          </p14:sldIdLst>
        </p14:section>
        <p14:section name="未命名的章節" id="{3C2D675E-050F-44C5-BDAF-44C461F56361}">
          <p14:sldIdLst>
            <p14:sldId id="4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ona" initials="v"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D1D"/>
    <a:srgbClr val="FF6565"/>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7" autoAdjust="0"/>
    <p:restoredTop sz="89527" autoAdjust="0"/>
  </p:normalViewPr>
  <p:slideViewPr>
    <p:cSldViewPr>
      <p:cViewPr varScale="1">
        <p:scale>
          <a:sx n="85" d="100"/>
          <a:sy n="85" d="100"/>
        </p:scale>
        <p:origin x="60" y="318"/>
      </p:cViewPr>
      <p:guideLst>
        <p:guide orient="horz" pos="2160"/>
        <p:guide pos="2880"/>
      </p:guideLst>
    </p:cSldViewPr>
  </p:slideViewPr>
  <p:notesTextViewPr>
    <p:cViewPr>
      <p:scale>
        <a:sx n="1" d="1"/>
        <a:sy n="1" d="1"/>
      </p:scale>
      <p:origin x="0" y="0"/>
    </p:cViewPr>
  </p:notesTextViewPr>
  <p:sorterViewPr>
    <p:cViewPr>
      <p:scale>
        <a:sx n="100" d="100"/>
        <a:sy n="100" d="100"/>
      </p:scale>
      <p:origin x="0" y="21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A74EDC-C443-4575-BBC1-6ED7DB64446C}"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TW" altLang="en-US"/>
        </a:p>
      </dgm:t>
    </dgm:pt>
    <dgm:pt modelId="{7231CA90-AC32-4BA4-942F-DA93583EE01A}">
      <dgm:prSet phldrT="[文字]" custT="1"/>
      <dgm:spPr/>
      <dgm:t>
        <a:bodyPr/>
        <a:lstStyle/>
        <a:p>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一、環境敏感圖資特性分析</a:t>
          </a:r>
          <a:endParaRPr lang="zh-TW" altLang="en-US" sz="20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23A9A067-24C9-4013-BB63-8FCEF61C7FB5}" type="parTrans" cxnId="{E54FDBB2-F312-4448-B877-6D2DFB90BAB7}">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B7A29732-370F-4090-ACC4-621C51E98C25}" type="sibTrans" cxnId="{E54FDBB2-F312-4448-B877-6D2DFB90BAB7}">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A50E2B0A-5D6F-4A79-B51B-6DDD2D37C526}">
      <dgm:prSet phldrT="[文字]" custT="1"/>
      <dgm:spPr/>
      <dgm:t>
        <a:bodyPr/>
        <a:lstStyle/>
        <a:p>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三、環境敏感地區模組</a:t>
          </a:r>
          <a:r>
            <a:rPr lang="en-US" altLang="zh-TW"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API</a:t>
          </a:r>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規劃與開發</a:t>
          </a:r>
          <a:endParaRPr lang="zh-TW" altLang="en-US" sz="20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4EAFEFB1-34EF-41B5-8299-A057FC514440}" type="parTrans" cxnId="{BDE2ECF9-A0DF-47F9-B1AB-7419117BA7AF}">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37B0EFEF-C22F-464C-AF72-33EC40672732}" type="sibTrans" cxnId="{BDE2ECF9-A0DF-47F9-B1AB-7419117BA7AF}">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5006E9C4-60A2-4069-BDFB-8260D1305A83}">
      <dgm:prSet phldrT="[文字]" custT="1"/>
      <dgm:spPr/>
      <dgm:t>
        <a:bodyPr/>
        <a:lstStyle/>
        <a:p>
          <a:pPr>
            <a:lnSpc>
              <a:spcPts val="1400"/>
            </a:lnSpc>
            <a:spcAft>
              <a:spcPts val="0"/>
            </a:spcAft>
          </a:pPr>
          <a:r>
            <a:rPr lang="zh-TW" altLang="en-US" sz="1400" dirty="0" smtClean="0">
              <a:latin typeface="微軟正黑體" pitchFamily="34" charset="-120"/>
              <a:ea typeface="微軟正黑體" pitchFamily="34" charset="-120"/>
            </a:rPr>
            <a:t>分析環境敏感地區圖資特性（包括圖形種類、屬性、更新方式或周期等）至少</a:t>
          </a:r>
          <a:r>
            <a:rPr lang="en-US" altLang="zh-TW" sz="1400" dirty="0" smtClean="0">
              <a:latin typeface="微軟正黑體" pitchFamily="34" charset="-120"/>
              <a:ea typeface="微軟正黑體" pitchFamily="34" charset="-120"/>
            </a:rPr>
            <a:t>20</a:t>
          </a:r>
          <a:r>
            <a:rPr lang="zh-TW" altLang="en-US" sz="1400" dirty="0" smtClean="0">
              <a:latin typeface="微軟正黑體" pitchFamily="34" charset="-120"/>
              <a:ea typeface="微軟正黑體" pitchFamily="34" charset="-120"/>
            </a:rPr>
            <a:t>項</a:t>
          </a:r>
          <a:endParaRPr lang="zh-TW" altLang="en-US" sz="14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9E24C364-AC7D-4D12-B9C1-8EC9671E135F}" type="parTrans" cxnId="{F0EE4129-B443-4252-B9DD-C2CB14DDE761}">
      <dgm:prSet/>
      <dgm:spPr/>
      <dgm:t>
        <a:bodyPr/>
        <a:lstStyle/>
        <a:p>
          <a:endParaRPr lang="zh-TW" altLang="en-US">
            <a:latin typeface="微軟正黑體" pitchFamily="34" charset="-120"/>
            <a:ea typeface="微軟正黑體" pitchFamily="34" charset="-120"/>
          </a:endParaRPr>
        </a:p>
      </dgm:t>
    </dgm:pt>
    <dgm:pt modelId="{CEBF3B9A-824D-4A85-B199-4475742C756C}" type="sibTrans" cxnId="{F0EE4129-B443-4252-B9DD-C2CB14DDE761}">
      <dgm:prSet/>
      <dgm:spPr/>
      <dgm:t>
        <a:bodyPr/>
        <a:lstStyle/>
        <a:p>
          <a:endParaRPr lang="zh-TW" altLang="en-US">
            <a:latin typeface="微軟正黑體" pitchFamily="34" charset="-120"/>
            <a:ea typeface="微軟正黑體" pitchFamily="34" charset="-120"/>
          </a:endParaRPr>
        </a:p>
      </dgm:t>
    </dgm:pt>
    <dgm:pt modelId="{B4A8F829-0D3C-4ED4-9A47-88AC12805D11}">
      <dgm:prSet phldrT="[文字]" custT="1"/>
      <dgm:spPr/>
      <dgm:t>
        <a:bodyPr/>
        <a:lstStyle/>
        <a:p>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二、圖資發布效能評估</a:t>
          </a:r>
          <a:endParaRPr lang="zh-TW" altLang="en-US" sz="20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E873CED1-F22D-45ED-B7B4-447E551285DD}" type="sibTrans" cxnId="{B506DF0E-4E6D-4A4F-A156-80F087CDD746}">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7FE855BF-ED09-454E-8691-A7C5DA9F05D2}" type="parTrans" cxnId="{B506DF0E-4E6D-4A4F-A156-80F087CDD746}">
      <dgm:prSet/>
      <dgm:spPr/>
      <dgm:t>
        <a:bodyPr/>
        <a:lstStyle/>
        <a:p>
          <a:endParaRPr lang="zh-TW" altLang="en-US" sz="2800" b="1">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C93E5E0D-6242-4BC3-90EE-B8125197AA7C}">
      <dgm:prSet phldrT="[文字]" custT="1"/>
      <dgm:spPr/>
      <dgm:t>
        <a:bodyPr/>
        <a:lstStyle/>
        <a:p>
          <a:pPr>
            <a:lnSpc>
              <a:spcPts val="1400"/>
            </a:lnSpc>
            <a:spcAft>
              <a:spcPts val="0"/>
            </a:spcAft>
          </a:pPr>
          <a:r>
            <a:rPr lang="zh-TW" altLang="en-US" sz="1400" dirty="0" smtClean="0">
              <a:latin typeface="微軟正黑體" pitchFamily="34" charset="-120"/>
              <a:ea typeface="微軟正黑體" pitchFamily="34" charset="-120"/>
            </a:rPr>
            <a:t>發布圖資</a:t>
          </a:r>
          <a:r>
            <a:rPr lang="en-US" altLang="zh-TW" sz="1400" dirty="0" smtClean="0">
              <a:latin typeface="微軟正黑體" pitchFamily="34" charset="-120"/>
              <a:ea typeface="微軟正黑體" pitchFamily="34" charset="-120"/>
            </a:rPr>
            <a:t>API</a:t>
          </a:r>
          <a:endParaRPr lang="zh-TW" altLang="en-US" sz="14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86274719-3949-4A04-AFE7-5CDA7B62A8CF}" type="parTrans" cxnId="{907CA858-010A-4566-8D55-57E7C3FD3173}">
      <dgm:prSet/>
      <dgm:spPr/>
      <dgm:t>
        <a:bodyPr/>
        <a:lstStyle/>
        <a:p>
          <a:endParaRPr lang="zh-TW" altLang="en-US">
            <a:latin typeface="微軟正黑體" pitchFamily="34" charset="-120"/>
            <a:ea typeface="微軟正黑體" pitchFamily="34" charset="-120"/>
          </a:endParaRPr>
        </a:p>
      </dgm:t>
    </dgm:pt>
    <dgm:pt modelId="{B61BF6E5-6447-4395-ADA7-12DE1A0E90A7}" type="sibTrans" cxnId="{907CA858-010A-4566-8D55-57E7C3FD3173}">
      <dgm:prSet/>
      <dgm:spPr/>
      <dgm:t>
        <a:bodyPr/>
        <a:lstStyle/>
        <a:p>
          <a:endParaRPr lang="zh-TW" altLang="en-US">
            <a:latin typeface="微軟正黑體" pitchFamily="34" charset="-120"/>
            <a:ea typeface="微軟正黑體" pitchFamily="34" charset="-120"/>
          </a:endParaRPr>
        </a:p>
      </dgm:t>
    </dgm:pt>
    <dgm:pt modelId="{F54B00DA-D060-4DA3-9449-17E24375ECC7}">
      <dgm:prSet phldrT="[文字]" custT="1"/>
      <dgm:spPr/>
      <dgm:t>
        <a:bodyPr/>
        <a:lstStyle/>
        <a:p>
          <a:pPr>
            <a:lnSpc>
              <a:spcPts val="1400"/>
            </a:lnSpc>
            <a:spcAft>
              <a:spcPts val="0"/>
            </a:spcAft>
          </a:pPr>
          <a:r>
            <a:rPr lang="zh-TW" altLang="en-US" sz="1400" dirty="0" smtClean="0">
              <a:latin typeface="微軟正黑體" pitchFamily="34" charset="-120"/>
              <a:ea typeface="微軟正黑體" pitchFamily="34" charset="-120"/>
            </a:rPr>
            <a:t>針對租用雲端機房或</a:t>
          </a:r>
          <a:r>
            <a:rPr lang="en-US" altLang="en-US" sz="1400" dirty="0" smtClean="0">
              <a:latin typeface="微軟正黑體" pitchFamily="34" charset="-120"/>
              <a:ea typeface="微軟正黑體" pitchFamily="34" charset="-120"/>
            </a:rPr>
            <a:t>TGOS Cloud</a:t>
          </a:r>
          <a:r>
            <a:rPr lang="zh-TW" altLang="en-US" sz="1400" dirty="0" smtClean="0">
              <a:latin typeface="微軟正黑體" pitchFamily="34" charset="-120"/>
              <a:ea typeface="微軟正黑體" pitchFamily="34" charset="-120"/>
            </a:rPr>
            <a:t>，</a:t>
          </a:r>
          <a:r>
            <a:rPr lang="zh-TW" sz="1400" dirty="0" smtClean="0">
              <a:latin typeface="微軟正黑體" panose="020B0604030504040204" pitchFamily="34" charset="-120"/>
              <a:ea typeface="微軟正黑體" panose="020B0604030504040204" pitchFamily="34" charset="-120"/>
            </a:rPr>
            <a:t>需評估不同設備網路服務效率</a:t>
          </a:r>
          <a:endParaRPr lang="zh-TW" altLang="en-US" sz="14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D42A9C9D-D79E-4A83-976E-D2137980DC63}" type="parTrans" cxnId="{8AE715D4-26A5-4CB8-A08E-84D2EDD6B1BB}">
      <dgm:prSet/>
      <dgm:spPr/>
      <dgm:t>
        <a:bodyPr/>
        <a:lstStyle/>
        <a:p>
          <a:endParaRPr lang="zh-TW" altLang="en-US">
            <a:latin typeface="微軟正黑體" pitchFamily="34" charset="-120"/>
            <a:ea typeface="微軟正黑體" pitchFamily="34" charset="-120"/>
          </a:endParaRPr>
        </a:p>
      </dgm:t>
    </dgm:pt>
    <dgm:pt modelId="{001B7CC0-48D2-4DDA-9399-FA15BF8ECAD0}" type="sibTrans" cxnId="{8AE715D4-26A5-4CB8-A08E-84D2EDD6B1BB}">
      <dgm:prSet/>
      <dgm:spPr/>
      <dgm:t>
        <a:bodyPr/>
        <a:lstStyle/>
        <a:p>
          <a:endParaRPr lang="zh-TW" altLang="en-US">
            <a:latin typeface="微軟正黑體" pitchFamily="34" charset="-120"/>
            <a:ea typeface="微軟正黑體" pitchFamily="34" charset="-120"/>
          </a:endParaRPr>
        </a:p>
      </dgm:t>
    </dgm:pt>
    <dgm:pt modelId="{A54929C8-0112-4422-B9E8-DDB65554909C}">
      <dgm:prSet phldrT="[文字]" custT="1"/>
      <dgm:spPr/>
      <dgm:t>
        <a:bodyPr/>
        <a:lstStyle/>
        <a:p>
          <a:pPr>
            <a:lnSpc>
              <a:spcPts val="1400"/>
            </a:lnSpc>
            <a:spcAft>
              <a:spcPts val="0"/>
            </a:spcAft>
          </a:pPr>
          <a:r>
            <a:rPr lang="zh-TW" altLang="en-US" sz="1400" dirty="0" smtClean="0">
              <a:latin typeface="微軟正黑體" pitchFamily="34" charset="-120"/>
              <a:ea typeface="微軟正黑體" pitchFamily="34" charset="-120"/>
            </a:rPr>
            <a:t>開發環境敏感地區模組</a:t>
          </a:r>
          <a:r>
            <a:rPr lang="en-US" altLang="zh-TW" sz="1400" dirty="0" smtClean="0">
              <a:latin typeface="微軟正黑體" pitchFamily="34" charset="-120"/>
              <a:ea typeface="微軟正黑體" pitchFamily="34" charset="-120"/>
            </a:rPr>
            <a:t>API</a:t>
          </a:r>
          <a:endParaRPr lang="zh-TW" altLang="en-US" sz="14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B8C1B42A-37FF-4180-BE43-C50E3E908105}" type="parTrans" cxnId="{6034509D-277D-41C7-9F87-FB2922642A27}">
      <dgm:prSet/>
      <dgm:spPr/>
      <dgm:t>
        <a:bodyPr/>
        <a:lstStyle/>
        <a:p>
          <a:endParaRPr lang="zh-TW" altLang="en-US">
            <a:latin typeface="微軟正黑體" pitchFamily="34" charset="-120"/>
            <a:ea typeface="微軟正黑體" pitchFamily="34" charset="-120"/>
          </a:endParaRPr>
        </a:p>
      </dgm:t>
    </dgm:pt>
    <dgm:pt modelId="{7EEF4B10-FF28-485A-82C7-FA6E4642406B}" type="sibTrans" cxnId="{6034509D-277D-41C7-9F87-FB2922642A27}">
      <dgm:prSet/>
      <dgm:spPr/>
      <dgm:t>
        <a:bodyPr/>
        <a:lstStyle/>
        <a:p>
          <a:endParaRPr lang="zh-TW" altLang="en-US">
            <a:latin typeface="微軟正黑體" pitchFamily="34" charset="-120"/>
            <a:ea typeface="微軟正黑體" pitchFamily="34" charset="-120"/>
          </a:endParaRPr>
        </a:p>
      </dgm:t>
    </dgm:pt>
    <dgm:pt modelId="{2E43F51B-0A1D-4C52-A77D-84E4A340498B}">
      <dgm:prSet custT="1"/>
      <dgm:spPr/>
      <dgm:t>
        <a:bodyPr/>
        <a:lstStyle/>
        <a:p>
          <a:pPr>
            <a:lnSpc>
              <a:spcPts val="1400"/>
            </a:lnSpc>
            <a:spcAft>
              <a:spcPts val="0"/>
            </a:spcAft>
          </a:pPr>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四、環境敏感地區查詢模組開發與驗證</a:t>
          </a:r>
        </a:p>
      </dgm:t>
    </dgm:pt>
    <dgm:pt modelId="{7524001E-A995-4818-8DEA-AD698A389D12}" type="parTrans" cxnId="{A3D325CC-66B9-45D3-8375-18E6B02A2D4C}">
      <dgm:prSet/>
      <dgm:spPr/>
      <dgm:t>
        <a:bodyPr/>
        <a:lstStyle/>
        <a:p>
          <a:endParaRPr lang="zh-TW" altLang="en-US">
            <a:latin typeface="微軟正黑體" pitchFamily="34" charset="-120"/>
            <a:ea typeface="微軟正黑體" pitchFamily="34" charset="-120"/>
          </a:endParaRPr>
        </a:p>
      </dgm:t>
    </dgm:pt>
    <dgm:pt modelId="{339637DC-F648-47E2-85D6-A04B08830B23}" type="sibTrans" cxnId="{A3D325CC-66B9-45D3-8375-18E6B02A2D4C}">
      <dgm:prSet/>
      <dgm:spPr/>
      <dgm:t>
        <a:bodyPr/>
        <a:lstStyle/>
        <a:p>
          <a:endParaRPr lang="zh-TW" altLang="en-US">
            <a:latin typeface="微軟正黑體" pitchFamily="34" charset="-120"/>
            <a:ea typeface="微軟正黑體" pitchFamily="34" charset="-120"/>
          </a:endParaRPr>
        </a:p>
      </dgm:t>
    </dgm:pt>
    <dgm:pt modelId="{700AC60C-FE10-4227-8DFA-DC4F964260B2}">
      <dgm:prSet custT="1"/>
      <dgm:spPr/>
      <dgm:t>
        <a:bodyPr/>
        <a:lstStyle/>
        <a:p>
          <a:pPr>
            <a:lnSpc>
              <a:spcPts val="1400"/>
            </a:lnSpc>
            <a:spcAft>
              <a:spcPts val="0"/>
            </a:spcAft>
          </a:pPr>
          <a:r>
            <a:rPr lang="zh-TW" altLang="en-US" sz="1400" b="0" dirty="0" smtClean="0">
              <a:latin typeface="微軟正黑體" pitchFamily="34" charset="-120"/>
              <a:ea typeface="微軟正黑體" pitchFamily="34" charset="-120"/>
            </a:rPr>
            <a:t>以經建會國家發展分組平台國家發展規劃應用分組空間圖台（</a:t>
          </a:r>
          <a:r>
            <a:rPr lang="en-US" altLang="zh-TW" sz="1400" b="0" dirty="0" smtClean="0">
              <a:latin typeface="微軟正黑體" pitchFamily="34" charset="-120"/>
              <a:ea typeface="微軟正黑體" pitchFamily="34" charset="-120"/>
            </a:rPr>
            <a:t>http://ngis.nat.gov.tw/</a:t>
          </a:r>
          <a:r>
            <a:rPr lang="zh-TW" altLang="en-US" sz="1400" b="0" dirty="0" smtClean="0">
              <a:latin typeface="微軟正黑體" pitchFamily="34" charset="-120"/>
              <a:ea typeface="微軟正黑體" pitchFamily="34" charset="-120"/>
            </a:rPr>
            <a:t>）為作業環境</a:t>
          </a:r>
          <a:endParaRPr lang="zh-TW" altLang="en-US" sz="1400" b="0"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dgm:t>
    </dgm:pt>
    <dgm:pt modelId="{7BAFB853-B1FC-4AEA-9FFB-C1E5404C82D8}" type="parTrans" cxnId="{D4C33E25-1DE8-421F-8717-B84935CAF41B}">
      <dgm:prSet/>
      <dgm:spPr/>
      <dgm:t>
        <a:bodyPr/>
        <a:lstStyle/>
        <a:p>
          <a:endParaRPr lang="zh-TW" altLang="en-US">
            <a:latin typeface="微軟正黑體" pitchFamily="34" charset="-120"/>
            <a:ea typeface="微軟正黑體" pitchFamily="34" charset="-120"/>
          </a:endParaRPr>
        </a:p>
      </dgm:t>
    </dgm:pt>
    <dgm:pt modelId="{435AE754-32BB-4507-8554-4DF97C429F91}" type="sibTrans" cxnId="{D4C33E25-1DE8-421F-8717-B84935CAF41B}">
      <dgm:prSet/>
      <dgm:spPr/>
      <dgm:t>
        <a:bodyPr/>
        <a:lstStyle/>
        <a:p>
          <a:endParaRPr lang="zh-TW" altLang="en-US">
            <a:latin typeface="微軟正黑體" pitchFamily="34" charset="-120"/>
            <a:ea typeface="微軟正黑體" pitchFamily="34" charset="-120"/>
          </a:endParaRPr>
        </a:p>
      </dgm:t>
    </dgm:pt>
    <dgm:pt modelId="{4FED0D87-D478-420E-BF79-F69C37826FAA}">
      <dgm:prSet phldrT="[文字]" custT="1"/>
      <dgm:spPr/>
      <dgm:t>
        <a:bodyPr/>
        <a:lstStyle/>
        <a:p>
          <a:pPr>
            <a:lnSpc>
              <a:spcPts val="1400"/>
            </a:lnSpc>
            <a:spcAft>
              <a:spcPts val="0"/>
            </a:spcAft>
          </a:pPr>
          <a:r>
            <a:rPr lang="zh-TW" altLang="en-US" sz="1400" dirty="0" smtClean="0">
              <a:latin typeface="微軟正黑體" pitchFamily="34" charset="-120"/>
              <a:ea typeface="微軟正黑體" pitchFamily="34" charset="-120"/>
            </a:rPr>
            <a:t>協助圖資產製</a:t>
          </a:r>
          <a:r>
            <a:rPr lang="en-US" altLang="zh-TW" sz="1400" dirty="0" smtClean="0">
              <a:latin typeface="微軟正黑體" pitchFamily="34" charset="-120"/>
              <a:ea typeface="微軟正黑體" pitchFamily="34" charset="-120"/>
            </a:rPr>
            <a:t>/</a:t>
          </a:r>
          <a:r>
            <a:rPr lang="zh-TW" altLang="en-US" sz="1400" dirty="0" smtClean="0">
              <a:latin typeface="微軟正黑體" pitchFamily="34" charset="-120"/>
              <a:ea typeface="微軟正黑體" pitchFamily="34" charset="-120"/>
            </a:rPr>
            <a:t>主管機關發布個別詮釋資料</a:t>
          </a:r>
          <a:r>
            <a:rPr lang="en-US" altLang="zh-TW" sz="1400" dirty="0" smtClean="0">
              <a:latin typeface="微軟正黑體" pitchFamily="34" charset="-120"/>
              <a:ea typeface="微軟正黑體" pitchFamily="34" charset="-120"/>
            </a:rPr>
            <a:t>(metadata)</a:t>
          </a:r>
          <a:r>
            <a:rPr lang="zh-TW" altLang="en-US" sz="1400" dirty="0" smtClean="0">
              <a:latin typeface="微軟正黑體" pitchFamily="34" charset="-120"/>
              <a:ea typeface="微軟正黑體" pitchFamily="34" charset="-120"/>
            </a:rPr>
            <a:t>於國土資訊圖資服務平台</a:t>
          </a:r>
          <a:endParaRPr lang="zh-TW" altLang="en-US" sz="1400" b="1" dirty="0">
            <a:effectLst>
              <a:outerShdw blurRad="38100" dist="38100" dir="2700000" algn="tl">
                <a:srgbClr val="000000">
                  <a:alpha val="43137"/>
                </a:srgbClr>
              </a:outerShdw>
            </a:effectLst>
            <a:latin typeface="微軟正黑體" pitchFamily="34" charset="-120"/>
            <a:ea typeface="微軟正黑體" pitchFamily="34" charset="-120"/>
          </a:endParaRPr>
        </a:p>
      </dgm:t>
    </dgm:pt>
    <dgm:pt modelId="{1AFEADA0-C07E-4B81-BC66-93CA783E759D}" type="sibTrans" cxnId="{35E5F1AA-9613-47B7-9246-A36EA01E53C4}">
      <dgm:prSet/>
      <dgm:spPr/>
      <dgm:t>
        <a:bodyPr/>
        <a:lstStyle/>
        <a:p>
          <a:endParaRPr lang="zh-TW" altLang="en-US">
            <a:latin typeface="微軟正黑體" pitchFamily="34" charset="-120"/>
            <a:ea typeface="微軟正黑體" pitchFamily="34" charset="-120"/>
          </a:endParaRPr>
        </a:p>
      </dgm:t>
    </dgm:pt>
    <dgm:pt modelId="{BF0B2B6F-B752-44B8-9B4A-25852A308898}" type="parTrans" cxnId="{35E5F1AA-9613-47B7-9246-A36EA01E53C4}">
      <dgm:prSet/>
      <dgm:spPr/>
      <dgm:t>
        <a:bodyPr/>
        <a:lstStyle/>
        <a:p>
          <a:endParaRPr lang="zh-TW" altLang="en-US">
            <a:latin typeface="微軟正黑體" pitchFamily="34" charset="-120"/>
            <a:ea typeface="微軟正黑體" pitchFamily="34" charset="-120"/>
          </a:endParaRPr>
        </a:p>
      </dgm:t>
    </dgm:pt>
    <dgm:pt modelId="{F2A1F310-AA94-408E-95CB-779D91D998CA}">
      <dgm:prSet custT="1"/>
      <dgm:spPr/>
      <dgm:t>
        <a:bodyPr/>
        <a:lstStyle/>
        <a:p>
          <a:pPr>
            <a:lnSpc>
              <a:spcPts val="1400"/>
            </a:lnSpc>
            <a:spcAft>
              <a:spcPts val="0"/>
            </a:spcAft>
          </a:pPr>
          <a:r>
            <a:rPr lang="zh-TW" sz="1400" dirty="0" smtClean="0">
              <a:latin typeface="微軟正黑體" pitchFamily="34" charset="-120"/>
              <a:ea typeface="微軟正黑體" pitchFamily="34" charset="-120"/>
            </a:rPr>
            <a:t>訂定本計畫相關圖資應用程式介面（</a:t>
          </a:r>
          <a:r>
            <a:rPr lang="en-US" sz="1400" dirty="0" smtClean="0">
              <a:latin typeface="微軟正黑體" pitchFamily="34" charset="-120"/>
              <a:ea typeface="微軟正黑體" pitchFamily="34" charset="-120"/>
            </a:rPr>
            <a:t>API</a:t>
          </a:r>
          <a:r>
            <a:rPr lang="zh-TW" sz="1400" dirty="0" smtClean="0">
              <a:latin typeface="微軟正黑體" pitchFamily="34" charset="-120"/>
              <a:ea typeface="微軟正黑體" pitchFamily="34" charset="-120"/>
            </a:rPr>
            <a:t>）規格及說明文件</a:t>
          </a:r>
          <a:endParaRPr lang="zh-TW" altLang="en-US" sz="1400" dirty="0" smtClean="0">
            <a:latin typeface="微軟正黑體" pitchFamily="34" charset="-120"/>
            <a:ea typeface="微軟正黑體" pitchFamily="34" charset="-120"/>
          </a:endParaRPr>
        </a:p>
      </dgm:t>
    </dgm:pt>
    <dgm:pt modelId="{84C13C54-9552-4E61-B031-BF377EADC62C}" type="parTrans" cxnId="{8A77CDBA-5BB1-48B4-9C2F-A9C094EBBDD6}">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E81FF2-4507-414D-8870-8B6F8BD95B16}" type="sibTrans" cxnId="{8A77CDBA-5BB1-48B4-9C2F-A9C094EBBDD6}">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3DA95D0-08FB-40D4-BBA0-BCABDC3310EC}">
      <dgm:prSet custT="1"/>
      <dgm:spPr/>
      <dgm:t>
        <a:bodyPr/>
        <a:lstStyle/>
        <a:p>
          <a:pPr>
            <a:lnSpc>
              <a:spcPts val="1400"/>
            </a:lnSpc>
            <a:spcAft>
              <a:spcPts val="0"/>
            </a:spcAft>
          </a:pPr>
          <a:r>
            <a:rPr lang="zh-TW" altLang="en-US" sz="1400" b="0" dirty="0" smtClean="0">
              <a:latin typeface="微軟正黑體" pitchFamily="34" charset="-120"/>
              <a:ea typeface="微軟正黑體" pitchFamily="34" charset="-120"/>
            </a:rPr>
            <a:t>協助業務相關單位（至少</a:t>
          </a:r>
          <a:r>
            <a:rPr lang="en-US" altLang="en-US" sz="1400" b="0" dirty="0" smtClean="0">
              <a:latin typeface="微軟正黑體" pitchFamily="34" charset="-120"/>
              <a:ea typeface="微軟正黑體" pitchFamily="34" charset="-120"/>
            </a:rPr>
            <a:t>1</a:t>
          </a:r>
          <a:r>
            <a:rPr lang="zh-TW" altLang="en-US" sz="1400" b="0" dirty="0" smtClean="0">
              <a:latin typeface="微軟正黑體" pitchFamily="34" charset="-120"/>
              <a:ea typeface="微軟正黑體" pitchFamily="34" charset="-120"/>
            </a:rPr>
            <a:t>個）開發</a:t>
          </a:r>
          <a:r>
            <a:rPr lang="en-US" altLang="en-US" sz="1400" b="0" dirty="0" smtClean="0">
              <a:latin typeface="微軟正黑體" pitchFamily="34" charset="-120"/>
              <a:ea typeface="微軟正黑體" pitchFamily="34" charset="-120"/>
            </a:rPr>
            <a:t>AP</a:t>
          </a:r>
          <a:r>
            <a:rPr lang="zh-TW" altLang="en-US" sz="1400" b="0" dirty="0" smtClean="0">
              <a:latin typeface="微軟正黑體" pitchFamily="34" charset="-120"/>
              <a:ea typeface="微軟正黑體" pitchFamily="34" charset="-120"/>
            </a:rPr>
            <a:t>介接使用</a:t>
          </a:r>
        </a:p>
      </dgm:t>
    </dgm:pt>
    <dgm:pt modelId="{C213AE9C-DDD7-468D-B357-AA317A0E07D3}" type="parTrans" cxnId="{6736562B-12D6-4689-B246-A410E03A823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1BE298A-4D53-4476-A023-AC7589ABFA6C}" type="sibTrans" cxnId="{6736562B-12D6-4689-B246-A410E03A823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2B0AAFC-D42C-48A3-B6CB-18E4882D1D8D}">
      <dgm:prSet custT="1"/>
      <dgm:spPr/>
      <dgm:t>
        <a:bodyPr/>
        <a:lstStyle/>
        <a:p>
          <a:pPr>
            <a:lnSpc>
              <a:spcPts val="1400"/>
            </a:lnSpc>
            <a:spcAft>
              <a:spcPts val="0"/>
            </a:spcAft>
          </a:pPr>
          <a:r>
            <a:rPr lang="zh-TW" altLang="en-US" sz="1400" b="0" dirty="0" smtClean="0">
              <a:latin typeface="微軟正黑體" pitchFamily="34" charset="-120"/>
              <a:ea typeface="微軟正黑體" pitchFamily="34" charset="-120"/>
            </a:rPr>
            <a:t>環境敏感地區查詢模組功能需至少包括以地籍地號查詢環境敏感區及以環域分析選取特定地號一定範圍內環境敏感地區</a:t>
          </a:r>
        </a:p>
      </dgm:t>
    </dgm:pt>
    <dgm:pt modelId="{88C8DB84-527F-4F9D-9DA7-8843F8078790}" type="parTrans" cxnId="{8943F055-314E-4F00-AA34-1CC7DA0213D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57788CA-452A-4258-BBBF-03520C1EAA91}" type="sibTrans" cxnId="{8943F055-314E-4F00-AA34-1CC7DA0213D7}">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F81F-4A4C-40A1-9E12-0DB4B76E4483}">
      <dgm:prSet custT="1"/>
      <dgm:spPr/>
      <dgm:t>
        <a:bodyPr/>
        <a:lstStyle/>
        <a:p>
          <a:pPr>
            <a:lnSpc>
              <a:spcPts val="1400"/>
            </a:lnSpc>
            <a:spcAft>
              <a:spcPts val="0"/>
            </a:spcAft>
          </a:pPr>
          <a:r>
            <a:rPr lang="zh-TW"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五、未來發展建議報告</a:t>
          </a:r>
        </a:p>
      </dgm:t>
    </dgm:pt>
    <dgm:pt modelId="{5A7B38A7-FE0A-44AE-BDF3-4FA6865C50A1}" type="parTrans" cxnId="{9E05BDA9-5D1B-4810-9DDF-8273CB56D12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7222B56-2845-42A6-A800-5181346DFAA7}" type="sibTrans" cxnId="{9E05BDA9-5D1B-4810-9DDF-8273CB56D12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EE1298B-9F54-49F4-A4E6-263836C750C6}">
      <dgm:prSet custT="1"/>
      <dgm:spPr/>
      <dgm:t>
        <a:bodyPr/>
        <a:lstStyle/>
        <a:p>
          <a:pPr>
            <a:lnSpc>
              <a:spcPts val="1400"/>
            </a:lnSpc>
            <a:spcAft>
              <a:spcPts val="0"/>
            </a:spcAft>
          </a:pPr>
          <a:r>
            <a:rPr lang="zh-TW" sz="1400" b="0" dirty="0" smtClean="0">
              <a:latin typeface="微軟正黑體" pitchFamily="34" charset="-120"/>
              <a:ea typeface="微軟正黑體" pitchFamily="34" charset="-120"/>
            </a:rPr>
            <a:t>環境敏感地區圖資網路應用及相關機關行政流程改善建議</a:t>
          </a:r>
          <a:endParaRPr lang="zh-TW" altLang="en-US" sz="1400" b="0" dirty="0" smtClean="0">
            <a:latin typeface="微軟正黑體" pitchFamily="34" charset="-120"/>
            <a:ea typeface="微軟正黑體" pitchFamily="34" charset="-120"/>
          </a:endParaRPr>
        </a:p>
      </dgm:t>
    </dgm:pt>
    <dgm:pt modelId="{7F6F0963-DDFC-4DDD-936A-FDDAC533302F}" type="parTrans" cxnId="{C322D618-1C4B-4280-93CC-F3F9F72CBD0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8C7033D-8623-41A3-927E-0B497E707BF8}" type="sibTrans" cxnId="{C322D618-1C4B-4280-93CC-F3F9F72CBD0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F60B562-EDAA-49BD-B5C1-251AA8232BAD}">
      <dgm:prSet custT="1"/>
      <dgm:spPr/>
      <dgm:t>
        <a:bodyPr/>
        <a:lstStyle/>
        <a:p>
          <a:pPr>
            <a:lnSpc>
              <a:spcPts val="1400"/>
            </a:lnSpc>
            <a:spcAft>
              <a:spcPts val="0"/>
            </a:spcAft>
          </a:pPr>
          <a:r>
            <a:rPr lang="zh-TW" sz="1400" b="0" dirty="0" smtClean="0">
              <a:latin typeface="微軟正黑體" pitchFamily="34" charset="-120"/>
              <a:ea typeface="微軟正黑體" pitchFamily="34" charset="-120"/>
            </a:rPr>
            <a:t>未來發展圖資網路應用發展建議報告</a:t>
          </a:r>
          <a:endParaRPr lang="zh-TW" altLang="en-US" sz="1400" b="0" dirty="0" smtClean="0">
            <a:latin typeface="微軟正黑體" pitchFamily="34" charset="-120"/>
            <a:ea typeface="微軟正黑體" pitchFamily="34" charset="-120"/>
          </a:endParaRPr>
        </a:p>
      </dgm:t>
    </dgm:pt>
    <dgm:pt modelId="{F15A9087-57BB-4C51-870B-0BA5CD8AAEAE}" type="parTrans" cxnId="{974F1EB0-C5DA-4383-BB45-25DE79B7097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FF160AF-2E1D-4A97-9AEC-2BE6FB39209F}" type="sibTrans" cxnId="{974F1EB0-C5DA-4383-BB45-25DE79B7097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1D0F29DD-2594-4DEE-9122-6F046B0C6CAF}" type="pres">
      <dgm:prSet presAssocID="{EBA74EDC-C443-4575-BBC1-6ED7DB64446C}" presName="linear" presStyleCnt="0">
        <dgm:presLayoutVars>
          <dgm:dir/>
          <dgm:animLvl val="lvl"/>
          <dgm:resizeHandles val="exact"/>
        </dgm:presLayoutVars>
      </dgm:prSet>
      <dgm:spPr/>
      <dgm:t>
        <a:bodyPr/>
        <a:lstStyle/>
        <a:p>
          <a:endParaRPr lang="zh-TW" altLang="en-US"/>
        </a:p>
      </dgm:t>
    </dgm:pt>
    <dgm:pt modelId="{2B4786AB-E9BB-4725-B46C-173C0F0E63C1}" type="pres">
      <dgm:prSet presAssocID="{7231CA90-AC32-4BA4-942F-DA93583EE01A}" presName="parentLin" presStyleCnt="0"/>
      <dgm:spPr/>
    </dgm:pt>
    <dgm:pt modelId="{0F301AB7-A0E0-4BAF-A641-1AF6ADED0950}" type="pres">
      <dgm:prSet presAssocID="{7231CA90-AC32-4BA4-942F-DA93583EE01A}" presName="parentLeftMargin" presStyleLbl="node1" presStyleIdx="0" presStyleCnt="5"/>
      <dgm:spPr/>
      <dgm:t>
        <a:bodyPr/>
        <a:lstStyle/>
        <a:p>
          <a:endParaRPr lang="zh-TW" altLang="en-US"/>
        </a:p>
      </dgm:t>
    </dgm:pt>
    <dgm:pt modelId="{80399717-6278-42A5-BCE3-C86B3E209AF0}" type="pres">
      <dgm:prSet presAssocID="{7231CA90-AC32-4BA4-942F-DA93583EE01A}" presName="parentText" presStyleLbl="node1" presStyleIdx="0" presStyleCnt="5" custLinFactNeighborX="-5983">
        <dgm:presLayoutVars>
          <dgm:chMax val="0"/>
          <dgm:bulletEnabled val="1"/>
        </dgm:presLayoutVars>
      </dgm:prSet>
      <dgm:spPr/>
      <dgm:t>
        <a:bodyPr/>
        <a:lstStyle/>
        <a:p>
          <a:endParaRPr lang="zh-TW" altLang="en-US"/>
        </a:p>
      </dgm:t>
    </dgm:pt>
    <dgm:pt modelId="{0A7EF1DF-609C-4132-97FB-2F7F9BC1D3D1}" type="pres">
      <dgm:prSet presAssocID="{7231CA90-AC32-4BA4-942F-DA93583EE01A}" presName="negativeSpace" presStyleCnt="0"/>
      <dgm:spPr/>
    </dgm:pt>
    <dgm:pt modelId="{7F95A2A1-90E3-4C02-8DB2-49C0834D1F0C}" type="pres">
      <dgm:prSet presAssocID="{7231CA90-AC32-4BA4-942F-DA93583EE01A}" presName="childText" presStyleLbl="conFgAcc1" presStyleIdx="0" presStyleCnt="5">
        <dgm:presLayoutVars>
          <dgm:bulletEnabled val="1"/>
        </dgm:presLayoutVars>
      </dgm:prSet>
      <dgm:spPr/>
      <dgm:t>
        <a:bodyPr/>
        <a:lstStyle/>
        <a:p>
          <a:endParaRPr lang="zh-TW" altLang="en-US"/>
        </a:p>
      </dgm:t>
    </dgm:pt>
    <dgm:pt modelId="{0B81E5B7-5720-4A2A-827C-9161D426A61D}" type="pres">
      <dgm:prSet presAssocID="{B7A29732-370F-4090-ACC4-621C51E98C25}" presName="spaceBetweenRectangles" presStyleCnt="0"/>
      <dgm:spPr/>
    </dgm:pt>
    <dgm:pt modelId="{A026267A-2005-438C-97A6-633D4E245C8F}" type="pres">
      <dgm:prSet presAssocID="{B4A8F829-0D3C-4ED4-9A47-88AC12805D11}" presName="parentLin" presStyleCnt="0"/>
      <dgm:spPr/>
    </dgm:pt>
    <dgm:pt modelId="{A3227292-D3D1-490C-B1C5-67EB81556425}" type="pres">
      <dgm:prSet presAssocID="{B4A8F829-0D3C-4ED4-9A47-88AC12805D11}" presName="parentLeftMargin" presStyleLbl="node1" presStyleIdx="0" presStyleCnt="5"/>
      <dgm:spPr/>
      <dgm:t>
        <a:bodyPr/>
        <a:lstStyle/>
        <a:p>
          <a:endParaRPr lang="zh-TW" altLang="en-US"/>
        </a:p>
      </dgm:t>
    </dgm:pt>
    <dgm:pt modelId="{64BF5DDA-C621-4AAB-94FF-BB647781C632}" type="pres">
      <dgm:prSet presAssocID="{B4A8F829-0D3C-4ED4-9A47-88AC12805D11}" presName="parentText" presStyleLbl="node1" presStyleIdx="1" presStyleCnt="5" custLinFactNeighborX="-5983">
        <dgm:presLayoutVars>
          <dgm:chMax val="0"/>
          <dgm:bulletEnabled val="1"/>
        </dgm:presLayoutVars>
      </dgm:prSet>
      <dgm:spPr/>
      <dgm:t>
        <a:bodyPr/>
        <a:lstStyle/>
        <a:p>
          <a:endParaRPr lang="zh-TW" altLang="en-US"/>
        </a:p>
      </dgm:t>
    </dgm:pt>
    <dgm:pt modelId="{79DF95B1-D260-46AC-A123-71255641A6A3}" type="pres">
      <dgm:prSet presAssocID="{B4A8F829-0D3C-4ED4-9A47-88AC12805D11}" presName="negativeSpace" presStyleCnt="0"/>
      <dgm:spPr/>
    </dgm:pt>
    <dgm:pt modelId="{A478612E-0DAD-4B1A-A0B9-096C726BDDBF}" type="pres">
      <dgm:prSet presAssocID="{B4A8F829-0D3C-4ED4-9A47-88AC12805D11}" presName="childText" presStyleLbl="conFgAcc1" presStyleIdx="1" presStyleCnt="5">
        <dgm:presLayoutVars>
          <dgm:bulletEnabled val="1"/>
        </dgm:presLayoutVars>
      </dgm:prSet>
      <dgm:spPr/>
      <dgm:t>
        <a:bodyPr/>
        <a:lstStyle/>
        <a:p>
          <a:endParaRPr lang="zh-TW" altLang="en-US"/>
        </a:p>
      </dgm:t>
    </dgm:pt>
    <dgm:pt modelId="{9429CCE1-4605-45CD-B3FF-B4BE04681AA0}" type="pres">
      <dgm:prSet presAssocID="{E873CED1-F22D-45ED-B7B4-447E551285DD}" presName="spaceBetweenRectangles" presStyleCnt="0"/>
      <dgm:spPr/>
    </dgm:pt>
    <dgm:pt modelId="{2A938D99-19CA-4B0B-BEBB-35AF111981A9}" type="pres">
      <dgm:prSet presAssocID="{A50E2B0A-5D6F-4A79-B51B-6DDD2D37C526}" presName="parentLin" presStyleCnt="0"/>
      <dgm:spPr/>
    </dgm:pt>
    <dgm:pt modelId="{A9D77B9C-AA49-4931-A2C7-DAD76313863A}" type="pres">
      <dgm:prSet presAssocID="{A50E2B0A-5D6F-4A79-B51B-6DDD2D37C526}" presName="parentLeftMargin" presStyleLbl="node1" presStyleIdx="1" presStyleCnt="5"/>
      <dgm:spPr/>
      <dgm:t>
        <a:bodyPr/>
        <a:lstStyle/>
        <a:p>
          <a:endParaRPr lang="zh-TW" altLang="en-US"/>
        </a:p>
      </dgm:t>
    </dgm:pt>
    <dgm:pt modelId="{D39A74B7-C275-4C37-908A-434D2AD8F3BE}" type="pres">
      <dgm:prSet presAssocID="{A50E2B0A-5D6F-4A79-B51B-6DDD2D37C526}" presName="parentText" presStyleLbl="node1" presStyleIdx="2" presStyleCnt="5" custLinFactNeighborX="-5983">
        <dgm:presLayoutVars>
          <dgm:chMax val="0"/>
          <dgm:bulletEnabled val="1"/>
        </dgm:presLayoutVars>
      </dgm:prSet>
      <dgm:spPr/>
      <dgm:t>
        <a:bodyPr/>
        <a:lstStyle/>
        <a:p>
          <a:endParaRPr lang="zh-TW" altLang="en-US"/>
        </a:p>
      </dgm:t>
    </dgm:pt>
    <dgm:pt modelId="{0BD80284-9A8A-4A9E-A807-AF625731C817}" type="pres">
      <dgm:prSet presAssocID="{A50E2B0A-5D6F-4A79-B51B-6DDD2D37C526}" presName="negativeSpace" presStyleCnt="0"/>
      <dgm:spPr/>
    </dgm:pt>
    <dgm:pt modelId="{E94258F8-B2ED-4CD6-BCED-63A342518F1A}" type="pres">
      <dgm:prSet presAssocID="{A50E2B0A-5D6F-4A79-B51B-6DDD2D37C526}" presName="childText" presStyleLbl="conFgAcc1" presStyleIdx="2" presStyleCnt="5">
        <dgm:presLayoutVars>
          <dgm:bulletEnabled val="1"/>
        </dgm:presLayoutVars>
      </dgm:prSet>
      <dgm:spPr/>
      <dgm:t>
        <a:bodyPr/>
        <a:lstStyle/>
        <a:p>
          <a:endParaRPr lang="zh-TW" altLang="en-US"/>
        </a:p>
      </dgm:t>
    </dgm:pt>
    <dgm:pt modelId="{ECB6ECA8-1FAB-491A-9E2B-0EF76CA38AE2}" type="pres">
      <dgm:prSet presAssocID="{37B0EFEF-C22F-464C-AF72-33EC40672732}" presName="spaceBetweenRectangles" presStyleCnt="0"/>
      <dgm:spPr/>
    </dgm:pt>
    <dgm:pt modelId="{CA782BFC-F1CC-4F5D-B716-E0A1692140A8}" type="pres">
      <dgm:prSet presAssocID="{2E43F51B-0A1D-4C52-A77D-84E4A340498B}" presName="parentLin" presStyleCnt="0"/>
      <dgm:spPr/>
    </dgm:pt>
    <dgm:pt modelId="{339A3D56-3D48-4CDC-872C-3A6FA046CCA4}" type="pres">
      <dgm:prSet presAssocID="{2E43F51B-0A1D-4C52-A77D-84E4A340498B}" presName="parentLeftMargin" presStyleLbl="node1" presStyleIdx="2" presStyleCnt="5"/>
      <dgm:spPr/>
      <dgm:t>
        <a:bodyPr/>
        <a:lstStyle/>
        <a:p>
          <a:endParaRPr lang="zh-TW" altLang="en-US"/>
        </a:p>
      </dgm:t>
    </dgm:pt>
    <dgm:pt modelId="{43CE4FFD-9706-467A-B864-72E861718AC9}" type="pres">
      <dgm:prSet presAssocID="{2E43F51B-0A1D-4C52-A77D-84E4A340498B}" presName="parentText" presStyleLbl="node1" presStyleIdx="3" presStyleCnt="5">
        <dgm:presLayoutVars>
          <dgm:chMax val="0"/>
          <dgm:bulletEnabled val="1"/>
        </dgm:presLayoutVars>
      </dgm:prSet>
      <dgm:spPr/>
      <dgm:t>
        <a:bodyPr/>
        <a:lstStyle/>
        <a:p>
          <a:endParaRPr lang="zh-TW" altLang="en-US"/>
        </a:p>
      </dgm:t>
    </dgm:pt>
    <dgm:pt modelId="{7536C3EA-5084-45AA-B25E-4372AC23DF45}" type="pres">
      <dgm:prSet presAssocID="{2E43F51B-0A1D-4C52-A77D-84E4A340498B}" presName="negativeSpace" presStyleCnt="0"/>
      <dgm:spPr/>
    </dgm:pt>
    <dgm:pt modelId="{1FDB58AD-98C5-4DB6-A86C-8EA5980AB67F}" type="pres">
      <dgm:prSet presAssocID="{2E43F51B-0A1D-4C52-A77D-84E4A340498B}" presName="childText" presStyleLbl="conFgAcc1" presStyleIdx="3" presStyleCnt="5">
        <dgm:presLayoutVars>
          <dgm:bulletEnabled val="1"/>
        </dgm:presLayoutVars>
      </dgm:prSet>
      <dgm:spPr/>
      <dgm:t>
        <a:bodyPr/>
        <a:lstStyle/>
        <a:p>
          <a:endParaRPr lang="zh-TW" altLang="en-US"/>
        </a:p>
      </dgm:t>
    </dgm:pt>
    <dgm:pt modelId="{EB5E14E2-7565-40D7-AC71-C98B84BFE36A}" type="pres">
      <dgm:prSet presAssocID="{339637DC-F648-47E2-85D6-A04B08830B23}" presName="spaceBetweenRectangles" presStyleCnt="0"/>
      <dgm:spPr/>
    </dgm:pt>
    <dgm:pt modelId="{69731995-858A-4B4A-B393-3369AD3123E7}" type="pres">
      <dgm:prSet presAssocID="{57D3F81F-4A4C-40A1-9E12-0DB4B76E4483}" presName="parentLin" presStyleCnt="0"/>
      <dgm:spPr/>
    </dgm:pt>
    <dgm:pt modelId="{BCDE5AAD-F5A4-464E-8658-831FC0ED6B03}" type="pres">
      <dgm:prSet presAssocID="{57D3F81F-4A4C-40A1-9E12-0DB4B76E4483}" presName="parentLeftMargin" presStyleLbl="node1" presStyleIdx="3" presStyleCnt="5"/>
      <dgm:spPr/>
      <dgm:t>
        <a:bodyPr/>
        <a:lstStyle/>
        <a:p>
          <a:endParaRPr lang="zh-TW" altLang="en-US"/>
        </a:p>
      </dgm:t>
    </dgm:pt>
    <dgm:pt modelId="{7D8980A2-9202-462D-A1E5-7D7C20B92451}" type="pres">
      <dgm:prSet presAssocID="{57D3F81F-4A4C-40A1-9E12-0DB4B76E4483}" presName="parentText" presStyleLbl="node1" presStyleIdx="4" presStyleCnt="5">
        <dgm:presLayoutVars>
          <dgm:chMax val="0"/>
          <dgm:bulletEnabled val="1"/>
        </dgm:presLayoutVars>
      </dgm:prSet>
      <dgm:spPr/>
      <dgm:t>
        <a:bodyPr/>
        <a:lstStyle/>
        <a:p>
          <a:endParaRPr lang="zh-TW" altLang="en-US"/>
        </a:p>
      </dgm:t>
    </dgm:pt>
    <dgm:pt modelId="{5F93C18B-71C2-4CA2-AF1F-FA5F66672731}" type="pres">
      <dgm:prSet presAssocID="{57D3F81F-4A4C-40A1-9E12-0DB4B76E4483}" presName="negativeSpace" presStyleCnt="0"/>
      <dgm:spPr/>
    </dgm:pt>
    <dgm:pt modelId="{F48177E1-631A-4C17-B948-1B4D6CA939BC}" type="pres">
      <dgm:prSet presAssocID="{57D3F81F-4A4C-40A1-9E12-0DB4B76E4483}" presName="childText" presStyleLbl="conFgAcc1" presStyleIdx="4" presStyleCnt="5">
        <dgm:presLayoutVars>
          <dgm:bulletEnabled val="1"/>
        </dgm:presLayoutVars>
      </dgm:prSet>
      <dgm:spPr/>
      <dgm:t>
        <a:bodyPr/>
        <a:lstStyle/>
        <a:p>
          <a:endParaRPr lang="zh-TW" altLang="en-US"/>
        </a:p>
      </dgm:t>
    </dgm:pt>
  </dgm:ptLst>
  <dgm:cxnLst>
    <dgm:cxn modelId="{F0EE4129-B443-4252-B9DD-C2CB14DDE761}" srcId="{7231CA90-AC32-4BA4-942F-DA93583EE01A}" destId="{5006E9C4-60A2-4069-BDFB-8260D1305A83}" srcOrd="0" destOrd="0" parTransId="{9E24C364-AC7D-4D12-B9C1-8EC9671E135F}" sibTransId="{CEBF3B9A-824D-4A85-B199-4475742C756C}"/>
    <dgm:cxn modelId="{76E8AEFB-BD69-4F07-B800-0A30D638E27F}" type="presOf" srcId="{A50E2B0A-5D6F-4A79-B51B-6DDD2D37C526}" destId="{A9D77B9C-AA49-4931-A2C7-DAD76313863A}" srcOrd="0" destOrd="0" presId="urn:microsoft.com/office/officeart/2005/8/layout/list1"/>
    <dgm:cxn modelId="{6736562B-12D6-4689-B246-A410E03A823A}" srcId="{2E43F51B-0A1D-4C52-A77D-84E4A340498B}" destId="{13DA95D0-08FB-40D4-BBA0-BCABDC3310EC}" srcOrd="2" destOrd="0" parTransId="{C213AE9C-DDD7-468D-B357-AA317A0E07D3}" sibTransId="{11BE298A-4D53-4476-A023-AC7589ABFA6C}"/>
    <dgm:cxn modelId="{9E05BDA9-5D1B-4810-9DDF-8273CB56D120}" srcId="{EBA74EDC-C443-4575-BBC1-6ED7DB64446C}" destId="{57D3F81F-4A4C-40A1-9E12-0DB4B76E4483}" srcOrd="4" destOrd="0" parTransId="{5A7B38A7-FE0A-44AE-BDF3-4FA6865C50A1}" sibTransId="{37222B56-2845-42A6-A800-5181346DFAA7}"/>
    <dgm:cxn modelId="{8AE715D4-26A5-4CB8-A08E-84D2EDD6B1BB}" srcId="{B4A8F829-0D3C-4ED4-9A47-88AC12805D11}" destId="{F54B00DA-D060-4DA3-9449-17E24375ECC7}" srcOrd="0" destOrd="0" parTransId="{D42A9C9D-D79E-4A83-976E-D2137980DC63}" sibTransId="{001B7CC0-48D2-4DDA-9399-FA15BF8ECAD0}"/>
    <dgm:cxn modelId="{F32B62FB-50DB-41D4-8F56-C00E7B178FC1}" type="presOf" srcId="{EBA74EDC-C443-4575-BBC1-6ED7DB64446C}" destId="{1D0F29DD-2594-4DEE-9122-6F046B0C6CAF}" srcOrd="0" destOrd="0" presId="urn:microsoft.com/office/officeart/2005/8/layout/list1"/>
    <dgm:cxn modelId="{B53915E9-5B61-4A76-A41C-5E382857B044}" type="presOf" srcId="{2E43F51B-0A1D-4C52-A77D-84E4A340498B}" destId="{339A3D56-3D48-4CDC-872C-3A6FA046CCA4}" srcOrd="0" destOrd="0" presId="urn:microsoft.com/office/officeart/2005/8/layout/list1"/>
    <dgm:cxn modelId="{6034509D-277D-41C7-9F87-FB2922642A27}" srcId="{A50E2B0A-5D6F-4A79-B51B-6DDD2D37C526}" destId="{A54929C8-0112-4422-B9E8-DDB65554909C}" srcOrd="0" destOrd="0" parTransId="{B8C1B42A-37FF-4180-BE43-C50E3E908105}" sibTransId="{7EEF4B10-FF28-485A-82C7-FA6E4642406B}"/>
    <dgm:cxn modelId="{F993A842-A414-4164-B6A0-EDE5F4DADC6B}" type="presOf" srcId="{A50E2B0A-5D6F-4A79-B51B-6DDD2D37C526}" destId="{D39A74B7-C275-4C37-908A-434D2AD8F3BE}" srcOrd="1" destOrd="0" presId="urn:microsoft.com/office/officeart/2005/8/layout/list1"/>
    <dgm:cxn modelId="{8943F055-314E-4F00-AA34-1CC7DA0213D7}" srcId="{2E43F51B-0A1D-4C52-A77D-84E4A340498B}" destId="{72B0AAFC-D42C-48A3-B6CB-18E4882D1D8D}" srcOrd="1" destOrd="0" parTransId="{88C8DB84-527F-4F9D-9DA7-8843F8078790}" sibTransId="{D57788CA-452A-4258-BBBF-03520C1EAA91}"/>
    <dgm:cxn modelId="{35E5F1AA-9613-47B7-9246-A36EA01E53C4}" srcId="{7231CA90-AC32-4BA4-942F-DA93583EE01A}" destId="{4FED0D87-D478-420E-BF79-F69C37826FAA}" srcOrd="1" destOrd="0" parTransId="{BF0B2B6F-B752-44B8-9B4A-25852A308898}" sibTransId="{1AFEADA0-C07E-4B81-BC66-93CA783E759D}"/>
    <dgm:cxn modelId="{974F1EB0-C5DA-4383-BB45-25DE79B70978}" srcId="{57D3F81F-4A4C-40A1-9E12-0DB4B76E4483}" destId="{1F60B562-EDAA-49BD-B5C1-251AA8232BAD}" srcOrd="1" destOrd="0" parTransId="{F15A9087-57BB-4C51-870B-0BA5CD8AAEAE}" sibTransId="{3FF160AF-2E1D-4A97-9AEC-2BE6FB39209F}"/>
    <dgm:cxn modelId="{A3D325CC-66B9-45D3-8375-18E6B02A2D4C}" srcId="{EBA74EDC-C443-4575-BBC1-6ED7DB64446C}" destId="{2E43F51B-0A1D-4C52-A77D-84E4A340498B}" srcOrd="3" destOrd="0" parTransId="{7524001E-A995-4818-8DEA-AD698A389D12}" sibTransId="{339637DC-F648-47E2-85D6-A04B08830B23}"/>
    <dgm:cxn modelId="{B506DF0E-4E6D-4A4F-A156-80F087CDD746}" srcId="{EBA74EDC-C443-4575-BBC1-6ED7DB64446C}" destId="{B4A8F829-0D3C-4ED4-9A47-88AC12805D11}" srcOrd="1" destOrd="0" parTransId="{7FE855BF-ED09-454E-8691-A7C5DA9F05D2}" sibTransId="{E873CED1-F22D-45ED-B7B4-447E551285DD}"/>
    <dgm:cxn modelId="{BDE2ECF9-A0DF-47F9-B1AB-7419117BA7AF}" srcId="{EBA74EDC-C443-4575-BBC1-6ED7DB64446C}" destId="{A50E2B0A-5D6F-4A79-B51B-6DDD2D37C526}" srcOrd="2" destOrd="0" parTransId="{4EAFEFB1-34EF-41B5-8299-A057FC514440}" sibTransId="{37B0EFEF-C22F-464C-AF72-33EC40672732}"/>
    <dgm:cxn modelId="{772C49DD-9614-47DE-921D-A1AF3FAD3A6E}" type="presOf" srcId="{7231CA90-AC32-4BA4-942F-DA93583EE01A}" destId="{80399717-6278-42A5-BCE3-C86B3E209AF0}" srcOrd="1" destOrd="0" presId="urn:microsoft.com/office/officeart/2005/8/layout/list1"/>
    <dgm:cxn modelId="{BE060E67-D90F-4502-A7C3-5596B6CF4779}" type="presOf" srcId="{5006E9C4-60A2-4069-BDFB-8260D1305A83}" destId="{7F95A2A1-90E3-4C02-8DB2-49C0834D1F0C}" srcOrd="0" destOrd="0" presId="urn:microsoft.com/office/officeart/2005/8/layout/list1"/>
    <dgm:cxn modelId="{95AA43D0-8119-45D3-BB39-A2F10D6097A2}" type="presOf" srcId="{C93E5E0D-6242-4BC3-90EE-B8125197AA7C}" destId="{7F95A2A1-90E3-4C02-8DB2-49C0834D1F0C}" srcOrd="0" destOrd="2" presId="urn:microsoft.com/office/officeart/2005/8/layout/list1"/>
    <dgm:cxn modelId="{CB5DE42A-BC1A-4017-97E8-61358282AB7F}" type="presOf" srcId="{B4A8F829-0D3C-4ED4-9A47-88AC12805D11}" destId="{64BF5DDA-C621-4AAB-94FF-BB647781C632}" srcOrd="1" destOrd="0" presId="urn:microsoft.com/office/officeart/2005/8/layout/list1"/>
    <dgm:cxn modelId="{0D68D2E9-B3E1-4645-B33F-8DB772877EE1}" type="presOf" srcId="{F54B00DA-D060-4DA3-9449-17E24375ECC7}" destId="{A478612E-0DAD-4B1A-A0B9-096C726BDDBF}" srcOrd="0" destOrd="0" presId="urn:microsoft.com/office/officeart/2005/8/layout/list1"/>
    <dgm:cxn modelId="{D4C33E25-1DE8-421F-8717-B84935CAF41B}" srcId="{2E43F51B-0A1D-4C52-A77D-84E4A340498B}" destId="{700AC60C-FE10-4227-8DFA-DC4F964260B2}" srcOrd="0" destOrd="0" parTransId="{7BAFB853-B1FC-4AEA-9FFB-C1E5404C82D8}" sibTransId="{435AE754-32BB-4507-8554-4DF97C429F91}"/>
    <dgm:cxn modelId="{E29CC9FD-6612-43FE-A631-740756C2330F}" type="presOf" srcId="{57D3F81F-4A4C-40A1-9E12-0DB4B76E4483}" destId="{BCDE5AAD-F5A4-464E-8658-831FC0ED6B03}" srcOrd="0" destOrd="0" presId="urn:microsoft.com/office/officeart/2005/8/layout/list1"/>
    <dgm:cxn modelId="{8A77CDBA-5BB1-48B4-9C2F-A9C094EBBDD6}" srcId="{A50E2B0A-5D6F-4A79-B51B-6DDD2D37C526}" destId="{F2A1F310-AA94-408E-95CB-779D91D998CA}" srcOrd="1" destOrd="0" parTransId="{84C13C54-9552-4E61-B031-BF377EADC62C}" sibTransId="{7CE81FF2-4507-414D-8870-8B6F8BD95B16}"/>
    <dgm:cxn modelId="{E54FDBB2-F312-4448-B877-6D2DFB90BAB7}" srcId="{EBA74EDC-C443-4575-BBC1-6ED7DB64446C}" destId="{7231CA90-AC32-4BA4-942F-DA93583EE01A}" srcOrd="0" destOrd="0" parTransId="{23A9A067-24C9-4013-BB63-8FCEF61C7FB5}" sibTransId="{B7A29732-370F-4090-ACC4-621C51E98C25}"/>
    <dgm:cxn modelId="{3C398264-E687-4265-8B7B-D8AB67C24A2F}" type="presOf" srcId="{F2A1F310-AA94-408E-95CB-779D91D998CA}" destId="{E94258F8-B2ED-4CD6-BCED-63A342518F1A}" srcOrd="0" destOrd="1" presId="urn:microsoft.com/office/officeart/2005/8/layout/list1"/>
    <dgm:cxn modelId="{D8B46709-CA80-4033-9169-1E168B9875C4}" type="presOf" srcId="{1F60B562-EDAA-49BD-B5C1-251AA8232BAD}" destId="{F48177E1-631A-4C17-B948-1B4D6CA939BC}" srcOrd="0" destOrd="1" presId="urn:microsoft.com/office/officeart/2005/8/layout/list1"/>
    <dgm:cxn modelId="{617FC83B-D6B0-42E0-8B72-6C7E192A1057}" type="presOf" srcId="{72B0AAFC-D42C-48A3-B6CB-18E4882D1D8D}" destId="{1FDB58AD-98C5-4DB6-A86C-8EA5980AB67F}" srcOrd="0" destOrd="1" presId="urn:microsoft.com/office/officeart/2005/8/layout/list1"/>
    <dgm:cxn modelId="{C322D618-1C4B-4280-93CC-F3F9F72CBD04}" srcId="{57D3F81F-4A4C-40A1-9E12-0DB4B76E4483}" destId="{5EE1298B-9F54-49F4-A4E6-263836C750C6}" srcOrd="0" destOrd="0" parTransId="{7F6F0963-DDFC-4DDD-936A-FDDAC533302F}" sibTransId="{08C7033D-8623-41A3-927E-0B497E707BF8}"/>
    <dgm:cxn modelId="{945CE78E-CB66-471D-9120-F7EEA3F5D17A}" type="presOf" srcId="{57D3F81F-4A4C-40A1-9E12-0DB4B76E4483}" destId="{7D8980A2-9202-462D-A1E5-7D7C20B92451}" srcOrd="1" destOrd="0" presId="urn:microsoft.com/office/officeart/2005/8/layout/list1"/>
    <dgm:cxn modelId="{C99A2074-5EBE-4CE0-BCCB-82FBE3833225}" type="presOf" srcId="{13DA95D0-08FB-40D4-BBA0-BCABDC3310EC}" destId="{1FDB58AD-98C5-4DB6-A86C-8EA5980AB67F}" srcOrd="0" destOrd="2" presId="urn:microsoft.com/office/officeart/2005/8/layout/list1"/>
    <dgm:cxn modelId="{26AF0676-238C-43C4-AA71-645753E267C0}" type="presOf" srcId="{A54929C8-0112-4422-B9E8-DDB65554909C}" destId="{E94258F8-B2ED-4CD6-BCED-63A342518F1A}" srcOrd="0" destOrd="0" presId="urn:microsoft.com/office/officeart/2005/8/layout/list1"/>
    <dgm:cxn modelId="{CC3B76E0-FCB0-4D63-9C5D-2CF3EBB59C42}" type="presOf" srcId="{2E43F51B-0A1D-4C52-A77D-84E4A340498B}" destId="{43CE4FFD-9706-467A-B864-72E861718AC9}" srcOrd="1" destOrd="0" presId="urn:microsoft.com/office/officeart/2005/8/layout/list1"/>
    <dgm:cxn modelId="{798621A3-F0B6-4BC4-A36C-AD0176FFD040}" type="presOf" srcId="{7231CA90-AC32-4BA4-942F-DA93583EE01A}" destId="{0F301AB7-A0E0-4BAF-A641-1AF6ADED0950}" srcOrd="0" destOrd="0" presId="urn:microsoft.com/office/officeart/2005/8/layout/list1"/>
    <dgm:cxn modelId="{F721AC22-576E-4FEC-8CFF-72017B240F62}" type="presOf" srcId="{4FED0D87-D478-420E-BF79-F69C37826FAA}" destId="{7F95A2A1-90E3-4C02-8DB2-49C0834D1F0C}" srcOrd="0" destOrd="1" presId="urn:microsoft.com/office/officeart/2005/8/layout/list1"/>
    <dgm:cxn modelId="{907CA858-010A-4566-8D55-57E7C3FD3173}" srcId="{7231CA90-AC32-4BA4-942F-DA93583EE01A}" destId="{C93E5E0D-6242-4BC3-90EE-B8125197AA7C}" srcOrd="2" destOrd="0" parTransId="{86274719-3949-4A04-AFE7-5CDA7B62A8CF}" sibTransId="{B61BF6E5-6447-4395-ADA7-12DE1A0E90A7}"/>
    <dgm:cxn modelId="{2045AD08-6DC0-4E70-BFFD-389ADEA39E21}" type="presOf" srcId="{700AC60C-FE10-4227-8DFA-DC4F964260B2}" destId="{1FDB58AD-98C5-4DB6-A86C-8EA5980AB67F}" srcOrd="0" destOrd="0" presId="urn:microsoft.com/office/officeart/2005/8/layout/list1"/>
    <dgm:cxn modelId="{89B3FCCC-479A-43D2-973A-5E08A2E7DC22}" type="presOf" srcId="{5EE1298B-9F54-49F4-A4E6-263836C750C6}" destId="{F48177E1-631A-4C17-B948-1B4D6CA939BC}" srcOrd="0" destOrd="0" presId="urn:microsoft.com/office/officeart/2005/8/layout/list1"/>
    <dgm:cxn modelId="{AB4FE676-C315-483D-AF17-4FB8E4FAA430}" type="presOf" srcId="{B4A8F829-0D3C-4ED4-9A47-88AC12805D11}" destId="{A3227292-D3D1-490C-B1C5-67EB81556425}" srcOrd="0" destOrd="0" presId="urn:microsoft.com/office/officeart/2005/8/layout/list1"/>
    <dgm:cxn modelId="{8ABB877B-940A-4F66-AF32-937045CBBFE3}" type="presParOf" srcId="{1D0F29DD-2594-4DEE-9122-6F046B0C6CAF}" destId="{2B4786AB-E9BB-4725-B46C-173C0F0E63C1}" srcOrd="0" destOrd="0" presId="urn:microsoft.com/office/officeart/2005/8/layout/list1"/>
    <dgm:cxn modelId="{968C4923-2405-49F2-A042-FC6C0C5CCB56}" type="presParOf" srcId="{2B4786AB-E9BB-4725-B46C-173C0F0E63C1}" destId="{0F301AB7-A0E0-4BAF-A641-1AF6ADED0950}" srcOrd="0" destOrd="0" presId="urn:microsoft.com/office/officeart/2005/8/layout/list1"/>
    <dgm:cxn modelId="{F843F954-2634-4855-812E-06B1FF3D96AF}" type="presParOf" srcId="{2B4786AB-E9BB-4725-B46C-173C0F0E63C1}" destId="{80399717-6278-42A5-BCE3-C86B3E209AF0}" srcOrd="1" destOrd="0" presId="urn:microsoft.com/office/officeart/2005/8/layout/list1"/>
    <dgm:cxn modelId="{BE835E4E-807D-486E-9A62-D5ED54AF5B43}" type="presParOf" srcId="{1D0F29DD-2594-4DEE-9122-6F046B0C6CAF}" destId="{0A7EF1DF-609C-4132-97FB-2F7F9BC1D3D1}" srcOrd="1" destOrd="0" presId="urn:microsoft.com/office/officeart/2005/8/layout/list1"/>
    <dgm:cxn modelId="{C93FF7C8-CF84-48C1-9A1A-24509A814071}" type="presParOf" srcId="{1D0F29DD-2594-4DEE-9122-6F046B0C6CAF}" destId="{7F95A2A1-90E3-4C02-8DB2-49C0834D1F0C}" srcOrd="2" destOrd="0" presId="urn:microsoft.com/office/officeart/2005/8/layout/list1"/>
    <dgm:cxn modelId="{FDA5D925-A71E-4A9D-9DDB-E9A7FB59D867}" type="presParOf" srcId="{1D0F29DD-2594-4DEE-9122-6F046B0C6CAF}" destId="{0B81E5B7-5720-4A2A-827C-9161D426A61D}" srcOrd="3" destOrd="0" presId="urn:microsoft.com/office/officeart/2005/8/layout/list1"/>
    <dgm:cxn modelId="{95557F85-765F-4A90-A147-12857E91C425}" type="presParOf" srcId="{1D0F29DD-2594-4DEE-9122-6F046B0C6CAF}" destId="{A026267A-2005-438C-97A6-633D4E245C8F}" srcOrd="4" destOrd="0" presId="urn:microsoft.com/office/officeart/2005/8/layout/list1"/>
    <dgm:cxn modelId="{13836F40-D83A-4B73-B1B6-0933235BD99D}" type="presParOf" srcId="{A026267A-2005-438C-97A6-633D4E245C8F}" destId="{A3227292-D3D1-490C-B1C5-67EB81556425}" srcOrd="0" destOrd="0" presId="urn:microsoft.com/office/officeart/2005/8/layout/list1"/>
    <dgm:cxn modelId="{C58E6547-C309-4AC4-8B24-8CA61BEC8385}" type="presParOf" srcId="{A026267A-2005-438C-97A6-633D4E245C8F}" destId="{64BF5DDA-C621-4AAB-94FF-BB647781C632}" srcOrd="1" destOrd="0" presId="urn:microsoft.com/office/officeart/2005/8/layout/list1"/>
    <dgm:cxn modelId="{6E8AEB29-1AC7-49FC-A68B-DE64230CE3FC}" type="presParOf" srcId="{1D0F29DD-2594-4DEE-9122-6F046B0C6CAF}" destId="{79DF95B1-D260-46AC-A123-71255641A6A3}" srcOrd="5" destOrd="0" presId="urn:microsoft.com/office/officeart/2005/8/layout/list1"/>
    <dgm:cxn modelId="{2B2D25F4-BFE8-416F-9AD0-0C23F3CA0459}" type="presParOf" srcId="{1D0F29DD-2594-4DEE-9122-6F046B0C6CAF}" destId="{A478612E-0DAD-4B1A-A0B9-096C726BDDBF}" srcOrd="6" destOrd="0" presId="urn:microsoft.com/office/officeart/2005/8/layout/list1"/>
    <dgm:cxn modelId="{F400D9B2-F640-4A74-A38C-1641A8743AA0}" type="presParOf" srcId="{1D0F29DD-2594-4DEE-9122-6F046B0C6CAF}" destId="{9429CCE1-4605-45CD-B3FF-B4BE04681AA0}" srcOrd="7" destOrd="0" presId="urn:microsoft.com/office/officeart/2005/8/layout/list1"/>
    <dgm:cxn modelId="{07F6B279-2642-4588-885F-BF6CD762A169}" type="presParOf" srcId="{1D0F29DD-2594-4DEE-9122-6F046B0C6CAF}" destId="{2A938D99-19CA-4B0B-BEBB-35AF111981A9}" srcOrd="8" destOrd="0" presId="urn:microsoft.com/office/officeart/2005/8/layout/list1"/>
    <dgm:cxn modelId="{80B6905A-AF0E-4F97-9F06-E664888DA86B}" type="presParOf" srcId="{2A938D99-19CA-4B0B-BEBB-35AF111981A9}" destId="{A9D77B9C-AA49-4931-A2C7-DAD76313863A}" srcOrd="0" destOrd="0" presId="urn:microsoft.com/office/officeart/2005/8/layout/list1"/>
    <dgm:cxn modelId="{37B314C1-5BB0-4BFE-A2A3-DAC79C7880CD}" type="presParOf" srcId="{2A938D99-19CA-4B0B-BEBB-35AF111981A9}" destId="{D39A74B7-C275-4C37-908A-434D2AD8F3BE}" srcOrd="1" destOrd="0" presId="urn:microsoft.com/office/officeart/2005/8/layout/list1"/>
    <dgm:cxn modelId="{0BF9C176-9406-4CC0-B6B9-FC0B12D8C943}" type="presParOf" srcId="{1D0F29DD-2594-4DEE-9122-6F046B0C6CAF}" destId="{0BD80284-9A8A-4A9E-A807-AF625731C817}" srcOrd="9" destOrd="0" presId="urn:microsoft.com/office/officeart/2005/8/layout/list1"/>
    <dgm:cxn modelId="{6CBADBC3-813C-4649-A6D8-C0041D25D9F3}" type="presParOf" srcId="{1D0F29DD-2594-4DEE-9122-6F046B0C6CAF}" destId="{E94258F8-B2ED-4CD6-BCED-63A342518F1A}" srcOrd="10" destOrd="0" presId="urn:microsoft.com/office/officeart/2005/8/layout/list1"/>
    <dgm:cxn modelId="{625BA4EE-3046-466F-899C-CDB7F32703CC}" type="presParOf" srcId="{1D0F29DD-2594-4DEE-9122-6F046B0C6CAF}" destId="{ECB6ECA8-1FAB-491A-9E2B-0EF76CA38AE2}" srcOrd="11" destOrd="0" presId="urn:microsoft.com/office/officeart/2005/8/layout/list1"/>
    <dgm:cxn modelId="{986F6047-AD6F-42C1-AE11-AD37793BB2E6}" type="presParOf" srcId="{1D0F29DD-2594-4DEE-9122-6F046B0C6CAF}" destId="{CA782BFC-F1CC-4F5D-B716-E0A1692140A8}" srcOrd="12" destOrd="0" presId="urn:microsoft.com/office/officeart/2005/8/layout/list1"/>
    <dgm:cxn modelId="{42648E6B-2EF2-4E15-A08E-8E94771474A2}" type="presParOf" srcId="{CA782BFC-F1CC-4F5D-B716-E0A1692140A8}" destId="{339A3D56-3D48-4CDC-872C-3A6FA046CCA4}" srcOrd="0" destOrd="0" presId="urn:microsoft.com/office/officeart/2005/8/layout/list1"/>
    <dgm:cxn modelId="{AF06B060-644F-4704-84BC-7DDC99840D8F}" type="presParOf" srcId="{CA782BFC-F1CC-4F5D-B716-E0A1692140A8}" destId="{43CE4FFD-9706-467A-B864-72E861718AC9}" srcOrd="1" destOrd="0" presId="urn:microsoft.com/office/officeart/2005/8/layout/list1"/>
    <dgm:cxn modelId="{F471EE88-9C67-4FE8-B54E-05F4D23C1594}" type="presParOf" srcId="{1D0F29DD-2594-4DEE-9122-6F046B0C6CAF}" destId="{7536C3EA-5084-45AA-B25E-4372AC23DF45}" srcOrd="13" destOrd="0" presId="urn:microsoft.com/office/officeart/2005/8/layout/list1"/>
    <dgm:cxn modelId="{DD6427A5-0AEA-4118-8D85-7962C6B84D0D}" type="presParOf" srcId="{1D0F29DD-2594-4DEE-9122-6F046B0C6CAF}" destId="{1FDB58AD-98C5-4DB6-A86C-8EA5980AB67F}" srcOrd="14" destOrd="0" presId="urn:microsoft.com/office/officeart/2005/8/layout/list1"/>
    <dgm:cxn modelId="{E911D298-A422-4523-A5CA-C93FA6E6609B}" type="presParOf" srcId="{1D0F29DD-2594-4DEE-9122-6F046B0C6CAF}" destId="{EB5E14E2-7565-40D7-AC71-C98B84BFE36A}" srcOrd="15" destOrd="0" presId="urn:microsoft.com/office/officeart/2005/8/layout/list1"/>
    <dgm:cxn modelId="{6D54972E-83BF-4FC3-A91F-19D033F9D16E}" type="presParOf" srcId="{1D0F29DD-2594-4DEE-9122-6F046B0C6CAF}" destId="{69731995-858A-4B4A-B393-3369AD3123E7}" srcOrd="16" destOrd="0" presId="urn:microsoft.com/office/officeart/2005/8/layout/list1"/>
    <dgm:cxn modelId="{FFDFD58A-3282-433E-991E-704E303A08E3}" type="presParOf" srcId="{69731995-858A-4B4A-B393-3369AD3123E7}" destId="{BCDE5AAD-F5A4-464E-8658-831FC0ED6B03}" srcOrd="0" destOrd="0" presId="urn:microsoft.com/office/officeart/2005/8/layout/list1"/>
    <dgm:cxn modelId="{61A3B8E4-F74C-4EE6-A8DF-F8894418563D}" type="presParOf" srcId="{69731995-858A-4B4A-B393-3369AD3123E7}" destId="{7D8980A2-9202-462D-A1E5-7D7C20B92451}" srcOrd="1" destOrd="0" presId="urn:microsoft.com/office/officeart/2005/8/layout/list1"/>
    <dgm:cxn modelId="{91C3480F-8FA4-4369-BFB2-5A3283F3052A}" type="presParOf" srcId="{1D0F29DD-2594-4DEE-9122-6F046B0C6CAF}" destId="{5F93C18B-71C2-4CA2-AF1F-FA5F66672731}" srcOrd="17" destOrd="0" presId="urn:microsoft.com/office/officeart/2005/8/layout/list1"/>
    <dgm:cxn modelId="{E5462DB4-EF98-46C9-BC4C-D18A82E88F58}" type="presParOf" srcId="{1D0F29DD-2594-4DEE-9122-6F046B0C6CAF}" destId="{F48177E1-631A-4C17-B948-1B4D6CA939B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9F0EE-CAA4-479C-8BBC-3E7337BCCC8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E011E5C3-BA47-4CC2-82DE-A4987AC2E915}">
      <dgm:prSet phldrT="[文字]"/>
      <dgm:spPr/>
      <dgm:t>
        <a:bodyPr/>
        <a:lstStyle/>
        <a:p>
          <a:r>
            <a:rPr lang="zh-TW" altLang="en-US" dirty="0" smtClean="0">
              <a:latin typeface="微軟正黑體" panose="020B0604030504040204" pitchFamily="34" charset="-120"/>
              <a:ea typeface="微軟正黑體" panose="020B0604030504040204" pitchFamily="34" charset="-120"/>
            </a:rPr>
            <a:t>開放式</a:t>
          </a:r>
          <a:endParaRPr lang="zh-TW" altLang="en-US" dirty="0">
            <a:latin typeface="微軟正黑體" panose="020B0604030504040204" pitchFamily="34" charset="-120"/>
            <a:ea typeface="微軟正黑體" panose="020B0604030504040204" pitchFamily="34" charset="-120"/>
          </a:endParaRPr>
        </a:p>
      </dgm:t>
    </dgm:pt>
    <dgm:pt modelId="{B389578F-511B-488E-8BCB-3FD2119F8F8B}" type="parTrans" cxnId="{A540DC7F-BE96-4A40-B882-57C2E971F18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FF175E6-BAC3-447F-ACB9-16F16C988103}" type="sibTrans" cxnId="{A540DC7F-BE96-4A40-B882-57C2E971F18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5364920-4CC5-4AAC-A8B0-C0ED1D861CB1}">
      <dgm:prSet phldrT="[文字]"/>
      <dgm:spPr/>
      <dgm:t>
        <a:bodyPr/>
        <a:lstStyle/>
        <a:p>
          <a:r>
            <a:rPr lang="zh-TW" altLang="en-US" dirty="0" smtClean="0">
              <a:latin typeface="微軟正黑體" panose="020B0604030504040204" pitchFamily="34" charset="-120"/>
              <a:ea typeface="微軟正黑體" panose="020B0604030504040204" pitchFamily="34" charset="-120"/>
            </a:rPr>
            <a:t>限制</a:t>
          </a:r>
          <a:r>
            <a:rPr lang="en-US" altLang="zh-TW" dirty="0" smtClean="0">
              <a:latin typeface="微軟正黑體" panose="020B0604030504040204" pitchFamily="34" charset="-120"/>
              <a:ea typeface="微軟正黑體" panose="020B0604030504040204" pitchFamily="34" charset="-120"/>
            </a:rPr>
            <a:t>IP</a:t>
          </a:r>
          <a:endParaRPr lang="zh-TW" altLang="en-US" dirty="0">
            <a:latin typeface="微軟正黑體" panose="020B0604030504040204" pitchFamily="34" charset="-120"/>
            <a:ea typeface="微軟正黑體" panose="020B0604030504040204" pitchFamily="34" charset="-120"/>
          </a:endParaRPr>
        </a:p>
      </dgm:t>
    </dgm:pt>
    <dgm:pt modelId="{875364F1-DB77-4B79-A319-8F3DA0B5D617}" type="parTrans" cxnId="{B81785F2-FE7A-438D-99AE-9412C4FA997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B22308A-1E24-4C33-926E-8DD1086FC673}" type="sibTrans" cxnId="{B81785F2-FE7A-438D-99AE-9412C4FA997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8C8A61E-2C8C-4C52-A296-A5A2E5EA3CA8}">
      <dgm:prSet phldrT="[文字]"/>
      <dgm:spPr/>
      <dgm:t>
        <a:bodyPr/>
        <a:lstStyle/>
        <a:p>
          <a:r>
            <a:rPr lang="zh-TW" altLang="en-US" dirty="0" smtClean="0">
              <a:latin typeface="微軟正黑體" panose="020B0604030504040204" pitchFamily="34" charset="-120"/>
              <a:ea typeface="微軟正黑體" panose="020B0604030504040204" pitchFamily="34" charset="-120"/>
            </a:rPr>
            <a:t>帳密驗證</a:t>
          </a:r>
          <a:endParaRPr lang="zh-TW" altLang="en-US" dirty="0">
            <a:latin typeface="微軟正黑體" panose="020B0604030504040204" pitchFamily="34" charset="-120"/>
            <a:ea typeface="微軟正黑體" panose="020B0604030504040204" pitchFamily="34" charset="-120"/>
          </a:endParaRPr>
        </a:p>
      </dgm:t>
    </dgm:pt>
    <dgm:pt modelId="{82FA8011-E94C-46B0-92C7-4583D56FE7B5}" type="parTrans" cxnId="{214B14DB-5BD3-4EFC-BE2F-A2F1F029607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3D95690-4D83-45D1-B4D5-9F612AFA1DFC}" type="sibTrans" cxnId="{214B14DB-5BD3-4EFC-BE2F-A2F1F029607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0D9EFCB-D170-4CEC-846F-2805EA02E70B}">
      <dgm:prSet phldrT="[文字]"/>
      <dgm:spPr/>
      <dgm:t>
        <a:bodyPr/>
        <a:lstStyle/>
        <a:p>
          <a:r>
            <a:rPr lang="zh-TW" altLang="en-US" dirty="0" smtClean="0">
              <a:latin typeface="微軟正黑體" panose="020B0604030504040204" pitchFamily="34" charset="-120"/>
              <a:ea typeface="微軟正黑體" panose="020B0604030504040204" pitchFamily="34" charset="-120"/>
            </a:rPr>
            <a:t>圖資服務網址為公開給任何人皆可存取。</a:t>
          </a:r>
          <a:endParaRPr lang="zh-TW" altLang="en-US" dirty="0">
            <a:latin typeface="微軟正黑體" panose="020B0604030504040204" pitchFamily="34" charset="-120"/>
            <a:ea typeface="微軟正黑體" panose="020B0604030504040204" pitchFamily="34" charset="-120"/>
          </a:endParaRPr>
        </a:p>
      </dgm:t>
    </dgm:pt>
    <dgm:pt modelId="{DE10A64B-0705-471D-B07F-8111C953F19B}" type="parTrans" cxnId="{EFDCCB55-A2CA-456C-A297-717348EDCA3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FB1FA13-CF31-4623-A480-41D4DEF07477}" type="sibTrans" cxnId="{EFDCCB55-A2CA-456C-A297-717348EDCA3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1240459-FE86-47DC-B4BC-F90C23ED49B6}">
      <dgm:prSet phldrT="[文字]"/>
      <dgm:spPr/>
      <dgm:t>
        <a:bodyPr/>
        <a:lstStyle/>
        <a:p>
          <a:r>
            <a:rPr lang="zh-TW" altLang="en-US" dirty="0" smtClean="0">
              <a:latin typeface="微軟正黑體" panose="020B0604030504040204" pitchFamily="34" charset="-120"/>
              <a:ea typeface="微軟正黑體" panose="020B0604030504040204" pitchFamily="34" charset="-120"/>
            </a:rPr>
            <a:t>圖資服務透過設定可存取的</a:t>
          </a:r>
          <a:r>
            <a:rPr lang="en-US" altLang="zh-TW" dirty="0" smtClean="0">
              <a:latin typeface="微軟正黑體" panose="020B0604030504040204" pitchFamily="34" charset="-120"/>
              <a:ea typeface="微軟正黑體" panose="020B0604030504040204" pitchFamily="34" charset="-120"/>
            </a:rPr>
            <a:t>IP</a:t>
          </a:r>
          <a:r>
            <a:rPr lang="zh-TW" altLang="en-US" dirty="0" smtClean="0">
              <a:latin typeface="微軟正黑體" panose="020B0604030504040204" pitchFamily="34" charset="-120"/>
              <a:ea typeface="微軟正黑體" panose="020B0604030504040204" pitchFamily="34" charset="-120"/>
            </a:rPr>
            <a:t>來源進行管控。</a:t>
          </a:r>
          <a:endParaRPr lang="zh-TW" altLang="en-US" dirty="0">
            <a:latin typeface="微軟正黑體" panose="020B0604030504040204" pitchFamily="34" charset="-120"/>
            <a:ea typeface="微軟正黑體" panose="020B0604030504040204" pitchFamily="34" charset="-120"/>
          </a:endParaRPr>
        </a:p>
      </dgm:t>
    </dgm:pt>
    <dgm:pt modelId="{C5AF1F48-1C83-4597-ABDB-FC80732EC47D}" type="parTrans" cxnId="{EF3E2048-7CC2-4981-A930-3C83A4DA40C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189B6D9-DA65-488B-88FC-84485CE72E8C}" type="sibTrans" cxnId="{EF3E2048-7CC2-4981-A930-3C83A4DA40C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B2FBC10-443D-43B7-985D-06C323C0B7B6}">
      <dgm:prSet phldrT="[文字]"/>
      <dgm:spPr/>
      <dgm:t>
        <a:bodyPr/>
        <a:lstStyle/>
        <a:p>
          <a:r>
            <a:rPr lang="zh-TW" altLang="en-US" dirty="0" smtClean="0">
              <a:latin typeface="微軟正黑體" panose="020B0604030504040204" pitchFamily="34" charset="-120"/>
              <a:ea typeface="微軟正黑體" panose="020B0604030504040204" pitchFamily="34" charset="-120"/>
            </a:rPr>
            <a:t>圖資服務在存取時需經過帳號密碼的驗證，才可允許使用服務。</a:t>
          </a:r>
          <a:endParaRPr lang="zh-TW" altLang="en-US" dirty="0">
            <a:latin typeface="微軟正黑體" panose="020B0604030504040204" pitchFamily="34" charset="-120"/>
            <a:ea typeface="微軟正黑體" panose="020B0604030504040204" pitchFamily="34" charset="-120"/>
          </a:endParaRPr>
        </a:p>
      </dgm:t>
    </dgm:pt>
    <dgm:pt modelId="{E8A5FC2B-B5BD-4730-8E18-E03AD1F1FDE4}" type="parTrans" cxnId="{D841BFD3-23A0-42C9-9DE2-9D90419642C9}">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F615110-1F9C-4D28-B71C-06CA30698AE4}" type="sibTrans" cxnId="{D841BFD3-23A0-42C9-9DE2-9D90419642C9}">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5784DE8-1327-4BBC-B362-A2C786B0F3BA}">
      <dgm:prSet phldrT="[文字]"/>
      <dgm:spPr/>
      <dgm:t>
        <a:bodyPr/>
        <a:lstStyle/>
        <a:p>
          <a:r>
            <a:rPr lang="zh-TW" altLang="en-US" dirty="0" smtClean="0">
              <a:latin typeface="微軟正黑體" panose="020B0604030504040204" pitchFamily="34" charset="-120"/>
              <a:ea typeface="微軟正黑體" panose="020B0604030504040204" pitchFamily="34" charset="-120"/>
            </a:rPr>
            <a:t>填單申請</a:t>
          </a:r>
          <a:endParaRPr lang="zh-TW" altLang="en-US" dirty="0">
            <a:latin typeface="微軟正黑體" panose="020B0604030504040204" pitchFamily="34" charset="-120"/>
            <a:ea typeface="微軟正黑體" panose="020B0604030504040204" pitchFamily="34" charset="-120"/>
          </a:endParaRPr>
        </a:p>
      </dgm:t>
    </dgm:pt>
    <dgm:pt modelId="{3283579D-38E4-4F94-B177-141C5940BAA6}" type="parTrans" cxnId="{C9703702-C8F1-4953-AB9C-F5D07FC5962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27A0DBE-E1DC-4620-A008-F1810D5547BA}" type="sibTrans" cxnId="{C9703702-C8F1-4953-AB9C-F5D07FC5962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6FB460E9-AA4A-4C42-B24D-6D09D52C3DA7}">
      <dgm:prSet/>
      <dgm:spPr/>
      <dgm:t>
        <a:bodyPr/>
        <a:lstStyle/>
        <a:p>
          <a:r>
            <a:rPr lang="zh-TW" altLang="en-US" b="0" i="0" dirty="0" smtClean="0">
              <a:latin typeface="微軟正黑體" panose="020B0604030504040204" pitchFamily="34" charset="-120"/>
              <a:ea typeface="微軟正黑體" panose="020B0604030504040204" pitchFamily="34" charset="-120"/>
            </a:rPr>
            <a:t>其服務之引用需經使用者申請，經權責機關或授權審核通過後，提供服務網址並遵循其服務管理方式之網路圖資介接服務。</a:t>
          </a:r>
          <a:endParaRPr lang="zh-TW" altLang="en-US" dirty="0">
            <a:latin typeface="微軟正黑體" panose="020B0604030504040204" pitchFamily="34" charset="-120"/>
            <a:ea typeface="微軟正黑體" panose="020B0604030504040204" pitchFamily="34" charset="-120"/>
          </a:endParaRPr>
        </a:p>
      </dgm:t>
    </dgm:pt>
    <dgm:pt modelId="{931286E1-77C8-4E72-9743-5B246F3984E6}" type="parTrans" cxnId="{2DA16E65-F4E0-484D-B4E1-28E5CF6A4CA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5728533-CCA9-4678-9BE2-7374B9EB6624}" type="sibTrans" cxnId="{2DA16E65-F4E0-484D-B4E1-28E5CF6A4CA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A694E01-1D91-40BC-9C77-F2883AA657B5}" type="pres">
      <dgm:prSet presAssocID="{EFE9F0EE-CAA4-479C-8BBC-3E7337BCCC81}" presName="linear" presStyleCnt="0">
        <dgm:presLayoutVars>
          <dgm:dir/>
          <dgm:animLvl val="lvl"/>
          <dgm:resizeHandles val="exact"/>
        </dgm:presLayoutVars>
      </dgm:prSet>
      <dgm:spPr/>
      <dgm:t>
        <a:bodyPr/>
        <a:lstStyle/>
        <a:p>
          <a:endParaRPr lang="zh-TW" altLang="en-US"/>
        </a:p>
      </dgm:t>
    </dgm:pt>
    <dgm:pt modelId="{86C05055-7758-43E0-8004-ED9E31820921}" type="pres">
      <dgm:prSet presAssocID="{E011E5C3-BA47-4CC2-82DE-A4987AC2E915}" presName="parentLin" presStyleCnt="0"/>
      <dgm:spPr/>
    </dgm:pt>
    <dgm:pt modelId="{E7E3E5BC-C1D9-46DF-A3BF-3F7920CC0022}" type="pres">
      <dgm:prSet presAssocID="{E011E5C3-BA47-4CC2-82DE-A4987AC2E915}" presName="parentLeftMargin" presStyleLbl="node1" presStyleIdx="0" presStyleCnt="4"/>
      <dgm:spPr/>
      <dgm:t>
        <a:bodyPr/>
        <a:lstStyle/>
        <a:p>
          <a:endParaRPr lang="zh-TW" altLang="en-US"/>
        </a:p>
      </dgm:t>
    </dgm:pt>
    <dgm:pt modelId="{7C749CD3-63AC-41AF-9C03-E48BE19B0C25}" type="pres">
      <dgm:prSet presAssocID="{E011E5C3-BA47-4CC2-82DE-A4987AC2E915}" presName="parentText" presStyleLbl="node1" presStyleIdx="0" presStyleCnt="4">
        <dgm:presLayoutVars>
          <dgm:chMax val="0"/>
          <dgm:bulletEnabled val="1"/>
        </dgm:presLayoutVars>
      </dgm:prSet>
      <dgm:spPr/>
      <dgm:t>
        <a:bodyPr/>
        <a:lstStyle/>
        <a:p>
          <a:endParaRPr lang="zh-TW" altLang="en-US"/>
        </a:p>
      </dgm:t>
    </dgm:pt>
    <dgm:pt modelId="{7D409EAF-524F-4E91-9BDA-3B7A1024460C}" type="pres">
      <dgm:prSet presAssocID="{E011E5C3-BA47-4CC2-82DE-A4987AC2E915}" presName="negativeSpace" presStyleCnt="0"/>
      <dgm:spPr/>
    </dgm:pt>
    <dgm:pt modelId="{64B3A26A-16AA-494A-ADB2-50AAC3A85280}" type="pres">
      <dgm:prSet presAssocID="{E011E5C3-BA47-4CC2-82DE-A4987AC2E915}" presName="childText" presStyleLbl="conFgAcc1" presStyleIdx="0" presStyleCnt="4">
        <dgm:presLayoutVars>
          <dgm:bulletEnabled val="1"/>
        </dgm:presLayoutVars>
      </dgm:prSet>
      <dgm:spPr/>
      <dgm:t>
        <a:bodyPr/>
        <a:lstStyle/>
        <a:p>
          <a:endParaRPr lang="zh-TW" altLang="en-US"/>
        </a:p>
      </dgm:t>
    </dgm:pt>
    <dgm:pt modelId="{51A2E6AE-AF1C-44E6-9781-9222311D2474}" type="pres">
      <dgm:prSet presAssocID="{AFF175E6-BAC3-447F-ACB9-16F16C988103}" presName="spaceBetweenRectangles" presStyleCnt="0"/>
      <dgm:spPr/>
    </dgm:pt>
    <dgm:pt modelId="{4F3C3D60-20DC-4439-8735-A9EE7F88208E}" type="pres">
      <dgm:prSet presAssocID="{95784DE8-1327-4BBC-B362-A2C786B0F3BA}" presName="parentLin" presStyleCnt="0"/>
      <dgm:spPr/>
    </dgm:pt>
    <dgm:pt modelId="{37A11865-7EE7-4B28-BEE6-2712F0C799D2}" type="pres">
      <dgm:prSet presAssocID="{95784DE8-1327-4BBC-B362-A2C786B0F3BA}" presName="parentLeftMargin" presStyleLbl="node1" presStyleIdx="0" presStyleCnt="4"/>
      <dgm:spPr/>
      <dgm:t>
        <a:bodyPr/>
        <a:lstStyle/>
        <a:p>
          <a:endParaRPr lang="zh-TW" altLang="en-US"/>
        </a:p>
      </dgm:t>
    </dgm:pt>
    <dgm:pt modelId="{6795AA3A-B5D6-48E3-9CAE-297F25F7BDC0}" type="pres">
      <dgm:prSet presAssocID="{95784DE8-1327-4BBC-B362-A2C786B0F3BA}" presName="parentText" presStyleLbl="node1" presStyleIdx="1" presStyleCnt="4">
        <dgm:presLayoutVars>
          <dgm:chMax val="0"/>
          <dgm:bulletEnabled val="1"/>
        </dgm:presLayoutVars>
      </dgm:prSet>
      <dgm:spPr/>
      <dgm:t>
        <a:bodyPr/>
        <a:lstStyle/>
        <a:p>
          <a:endParaRPr lang="zh-TW" altLang="en-US"/>
        </a:p>
      </dgm:t>
    </dgm:pt>
    <dgm:pt modelId="{9FF5587E-13BD-474E-A615-5AABFB8E7B96}" type="pres">
      <dgm:prSet presAssocID="{95784DE8-1327-4BBC-B362-A2C786B0F3BA}" presName="negativeSpace" presStyleCnt="0"/>
      <dgm:spPr/>
    </dgm:pt>
    <dgm:pt modelId="{1FD0B4C1-1818-4DDF-ADC3-0B1572B26B02}" type="pres">
      <dgm:prSet presAssocID="{95784DE8-1327-4BBC-B362-A2C786B0F3BA}" presName="childText" presStyleLbl="conFgAcc1" presStyleIdx="1" presStyleCnt="4" custLinFactNeighborX="1799" custLinFactNeighborY="-90465">
        <dgm:presLayoutVars>
          <dgm:bulletEnabled val="1"/>
        </dgm:presLayoutVars>
      </dgm:prSet>
      <dgm:spPr/>
      <dgm:t>
        <a:bodyPr/>
        <a:lstStyle/>
        <a:p>
          <a:endParaRPr lang="zh-TW" altLang="en-US"/>
        </a:p>
      </dgm:t>
    </dgm:pt>
    <dgm:pt modelId="{0A94C6DE-B48B-46A9-9809-8B410F34B80B}" type="pres">
      <dgm:prSet presAssocID="{427A0DBE-E1DC-4620-A008-F1810D5547BA}" presName="spaceBetweenRectangles" presStyleCnt="0"/>
      <dgm:spPr/>
    </dgm:pt>
    <dgm:pt modelId="{F0C4E093-63C0-4627-A7F2-38A008C62FDF}" type="pres">
      <dgm:prSet presAssocID="{65364920-4CC5-4AAC-A8B0-C0ED1D861CB1}" presName="parentLin" presStyleCnt="0"/>
      <dgm:spPr/>
    </dgm:pt>
    <dgm:pt modelId="{BA327993-13A5-4559-91D9-F806A4D06F7D}" type="pres">
      <dgm:prSet presAssocID="{65364920-4CC5-4AAC-A8B0-C0ED1D861CB1}" presName="parentLeftMargin" presStyleLbl="node1" presStyleIdx="1" presStyleCnt="4"/>
      <dgm:spPr/>
      <dgm:t>
        <a:bodyPr/>
        <a:lstStyle/>
        <a:p>
          <a:endParaRPr lang="zh-TW" altLang="en-US"/>
        </a:p>
      </dgm:t>
    </dgm:pt>
    <dgm:pt modelId="{0F2267A4-7BA6-4E5F-8318-2A8850AA8708}" type="pres">
      <dgm:prSet presAssocID="{65364920-4CC5-4AAC-A8B0-C0ED1D861CB1}" presName="parentText" presStyleLbl="node1" presStyleIdx="2" presStyleCnt="4">
        <dgm:presLayoutVars>
          <dgm:chMax val="0"/>
          <dgm:bulletEnabled val="1"/>
        </dgm:presLayoutVars>
      </dgm:prSet>
      <dgm:spPr/>
      <dgm:t>
        <a:bodyPr/>
        <a:lstStyle/>
        <a:p>
          <a:endParaRPr lang="zh-TW" altLang="en-US"/>
        </a:p>
      </dgm:t>
    </dgm:pt>
    <dgm:pt modelId="{59BEDDBD-9F27-4DC8-8827-59E5B9F36102}" type="pres">
      <dgm:prSet presAssocID="{65364920-4CC5-4AAC-A8B0-C0ED1D861CB1}" presName="negativeSpace" presStyleCnt="0"/>
      <dgm:spPr/>
    </dgm:pt>
    <dgm:pt modelId="{B2F717EF-7348-46B2-9A4C-EB5F37A181A7}" type="pres">
      <dgm:prSet presAssocID="{65364920-4CC5-4AAC-A8B0-C0ED1D861CB1}" presName="childText" presStyleLbl="conFgAcc1" presStyleIdx="2" presStyleCnt="4">
        <dgm:presLayoutVars>
          <dgm:bulletEnabled val="1"/>
        </dgm:presLayoutVars>
      </dgm:prSet>
      <dgm:spPr/>
      <dgm:t>
        <a:bodyPr/>
        <a:lstStyle/>
        <a:p>
          <a:endParaRPr lang="zh-TW" altLang="en-US"/>
        </a:p>
      </dgm:t>
    </dgm:pt>
    <dgm:pt modelId="{BDF4779D-DED1-40BB-907D-916AF88FC574}" type="pres">
      <dgm:prSet presAssocID="{6B22308A-1E24-4C33-926E-8DD1086FC673}" presName="spaceBetweenRectangles" presStyleCnt="0"/>
      <dgm:spPr/>
    </dgm:pt>
    <dgm:pt modelId="{C8900A38-5313-4056-8164-16A036D2B1B5}" type="pres">
      <dgm:prSet presAssocID="{38C8A61E-2C8C-4C52-A296-A5A2E5EA3CA8}" presName="parentLin" presStyleCnt="0"/>
      <dgm:spPr/>
    </dgm:pt>
    <dgm:pt modelId="{4DA16F9A-1272-46D6-8E39-29C1CEAABE19}" type="pres">
      <dgm:prSet presAssocID="{38C8A61E-2C8C-4C52-A296-A5A2E5EA3CA8}" presName="parentLeftMargin" presStyleLbl="node1" presStyleIdx="2" presStyleCnt="4"/>
      <dgm:spPr/>
      <dgm:t>
        <a:bodyPr/>
        <a:lstStyle/>
        <a:p>
          <a:endParaRPr lang="zh-TW" altLang="en-US"/>
        </a:p>
      </dgm:t>
    </dgm:pt>
    <dgm:pt modelId="{45C7BE65-F4B0-4B82-B140-EE6D583E2FB1}" type="pres">
      <dgm:prSet presAssocID="{38C8A61E-2C8C-4C52-A296-A5A2E5EA3CA8}" presName="parentText" presStyleLbl="node1" presStyleIdx="3" presStyleCnt="4">
        <dgm:presLayoutVars>
          <dgm:chMax val="0"/>
          <dgm:bulletEnabled val="1"/>
        </dgm:presLayoutVars>
      </dgm:prSet>
      <dgm:spPr/>
      <dgm:t>
        <a:bodyPr/>
        <a:lstStyle/>
        <a:p>
          <a:endParaRPr lang="zh-TW" altLang="en-US"/>
        </a:p>
      </dgm:t>
    </dgm:pt>
    <dgm:pt modelId="{C3E7D7A8-6559-4E59-ADCB-E1FF3A19B563}" type="pres">
      <dgm:prSet presAssocID="{38C8A61E-2C8C-4C52-A296-A5A2E5EA3CA8}" presName="negativeSpace" presStyleCnt="0"/>
      <dgm:spPr/>
    </dgm:pt>
    <dgm:pt modelId="{D2817F26-7DED-4A62-BCD6-3F73C6F6F99A}" type="pres">
      <dgm:prSet presAssocID="{38C8A61E-2C8C-4C52-A296-A5A2E5EA3CA8}" presName="childText" presStyleLbl="conFgAcc1" presStyleIdx="3" presStyleCnt="4">
        <dgm:presLayoutVars>
          <dgm:bulletEnabled val="1"/>
        </dgm:presLayoutVars>
      </dgm:prSet>
      <dgm:spPr/>
      <dgm:t>
        <a:bodyPr/>
        <a:lstStyle/>
        <a:p>
          <a:endParaRPr lang="zh-TW" altLang="en-US"/>
        </a:p>
      </dgm:t>
    </dgm:pt>
  </dgm:ptLst>
  <dgm:cxnLst>
    <dgm:cxn modelId="{CC89394B-44E1-4DAB-9285-590A48DDA047}" type="presOf" srcId="{38C8A61E-2C8C-4C52-A296-A5A2E5EA3CA8}" destId="{45C7BE65-F4B0-4B82-B140-EE6D583E2FB1}" srcOrd="1" destOrd="0" presId="urn:microsoft.com/office/officeart/2005/8/layout/list1"/>
    <dgm:cxn modelId="{64E87651-A687-487C-A6C4-794AC68C0755}" type="presOf" srcId="{B1240459-FE86-47DC-B4BC-F90C23ED49B6}" destId="{B2F717EF-7348-46B2-9A4C-EB5F37A181A7}" srcOrd="0" destOrd="0" presId="urn:microsoft.com/office/officeart/2005/8/layout/list1"/>
    <dgm:cxn modelId="{F946CDBC-245D-4FB6-8EF9-C5F776AE2046}" type="presOf" srcId="{E011E5C3-BA47-4CC2-82DE-A4987AC2E915}" destId="{7C749CD3-63AC-41AF-9C03-E48BE19B0C25}" srcOrd="1" destOrd="0" presId="urn:microsoft.com/office/officeart/2005/8/layout/list1"/>
    <dgm:cxn modelId="{B81785F2-FE7A-438D-99AE-9412C4FA9975}" srcId="{EFE9F0EE-CAA4-479C-8BBC-3E7337BCCC81}" destId="{65364920-4CC5-4AAC-A8B0-C0ED1D861CB1}" srcOrd="2" destOrd="0" parTransId="{875364F1-DB77-4B79-A319-8F3DA0B5D617}" sibTransId="{6B22308A-1E24-4C33-926E-8DD1086FC673}"/>
    <dgm:cxn modelId="{9D89AE3B-1496-4BD9-B3CF-E3B3AEFBC7A0}" type="presOf" srcId="{38C8A61E-2C8C-4C52-A296-A5A2E5EA3CA8}" destId="{4DA16F9A-1272-46D6-8E39-29C1CEAABE19}" srcOrd="0" destOrd="0" presId="urn:microsoft.com/office/officeart/2005/8/layout/list1"/>
    <dgm:cxn modelId="{EF3E2048-7CC2-4981-A930-3C83A4DA40C0}" srcId="{65364920-4CC5-4AAC-A8B0-C0ED1D861CB1}" destId="{B1240459-FE86-47DC-B4BC-F90C23ED49B6}" srcOrd="0" destOrd="0" parTransId="{C5AF1F48-1C83-4597-ABDB-FC80732EC47D}" sibTransId="{B189B6D9-DA65-488B-88FC-84485CE72E8C}"/>
    <dgm:cxn modelId="{C9703702-C8F1-4953-AB9C-F5D07FC59624}" srcId="{EFE9F0EE-CAA4-479C-8BBC-3E7337BCCC81}" destId="{95784DE8-1327-4BBC-B362-A2C786B0F3BA}" srcOrd="1" destOrd="0" parTransId="{3283579D-38E4-4F94-B177-141C5940BAA6}" sibTransId="{427A0DBE-E1DC-4620-A008-F1810D5547BA}"/>
    <dgm:cxn modelId="{86EEF70D-F5DA-4F8E-B2B1-13AF9187EA08}" type="presOf" srcId="{6FB460E9-AA4A-4C42-B24D-6D09D52C3DA7}" destId="{1FD0B4C1-1818-4DDF-ADC3-0B1572B26B02}" srcOrd="0" destOrd="0" presId="urn:microsoft.com/office/officeart/2005/8/layout/list1"/>
    <dgm:cxn modelId="{214B14DB-5BD3-4EFC-BE2F-A2F1F029607C}" srcId="{EFE9F0EE-CAA4-479C-8BBC-3E7337BCCC81}" destId="{38C8A61E-2C8C-4C52-A296-A5A2E5EA3CA8}" srcOrd="3" destOrd="0" parTransId="{82FA8011-E94C-46B0-92C7-4583D56FE7B5}" sibTransId="{53D95690-4D83-45D1-B4D5-9F612AFA1DFC}"/>
    <dgm:cxn modelId="{1EBD3917-267B-44D4-98B0-155AC433118E}" type="presOf" srcId="{A0D9EFCB-D170-4CEC-846F-2805EA02E70B}" destId="{64B3A26A-16AA-494A-ADB2-50AAC3A85280}" srcOrd="0" destOrd="0" presId="urn:microsoft.com/office/officeart/2005/8/layout/list1"/>
    <dgm:cxn modelId="{D7A12C12-B990-4505-8EF7-72CE2FA6A611}" type="presOf" srcId="{65364920-4CC5-4AAC-A8B0-C0ED1D861CB1}" destId="{0F2267A4-7BA6-4E5F-8318-2A8850AA8708}" srcOrd="1" destOrd="0" presId="urn:microsoft.com/office/officeart/2005/8/layout/list1"/>
    <dgm:cxn modelId="{C8662ECC-9AFB-40C2-8C4D-5AEF4B589746}" type="presOf" srcId="{95784DE8-1327-4BBC-B362-A2C786B0F3BA}" destId="{37A11865-7EE7-4B28-BEE6-2712F0C799D2}" srcOrd="0" destOrd="0" presId="urn:microsoft.com/office/officeart/2005/8/layout/list1"/>
    <dgm:cxn modelId="{35392D23-4D88-41CD-B591-AAF96C0B6345}" type="presOf" srcId="{FB2FBC10-443D-43B7-985D-06C323C0B7B6}" destId="{D2817F26-7DED-4A62-BCD6-3F73C6F6F99A}" srcOrd="0" destOrd="0" presId="urn:microsoft.com/office/officeart/2005/8/layout/list1"/>
    <dgm:cxn modelId="{A540DC7F-BE96-4A40-B882-57C2E971F185}" srcId="{EFE9F0EE-CAA4-479C-8BBC-3E7337BCCC81}" destId="{E011E5C3-BA47-4CC2-82DE-A4987AC2E915}" srcOrd="0" destOrd="0" parTransId="{B389578F-511B-488E-8BCB-3FD2119F8F8B}" sibTransId="{AFF175E6-BAC3-447F-ACB9-16F16C988103}"/>
    <dgm:cxn modelId="{2DA16E65-F4E0-484D-B4E1-28E5CF6A4CAD}" srcId="{95784DE8-1327-4BBC-B362-A2C786B0F3BA}" destId="{6FB460E9-AA4A-4C42-B24D-6D09D52C3DA7}" srcOrd="0" destOrd="0" parTransId="{931286E1-77C8-4E72-9743-5B246F3984E6}" sibTransId="{E5728533-CCA9-4678-9BE2-7374B9EB6624}"/>
    <dgm:cxn modelId="{EFDCCB55-A2CA-456C-A297-717348EDCA32}" srcId="{E011E5C3-BA47-4CC2-82DE-A4987AC2E915}" destId="{A0D9EFCB-D170-4CEC-846F-2805EA02E70B}" srcOrd="0" destOrd="0" parTransId="{DE10A64B-0705-471D-B07F-8111C953F19B}" sibTransId="{8FB1FA13-CF31-4623-A480-41D4DEF07477}"/>
    <dgm:cxn modelId="{9D5332BE-9FA4-4205-B1FF-A1C428C83953}" type="presOf" srcId="{EFE9F0EE-CAA4-479C-8BBC-3E7337BCCC81}" destId="{EA694E01-1D91-40BC-9C77-F2883AA657B5}" srcOrd="0" destOrd="0" presId="urn:microsoft.com/office/officeart/2005/8/layout/list1"/>
    <dgm:cxn modelId="{D841BFD3-23A0-42C9-9DE2-9D90419642C9}" srcId="{38C8A61E-2C8C-4C52-A296-A5A2E5EA3CA8}" destId="{FB2FBC10-443D-43B7-985D-06C323C0B7B6}" srcOrd="0" destOrd="0" parTransId="{E8A5FC2B-B5BD-4730-8E18-E03AD1F1FDE4}" sibTransId="{FF615110-1F9C-4D28-B71C-06CA30698AE4}"/>
    <dgm:cxn modelId="{53EA7BBF-3BC7-45C9-89E1-DEDC713B2288}" type="presOf" srcId="{95784DE8-1327-4BBC-B362-A2C786B0F3BA}" destId="{6795AA3A-B5D6-48E3-9CAE-297F25F7BDC0}" srcOrd="1" destOrd="0" presId="urn:microsoft.com/office/officeart/2005/8/layout/list1"/>
    <dgm:cxn modelId="{04FD225F-27AF-48D4-8B32-D5F23CE90AFB}" type="presOf" srcId="{65364920-4CC5-4AAC-A8B0-C0ED1D861CB1}" destId="{BA327993-13A5-4559-91D9-F806A4D06F7D}" srcOrd="0" destOrd="0" presId="urn:microsoft.com/office/officeart/2005/8/layout/list1"/>
    <dgm:cxn modelId="{52A104BF-F9AA-47FB-9643-AEF33F12FA1B}" type="presOf" srcId="{E011E5C3-BA47-4CC2-82DE-A4987AC2E915}" destId="{E7E3E5BC-C1D9-46DF-A3BF-3F7920CC0022}" srcOrd="0" destOrd="0" presId="urn:microsoft.com/office/officeart/2005/8/layout/list1"/>
    <dgm:cxn modelId="{9FE4B134-65B4-4B2B-A515-E1C5D30C55F5}" type="presParOf" srcId="{EA694E01-1D91-40BC-9C77-F2883AA657B5}" destId="{86C05055-7758-43E0-8004-ED9E31820921}" srcOrd="0" destOrd="0" presId="urn:microsoft.com/office/officeart/2005/8/layout/list1"/>
    <dgm:cxn modelId="{023703B3-8C04-42EC-A65D-CE1071151F6A}" type="presParOf" srcId="{86C05055-7758-43E0-8004-ED9E31820921}" destId="{E7E3E5BC-C1D9-46DF-A3BF-3F7920CC0022}" srcOrd="0" destOrd="0" presId="urn:microsoft.com/office/officeart/2005/8/layout/list1"/>
    <dgm:cxn modelId="{AD599A36-B095-40BF-A591-54F5ED51ABCC}" type="presParOf" srcId="{86C05055-7758-43E0-8004-ED9E31820921}" destId="{7C749CD3-63AC-41AF-9C03-E48BE19B0C25}" srcOrd="1" destOrd="0" presId="urn:microsoft.com/office/officeart/2005/8/layout/list1"/>
    <dgm:cxn modelId="{5113B19A-8C33-463D-A925-48590B752E3A}" type="presParOf" srcId="{EA694E01-1D91-40BC-9C77-F2883AA657B5}" destId="{7D409EAF-524F-4E91-9BDA-3B7A1024460C}" srcOrd="1" destOrd="0" presId="urn:microsoft.com/office/officeart/2005/8/layout/list1"/>
    <dgm:cxn modelId="{F2CAB63E-438A-4521-BC40-E4B2AB20BC8B}" type="presParOf" srcId="{EA694E01-1D91-40BC-9C77-F2883AA657B5}" destId="{64B3A26A-16AA-494A-ADB2-50AAC3A85280}" srcOrd="2" destOrd="0" presId="urn:microsoft.com/office/officeart/2005/8/layout/list1"/>
    <dgm:cxn modelId="{7F7D311F-2CC9-4509-B065-F56364F890C1}" type="presParOf" srcId="{EA694E01-1D91-40BC-9C77-F2883AA657B5}" destId="{51A2E6AE-AF1C-44E6-9781-9222311D2474}" srcOrd="3" destOrd="0" presId="urn:microsoft.com/office/officeart/2005/8/layout/list1"/>
    <dgm:cxn modelId="{37551E0D-9122-4F27-A56A-788D0EBBF491}" type="presParOf" srcId="{EA694E01-1D91-40BC-9C77-F2883AA657B5}" destId="{4F3C3D60-20DC-4439-8735-A9EE7F88208E}" srcOrd="4" destOrd="0" presId="urn:microsoft.com/office/officeart/2005/8/layout/list1"/>
    <dgm:cxn modelId="{18261DF6-D683-4596-92A4-A487F1BA5709}" type="presParOf" srcId="{4F3C3D60-20DC-4439-8735-A9EE7F88208E}" destId="{37A11865-7EE7-4B28-BEE6-2712F0C799D2}" srcOrd="0" destOrd="0" presId="urn:microsoft.com/office/officeart/2005/8/layout/list1"/>
    <dgm:cxn modelId="{F3F8F011-7EBB-4EF5-A5AA-3664C7DCE455}" type="presParOf" srcId="{4F3C3D60-20DC-4439-8735-A9EE7F88208E}" destId="{6795AA3A-B5D6-48E3-9CAE-297F25F7BDC0}" srcOrd="1" destOrd="0" presId="urn:microsoft.com/office/officeart/2005/8/layout/list1"/>
    <dgm:cxn modelId="{84595F24-F648-4CC9-B1EE-A6AE38ED1B4F}" type="presParOf" srcId="{EA694E01-1D91-40BC-9C77-F2883AA657B5}" destId="{9FF5587E-13BD-474E-A615-5AABFB8E7B96}" srcOrd="5" destOrd="0" presId="urn:microsoft.com/office/officeart/2005/8/layout/list1"/>
    <dgm:cxn modelId="{CA009BA8-AEF9-4E59-93CF-996F7ECD54CA}" type="presParOf" srcId="{EA694E01-1D91-40BC-9C77-F2883AA657B5}" destId="{1FD0B4C1-1818-4DDF-ADC3-0B1572B26B02}" srcOrd="6" destOrd="0" presId="urn:microsoft.com/office/officeart/2005/8/layout/list1"/>
    <dgm:cxn modelId="{9F956254-5C44-4318-AF58-B8FC6B481851}" type="presParOf" srcId="{EA694E01-1D91-40BC-9C77-F2883AA657B5}" destId="{0A94C6DE-B48B-46A9-9809-8B410F34B80B}" srcOrd="7" destOrd="0" presId="urn:microsoft.com/office/officeart/2005/8/layout/list1"/>
    <dgm:cxn modelId="{EBE30C1D-37D6-4F9E-BD03-09025DFABBE1}" type="presParOf" srcId="{EA694E01-1D91-40BC-9C77-F2883AA657B5}" destId="{F0C4E093-63C0-4627-A7F2-38A008C62FDF}" srcOrd="8" destOrd="0" presId="urn:microsoft.com/office/officeart/2005/8/layout/list1"/>
    <dgm:cxn modelId="{01155EB1-3B52-4FDF-9C36-87A7A6AF9ECA}" type="presParOf" srcId="{F0C4E093-63C0-4627-A7F2-38A008C62FDF}" destId="{BA327993-13A5-4559-91D9-F806A4D06F7D}" srcOrd="0" destOrd="0" presId="urn:microsoft.com/office/officeart/2005/8/layout/list1"/>
    <dgm:cxn modelId="{57DDC200-6F96-416E-BEB2-B769C24B01BD}" type="presParOf" srcId="{F0C4E093-63C0-4627-A7F2-38A008C62FDF}" destId="{0F2267A4-7BA6-4E5F-8318-2A8850AA8708}" srcOrd="1" destOrd="0" presId="urn:microsoft.com/office/officeart/2005/8/layout/list1"/>
    <dgm:cxn modelId="{723A2732-EE19-403C-A5E4-17EDA8106274}" type="presParOf" srcId="{EA694E01-1D91-40BC-9C77-F2883AA657B5}" destId="{59BEDDBD-9F27-4DC8-8827-59E5B9F36102}" srcOrd="9" destOrd="0" presId="urn:microsoft.com/office/officeart/2005/8/layout/list1"/>
    <dgm:cxn modelId="{2A540D25-56A3-4279-8865-DDDA32FDE04B}" type="presParOf" srcId="{EA694E01-1D91-40BC-9C77-F2883AA657B5}" destId="{B2F717EF-7348-46B2-9A4C-EB5F37A181A7}" srcOrd="10" destOrd="0" presId="urn:microsoft.com/office/officeart/2005/8/layout/list1"/>
    <dgm:cxn modelId="{0AD4C19D-787F-4E3B-979E-362B46591D62}" type="presParOf" srcId="{EA694E01-1D91-40BC-9C77-F2883AA657B5}" destId="{BDF4779D-DED1-40BB-907D-916AF88FC574}" srcOrd="11" destOrd="0" presId="urn:microsoft.com/office/officeart/2005/8/layout/list1"/>
    <dgm:cxn modelId="{DCA38F21-DDD6-4EA6-82CE-44CE8EBD54B0}" type="presParOf" srcId="{EA694E01-1D91-40BC-9C77-F2883AA657B5}" destId="{C8900A38-5313-4056-8164-16A036D2B1B5}" srcOrd="12" destOrd="0" presId="urn:microsoft.com/office/officeart/2005/8/layout/list1"/>
    <dgm:cxn modelId="{474EC719-9EC7-4CF3-807A-425768AB67D2}" type="presParOf" srcId="{C8900A38-5313-4056-8164-16A036D2B1B5}" destId="{4DA16F9A-1272-46D6-8E39-29C1CEAABE19}" srcOrd="0" destOrd="0" presId="urn:microsoft.com/office/officeart/2005/8/layout/list1"/>
    <dgm:cxn modelId="{6A085583-7C8C-40EB-8B6C-B5F98E9C7BDA}" type="presParOf" srcId="{C8900A38-5313-4056-8164-16A036D2B1B5}" destId="{45C7BE65-F4B0-4B82-B140-EE6D583E2FB1}" srcOrd="1" destOrd="0" presId="urn:microsoft.com/office/officeart/2005/8/layout/list1"/>
    <dgm:cxn modelId="{AF70736D-7720-42C8-9054-D89C680A6BAF}" type="presParOf" srcId="{EA694E01-1D91-40BC-9C77-F2883AA657B5}" destId="{C3E7D7A8-6559-4E59-ADCB-E1FF3A19B563}" srcOrd="13" destOrd="0" presId="urn:microsoft.com/office/officeart/2005/8/layout/list1"/>
    <dgm:cxn modelId="{37E2EB18-D537-4865-BA4A-04DEDF3D6581}" type="presParOf" srcId="{EA694E01-1D91-40BC-9C77-F2883AA657B5}" destId="{D2817F26-7DED-4A62-BCD6-3F73C6F6F99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3A26A-16AA-494A-ADB2-50AAC3A85280}">
      <dsp:nvSpPr>
        <dsp:cNvPr id="0" name=""/>
        <dsp:cNvSpPr/>
      </dsp:nvSpPr>
      <dsp:spPr>
        <a:xfrm>
          <a:off x="0" y="465589"/>
          <a:ext cx="5004556" cy="528412"/>
        </a:xfrm>
        <a:prstGeom prst="rect">
          <a:avLst/>
        </a:prstGeom>
        <a:solidFill>
          <a:schemeClr val="lt1">
            <a:alpha val="90000"/>
            <a:hueOff val="0"/>
            <a:satOff val="0"/>
            <a:lumOff val="0"/>
            <a:alphaOff val="0"/>
          </a:schemeClr>
        </a:solidFill>
        <a:ln w="282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409" tIns="229108" rIns="388409" bIns="78232" numCol="1" spcCol="1270" anchor="t" anchorCtr="0">
          <a:noAutofit/>
        </a:bodyPr>
        <a:lstStyle/>
        <a:p>
          <a:pPr marL="57150" lvl="1" indent="-57150" algn="l" defTabSz="488950">
            <a:lnSpc>
              <a:spcPct val="90000"/>
            </a:lnSpc>
            <a:spcBef>
              <a:spcPct val="0"/>
            </a:spcBef>
            <a:spcAft>
              <a:spcPct val="15000"/>
            </a:spcAft>
            <a:buChar char="••"/>
          </a:pPr>
          <a:r>
            <a:rPr lang="zh-TW" altLang="en-US" sz="1100" kern="1200" dirty="0" smtClean="0">
              <a:latin typeface="微軟正黑體" panose="020B0604030504040204" pitchFamily="34" charset="-120"/>
              <a:ea typeface="微軟正黑體" panose="020B0604030504040204" pitchFamily="34" charset="-120"/>
            </a:rPr>
            <a:t>圖資服務網址為公開給任何人皆可存取。</a:t>
          </a:r>
          <a:endParaRPr lang="zh-TW" altLang="en-US" sz="1100" kern="1200" dirty="0">
            <a:latin typeface="微軟正黑體" panose="020B0604030504040204" pitchFamily="34" charset="-120"/>
            <a:ea typeface="微軟正黑體" panose="020B0604030504040204" pitchFamily="34" charset="-120"/>
          </a:endParaRPr>
        </a:p>
      </dsp:txBody>
      <dsp:txXfrm>
        <a:off x="0" y="465589"/>
        <a:ext cx="5004556" cy="528412"/>
      </dsp:txXfrm>
    </dsp:sp>
    <dsp:sp modelId="{7C749CD3-63AC-41AF-9C03-E48BE19B0C25}">
      <dsp:nvSpPr>
        <dsp:cNvPr id="0" name=""/>
        <dsp:cNvSpPr/>
      </dsp:nvSpPr>
      <dsp:spPr>
        <a:xfrm>
          <a:off x="250227" y="303229"/>
          <a:ext cx="3503189" cy="324720"/>
        </a:xfrm>
        <a:prstGeom prst="roundRect">
          <a:avLst/>
        </a:prstGeom>
        <a:solidFill>
          <a:schemeClr val="accent1">
            <a:hueOff val="0"/>
            <a:satOff val="0"/>
            <a:lumOff val="0"/>
            <a:alphaOff val="0"/>
          </a:schemeClr>
        </a:solidFill>
        <a:ln w="282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12" tIns="0" rIns="132412" bIns="0" numCol="1" spcCol="1270" anchor="ctr" anchorCtr="0">
          <a:noAutofit/>
        </a:bodyPr>
        <a:lstStyle/>
        <a:p>
          <a:pPr lvl="0" algn="l" defTabSz="488950">
            <a:lnSpc>
              <a:spcPct val="90000"/>
            </a:lnSpc>
            <a:spcBef>
              <a:spcPct val="0"/>
            </a:spcBef>
            <a:spcAft>
              <a:spcPct val="35000"/>
            </a:spcAft>
          </a:pPr>
          <a:r>
            <a:rPr lang="zh-TW" altLang="en-US" sz="1100" kern="1200" dirty="0" smtClean="0">
              <a:latin typeface="微軟正黑體" panose="020B0604030504040204" pitchFamily="34" charset="-120"/>
              <a:ea typeface="微軟正黑體" panose="020B0604030504040204" pitchFamily="34" charset="-120"/>
            </a:rPr>
            <a:t>開放式</a:t>
          </a:r>
          <a:endParaRPr lang="zh-TW" altLang="en-US" sz="1100" kern="1200" dirty="0">
            <a:latin typeface="微軟正黑體" panose="020B0604030504040204" pitchFamily="34" charset="-120"/>
            <a:ea typeface="微軟正黑體" panose="020B0604030504040204" pitchFamily="34" charset="-120"/>
          </a:endParaRPr>
        </a:p>
      </dsp:txBody>
      <dsp:txXfrm>
        <a:off x="266079" y="319081"/>
        <a:ext cx="3471485" cy="293016"/>
      </dsp:txXfrm>
    </dsp:sp>
    <dsp:sp modelId="{1FD0B4C1-1818-4DDF-ADC3-0B1572B26B02}">
      <dsp:nvSpPr>
        <dsp:cNvPr id="0" name=""/>
        <dsp:cNvSpPr/>
      </dsp:nvSpPr>
      <dsp:spPr>
        <a:xfrm>
          <a:off x="0" y="1162025"/>
          <a:ext cx="5004556" cy="744975"/>
        </a:xfrm>
        <a:prstGeom prst="rect">
          <a:avLst/>
        </a:prstGeom>
        <a:solidFill>
          <a:schemeClr val="lt1">
            <a:alpha val="90000"/>
            <a:hueOff val="0"/>
            <a:satOff val="0"/>
            <a:lumOff val="0"/>
            <a:alphaOff val="0"/>
          </a:schemeClr>
        </a:solidFill>
        <a:ln w="282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409" tIns="229108" rIns="388409" bIns="78232" numCol="1" spcCol="1270" anchor="t" anchorCtr="0">
          <a:noAutofit/>
        </a:bodyPr>
        <a:lstStyle/>
        <a:p>
          <a:pPr marL="57150" lvl="1" indent="-57150" algn="l" defTabSz="488950">
            <a:lnSpc>
              <a:spcPct val="90000"/>
            </a:lnSpc>
            <a:spcBef>
              <a:spcPct val="0"/>
            </a:spcBef>
            <a:spcAft>
              <a:spcPct val="15000"/>
            </a:spcAft>
            <a:buChar char="••"/>
          </a:pPr>
          <a:r>
            <a:rPr lang="zh-TW" altLang="en-US" sz="1100" b="0" i="0" kern="1200" dirty="0" smtClean="0">
              <a:latin typeface="微軟正黑體" panose="020B0604030504040204" pitchFamily="34" charset="-120"/>
              <a:ea typeface="微軟正黑體" panose="020B0604030504040204" pitchFamily="34" charset="-120"/>
            </a:rPr>
            <a:t>其服務之引用需經使用者申請，經權責機關或授權審核通過後，提供服務網址並遵循其服務管理方式之網路圖資介接服務。</a:t>
          </a:r>
          <a:endParaRPr lang="zh-TW" altLang="en-US" sz="1100" kern="1200" dirty="0">
            <a:latin typeface="微軟正黑體" panose="020B0604030504040204" pitchFamily="34" charset="-120"/>
            <a:ea typeface="微軟正黑體" panose="020B0604030504040204" pitchFamily="34" charset="-120"/>
          </a:endParaRPr>
        </a:p>
      </dsp:txBody>
      <dsp:txXfrm>
        <a:off x="0" y="1162025"/>
        <a:ext cx="5004556" cy="744975"/>
      </dsp:txXfrm>
    </dsp:sp>
    <dsp:sp modelId="{6795AA3A-B5D6-48E3-9CAE-297F25F7BDC0}">
      <dsp:nvSpPr>
        <dsp:cNvPr id="0" name=""/>
        <dsp:cNvSpPr/>
      </dsp:nvSpPr>
      <dsp:spPr>
        <a:xfrm>
          <a:off x="250227" y="1053401"/>
          <a:ext cx="3503189" cy="324720"/>
        </a:xfrm>
        <a:prstGeom prst="roundRect">
          <a:avLst/>
        </a:prstGeom>
        <a:solidFill>
          <a:schemeClr val="accent1">
            <a:hueOff val="0"/>
            <a:satOff val="0"/>
            <a:lumOff val="0"/>
            <a:alphaOff val="0"/>
          </a:schemeClr>
        </a:solidFill>
        <a:ln w="282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12" tIns="0" rIns="132412" bIns="0" numCol="1" spcCol="1270" anchor="ctr" anchorCtr="0">
          <a:noAutofit/>
        </a:bodyPr>
        <a:lstStyle/>
        <a:p>
          <a:pPr lvl="0" algn="l" defTabSz="488950">
            <a:lnSpc>
              <a:spcPct val="90000"/>
            </a:lnSpc>
            <a:spcBef>
              <a:spcPct val="0"/>
            </a:spcBef>
            <a:spcAft>
              <a:spcPct val="35000"/>
            </a:spcAft>
          </a:pPr>
          <a:r>
            <a:rPr lang="zh-TW" altLang="en-US" sz="1100" kern="1200" dirty="0" smtClean="0">
              <a:latin typeface="微軟正黑體" panose="020B0604030504040204" pitchFamily="34" charset="-120"/>
              <a:ea typeface="微軟正黑體" panose="020B0604030504040204" pitchFamily="34" charset="-120"/>
            </a:rPr>
            <a:t>填單申請</a:t>
          </a:r>
          <a:endParaRPr lang="zh-TW" altLang="en-US" sz="1100" kern="1200" dirty="0">
            <a:latin typeface="微軟正黑體" panose="020B0604030504040204" pitchFamily="34" charset="-120"/>
            <a:ea typeface="微軟正黑體" panose="020B0604030504040204" pitchFamily="34" charset="-120"/>
          </a:endParaRPr>
        </a:p>
      </dsp:txBody>
      <dsp:txXfrm>
        <a:off x="266079" y="1069253"/>
        <a:ext cx="3471485" cy="293016"/>
      </dsp:txXfrm>
    </dsp:sp>
    <dsp:sp modelId="{B2F717EF-7348-46B2-9A4C-EB5F37A181A7}">
      <dsp:nvSpPr>
        <dsp:cNvPr id="0" name=""/>
        <dsp:cNvSpPr/>
      </dsp:nvSpPr>
      <dsp:spPr>
        <a:xfrm>
          <a:off x="0" y="2182496"/>
          <a:ext cx="5004556" cy="528412"/>
        </a:xfrm>
        <a:prstGeom prst="rect">
          <a:avLst/>
        </a:prstGeom>
        <a:solidFill>
          <a:schemeClr val="lt1">
            <a:alpha val="90000"/>
            <a:hueOff val="0"/>
            <a:satOff val="0"/>
            <a:lumOff val="0"/>
            <a:alphaOff val="0"/>
          </a:schemeClr>
        </a:solidFill>
        <a:ln w="282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409" tIns="229108" rIns="388409" bIns="78232" numCol="1" spcCol="1270" anchor="t" anchorCtr="0">
          <a:noAutofit/>
        </a:bodyPr>
        <a:lstStyle/>
        <a:p>
          <a:pPr marL="57150" lvl="1" indent="-57150" algn="l" defTabSz="488950">
            <a:lnSpc>
              <a:spcPct val="90000"/>
            </a:lnSpc>
            <a:spcBef>
              <a:spcPct val="0"/>
            </a:spcBef>
            <a:spcAft>
              <a:spcPct val="15000"/>
            </a:spcAft>
            <a:buChar char="••"/>
          </a:pPr>
          <a:r>
            <a:rPr lang="zh-TW" altLang="en-US" sz="1100" kern="1200" dirty="0" smtClean="0">
              <a:latin typeface="微軟正黑體" panose="020B0604030504040204" pitchFamily="34" charset="-120"/>
              <a:ea typeface="微軟正黑體" panose="020B0604030504040204" pitchFamily="34" charset="-120"/>
            </a:rPr>
            <a:t>圖資服務透過設定可存取的</a:t>
          </a:r>
          <a:r>
            <a:rPr lang="en-US" altLang="zh-TW" sz="1100" kern="1200" dirty="0" smtClean="0">
              <a:latin typeface="微軟正黑體" panose="020B0604030504040204" pitchFamily="34" charset="-120"/>
              <a:ea typeface="微軟正黑體" panose="020B0604030504040204" pitchFamily="34" charset="-120"/>
            </a:rPr>
            <a:t>IP</a:t>
          </a:r>
          <a:r>
            <a:rPr lang="zh-TW" altLang="en-US" sz="1100" kern="1200" dirty="0" smtClean="0">
              <a:latin typeface="微軟正黑體" panose="020B0604030504040204" pitchFamily="34" charset="-120"/>
              <a:ea typeface="微軟正黑體" panose="020B0604030504040204" pitchFamily="34" charset="-120"/>
            </a:rPr>
            <a:t>來源進行管控。</a:t>
          </a:r>
          <a:endParaRPr lang="zh-TW" altLang="en-US" sz="1100" kern="1200" dirty="0">
            <a:latin typeface="微軟正黑體" panose="020B0604030504040204" pitchFamily="34" charset="-120"/>
            <a:ea typeface="微軟正黑體" panose="020B0604030504040204" pitchFamily="34" charset="-120"/>
          </a:endParaRPr>
        </a:p>
      </dsp:txBody>
      <dsp:txXfrm>
        <a:off x="0" y="2182496"/>
        <a:ext cx="5004556" cy="528412"/>
      </dsp:txXfrm>
    </dsp:sp>
    <dsp:sp modelId="{0F2267A4-7BA6-4E5F-8318-2A8850AA8708}">
      <dsp:nvSpPr>
        <dsp:cNvPr id="0" name=""/>
        <dsp:cNvSpPr/>
      </dsp:nvSpPr>
      <dsp:spPr>
        <a:xfrm>
          <a:off x="250227" y="2020136"/>
          <a:ext cx="3503189" cy="324720"/>
        </a:xfrm>
        <a:prstGeom prst="roundRect">
          <a:avLst/>
        </a:prstGeom>
        <a:solidFill>
          <a:schemeClr val="accent1">
            <a:hueOff val="0"/>
            <a:satOff val="0"/>
            <a:lumOff val="0"/>
            <a:alphaOff val="0"/>
          </a:schemeClr>
        </a:solidFill>
        <a:ln w="282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12" tIns="0" rIns="132412" bIns="0" numCol="1" spcCol="1270" anchor="ctr" anchorCtr="0">
          <a:noAutofit/>
        </a:bodyPr>
        <a:lstStyle/>
        <a:p>
          <a:pPr lvl="0" algn="l" defTabSz="488950">
            <a:lnSpc>
              <a:spcPct val="90000"/>
            </a:lnSpc>
            <a:spcBef>
              <a:spcPct val="0"/>
            </a:spcBef>
            <a:spcAft>
              <a:spcPct val="35000"/>
            </a:spcAft>
          </a:pPr>
          <a:r>
            <a:rPr lang="zh-TW" altLang="en-US" sz="1100" kern="1200" dirty="0" smtClean="0">
              <a:latin typeface="微軟正黑體" panose="020B0604030504040204" pitchFamily="34" charset="-120"/>
              <a:ea typeface="微軟正黑體" panose="020B0604030504040204" pitchFamily="34" charset="-120"/>
            </a:rPr>
            <a:t>限制</a:t>
          </a:r>
          <a:r>
            <a:rPr lang="en-US" altLang="zh-TW" sz="1100" kern="1200" dirty="0" smtClean="0">
              <a:latin typeface="微軟正黑體" panose="020B0604030504040204" pitchFamily="34" charset="-120"/>
              <a:ea typeface="微軟正黑體" panose="020B0604030504040204" pitchFamily="34" charset="-120"/>
            </a:rPr>
            <a:t>IP</a:t>
          </a:r>
          <a:endParaRPr lang="zh-TW" altLang="en-US" sz="1100" kern="1200" dirty="0">
            <a:latin typeface="微軟正黑體" panose="020B0604030504040204" pitchFamily="34" charset="-120"/>
            <a:ea typeface="微軟正黑體" panose="020B0604030504040204" pitchFamily="34" charset="-120"/>
          </a:endParaRPr>
        </a:p>
      </dsp:txBody>
      <dsp:txXfrm>
        <a:off x="266079" y="2035988"/>
        <a:ext cx="3471485" cy="293016"/>
      </dsp:txXfrm>
    </dsp:sp>
    <dsp:sp modelId="{D2817F26-7DED-4A62-BCD6-3F73C6F6F99A}">
      <dsp:nvSpPr>
        <dsp:cNvPr id="0" name=""/>
        <dsp:cNvSpPr/>
      </dsp:nvSpPr>
      <dsp:spPr>
        <a:xfrm>
          <a:off x="0" y="2932669"/>
          <a:ext cx="5004556" cy="528412"/>
        </a:xfrm>
        <a:prstGeom prst="rect">
          <a:avLst/>
        </a:prstGeom>
        <a:solidFill>
          <a:schemeClr val="lt1">
            <a:alpha val="90000"/>
            <a:hueOff val="0"/>
            <a:satOff val="0"/>
            <a:lumOff val="0"/>
            <a:alphaOff val="0"/>
          </a:schemeClr>
        </a:solidFill>
        <a:ln w="282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409" tIns="229108" rIns="388409" bIns="78232" numCol="1" spcCol="1270" anchor="t" anchorCtr="0">
          <a:noAutofit/>
        </a:bodyPr>
        <a:lstStyle/>
        <a:p>
          <a:pPr marL="57150" lvl="1" indent="-57150" algn="l" defTabSz="488950">
            <a:lnSpc>
              <a:spcPct val="90000"/>
            </a:lnSpc>
            <a:spcBef>
              <a:spcPct val="0"/>
            </a:spcBef>
            <a:spcAft>
              <a:spcPct val="15000"/>
            </a:spcAft>
            <a:buChar char="••"/>
          </a:pPr>
          <a:r>
            <a:rPr lang="zh-TW" altLang="en-US" sz="1100" kern="1200" dirty="0" smtClean="0">
              <a:latin typeface="微軟正黑體" panose="020B0604030504040204" pitchFamily="34" charset="-120"/>
              <a:ea typeface="微軟正黑體" panose="020B0604030504040204" pitchFamily="34" charset="-120"/>
            </a:rPr>
            <a:t>圖資服務在存取時需經過帳號密碼的驗證，才可允許使用服務。</a:t>
          </a:r>
          <a:endParaRPr lang="zh-TW" altLang="en-US" sz="1100" kern="1200" dirty="0">
            <a:latin typeface="微軟正黑體" panose="020B0604030504040204" pitchFamily="34" charset="-120"/>
            <a:ea typeface="微軟正黑體" panose="020B0604030504040204" pitchFamily="34" charset="-120"/>
          </a:endParaRPr>
        </a:p>
      </dsp:txBody>
      <dsp:txXfrm>
        <a:off x="0" y="2932669"/>
        <a:ext cx="5004556" cy="528412"/>
      </dsp:txXfrm>
    </dsp:sp>
    <dsp:sp modelId="{45C7BE65-F4B0-4B82-B140-EE6D583E2FB1}">
      <dsp:nvSpPr>
        <dsp:cNvPr id="0" name=""/>
        <dsp:cNvSpPr/>
      </dsp:nvSpPr>
      <dsp:spPr>
        <a:xfrm>
          <a:off x="250227" y="2770309"/>
          <a:ext cx="3503189" cy="324720"/>
        </a:xfrm>
        <a:prstGeom prst="roundRect">
          <a:avLst/>
        </a:prstGeom>
        <a:solidFill>
          <a:schemeClr val="accent1">
            <a:hueOff val="0"/>
            <a:satOff val="0"/>
            <a:lumOff val="0"/>
            <a:alphaOff val="0"/>
          </a:schemeClr>
        </a:solidFill>
        <a:ln w="282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12" tIns="0" rIns="132412" bIns="0" numCol="1" spcCol="1270" anchor="ctr" anchorCtr="0">
          <a:noAutofit/>
        </a:bodyPr>
        <a:lstStyle/>
        <a:p>
          <a:pPr lvl="0" algn="l" defTabSz="488950">
            <a:lnSpc>
              <a:spcPct val="90000"/>
            </a:lnSpc>
            <a:spcBef>
              <a:spcPct val="0"/>
            </a:spcBef>
            <a:spcAft>
              <a:spcPct val="35000"/>
            </a:spcAft>
          </a:pPr>
          <a:r>
            <a:rPr lang="zh-TW" altLang="en-US" sz="1100" kern="1200" dirty="0" smtClean="0">
              <a:latin typeface="微軟正黑體" panose="020B0604030504040204" pitchFamily="34" charset="-120"/>
              <a:ea typeface="微軟正黑體" panose="020B0604030504040204" pitchFamily="34" charset="-120"/>
            </a:rPr>
            <a:t>帳密驗證</a:t>
          </a:r>
          <a:endParaRPr lang="zh-TW" altLang="en-US" sz="1100" kern="1200" dirty="0">
            <a:latin typeface="微軟正黑體" panose="020B0604030504040204" pitchFamily="34" charset="-120"/>
            <a:ea typeface="微軟正黑體" panose="020B0604030504040204" pitchFamily="34" charset="-120"/>
          </a:endParaRPr>
        </a:p>
      </dsp:txBody>
      <dsp:txXfrm>
        <a:off x="266079" y="2786161"/>
        <a:ext cx="3471485"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3076363" cy="511731"/>
          </a:xfrm>
          <a:prstGeom prst="rect">
            <a:avLst/>
          </a:prstGeom>
        </p:spPr>
        <p:txBody>
          <a:bodyPr vert="horz" lIns="94650" tIns="47325" rIns="94650" bIns="47325" rtlCol="0"/>
          <a:lstStyle>
            <a:lvl1pPr algn="l">
              <a:defRPr sz="1200"/>
            </a:lvl1pPr>
          </a:lstStyle>
          <a:p>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4650" tIns="47325" rIns="94650" bIns="47325" rtlCol="0"/>
          <a:lstStyle>
            <a:lvl1pPr algn="r">
              <a:defRPr sz="1200"/>
            </a:lvl1pPr>
          </a:lstStyle>
          <a:p>
            <a:fld id="{301D64C4-3A23-427E-AB77-0A6BB0112D62}" type="datetimeFigureOut">
              <a:rPr lang="zh-TW" altLang="en-US" smtClean="0"/>
              <a:pPr/>
              <a:t>2014/3/11</a:t>
            </a:fld>
            <a:endParaRPr lang="zh-TW" altLang="en-US"/>
          </a:p>
        </p:txBody>
      </p:sp>
      <p:sp>
        <p:nvSpPr>
          <p:cNvPr id="4" name="投影片圖像版面配置區 3"/>
          <p:cNvSpPr>
            <a:spLocks noGrp="1" noRot="1" noChangeAspect="1"/>
          </p:cNvSpPr>
          <p:nvPr>
            <p:ph type="sldImg" idx="2"/>
          </p:nvPr>
        </p:nvSpPr>
        <p:spPr>
          <a:xfrm>
            <a:off x="993775" y="768350"/>
            <a:ext cx="5113338" cy="3836988"/>
          </a:xfrm>
          <a:prstGeom prst="rect">
            <a:avLst/>
          </a:prstGeom>
          <a:noFill/>
          <a:ln w="12700">
            <a:solidFill>
              <a:prstClr val="black"/>
            </a:solidFill>
          </a:ln>
        </p:spPr>
        <p:txBody>
          <a:bodyPr vert="horz" lIns="94650" tIns="47325" rIns="94650" bIns="47325" rtlCol="0" anchor="ctr"/>
          <a:lstStyle/>
          <a:p>
            <a:endParaRPr lang="zh-TW" altLang="en-US"/>
          </a:p>
        </p:txBody>
      </p:sp>
      <p:sp>
        <p:nvSpPr>
          <p:cNvPr id="5" name="備忘稿版面配置區 4"/>
          <p:cNvSpPr>
            <a:spLocks noGrp="1"/>
          </p:cNvSpPr>
          <p:nvPr>
            <p:ph type="body" sz="quarter" idx="3"/>
          </p:nvPr>
        </p:nvSpPr>
        <p:spPr>
          <a:xfrm>
            <a:off x="709931" y="4861442"/>
            <a:ext cx="5679440" cy="4605576"/>
          </a:xfrm>
          <a:prstGeom prst="rect">
            <a:avLst/>
          </a:prstGeom>
        </p:spPr>
        <p:txBody>
          <a:bodyPr vert="horz" lIns="94650" tIns="47325" rIns="94650" bIns="47325"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6"/>
            <a:ext cx="3076363" cy="511731"/>
          </a:xfrm>
          <a:prstGeom prst="rect">
            <a:avLst/>
          </a:prstGeom>
        </p:spPr>
        <p:txBody>
          <a:bodyPr vert="horz" lIns="94650" tIns="47325" rIns="94650" bIns="4732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4650" tIns="47325" rIns="94650" bIns="47325" rtlCol="0" anchor="b"/>
          <a:lstStyle>
            <a:lvl1pPr algn="r">
              <a:defRPr sz="1200"/>
            </a:lvl1pPr>
          </a:lstStyle>
          <a:p>
            <a:fld id="{601AEF89-7971-4D63-BDE9-6E687C33C7F2}" type="slidenum">
              <a:rPr lang="zh-TW" altLang="en-US" smtClean="0"/>
              <a:pPr/>
              <a:t>‹#›</a:t>
            </a:fld>
            <a:endParaRPr lang="zh-TW" altLang="en-US"/>
          </a:p>
        </p:txBody>
      </p:sp>
    </p:spTree>
    <p:extLst>
      <p:ext uri="{BB962C8B-B14F-4D97-AF65-F5344CB8AC3E}">
        <p14:creationId xmlns:p14="http://schemas.microsoft.com/office/powerpoint/2010/main" val="213847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3775" y="768350"/>
            <a:ext cx="5113338" cy="3836988"/>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1</a:t>
            </a:fld>
            <a:endParaRPr lang="zh-TW" altLang="en-US"/>
          </a:p>
        </p:txBody>
      </p:sp>
    </p:spTree>
    <p:extLst>
      <p:ext uri="{BB962C8B-B14F-4D97-AF65-F5344CB8AC3E}">
        <p14:creationId xmlns:p14="http://schemas.microsoft.com/office/powerpoint/2010/main" val="3258175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40</a:t>
            </a:fld>
            <a:endParaRPr lang="zh-TW" altLang="en-US"/>
          </a:p>
        </p:txBody>
      </p:sp>
    </p:spTree>
    <p:extLst>
      <p:ext uri="{BB962C8B-B14F-4D97-AF65-F5344CB8AC3E}">
        <p14:creationId xmlns:p14="http://schemas.microsoft.com/office/powerpoint/2010/main" val="95269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46</a:t>
            </a:fld>
            <a:endParaRPr lang="zh-TW" altLang="en-US"/>
          </a:p>
        </p:txBody>
      </p:sp>
    </p:spTree>
    <p:extLst>
      <p:ext uri="{BB962C8B-B14F-4D97-AF65-F5344CB8AC3E}">
        <p14:creationId xmlns:p14="http://schemas.microsoft.com/office/powerpoint/2010/main" val="341922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5</a:t>
            </a:fld>
            <a:endParaRPr lang="zh-TW" altLang="en-US"/>
          </a:p>
        </p:txBody>
      </p:sp>
    </p:spTree>
    <p:extLst>
      <p:ext uri="{BB962C8B-B14F-4D97-AF65-F5344CB8AC3E}">
        <p14:creationId xmlns:p14="http://schemas.microsoft.com/office/powerpoint/2010/main" val="2210009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3775" y="768350"/>
            <a:ext cx="5113338" cy="3836988"/>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7</a:t>
            </a:fld>
            <a:endParaRPr lang="zh-TW" altLang="en-US"/>
          </a:p>
        </p:txBody>
      </p:sp>
    </p:spTree>
    <p:extLst>
      <p:ext uri="{BB962C8B-B14F-4D97-AF65-F5344CB8AC3E}">
        <p14:creationId xmlns:p14="http://schemas.microsoft.com/office/powerpoint/2010/main" val="386836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12</a:t>
            </a:fld>
            <a:endParaRPr lang="zh-TW" altLang="en-US"/>
          </a:p>
        </p:txBody>
      </p:sp>
    </p:spTree>
    <p:extLst>
      <p:ext uri="{BB962C8B-B14F-4D97-AF65-F5344CB8AC3E}">
        <p14:creationId xmlns:p14="http://schemas.microsoft.com/office/powerpoint/2010/main" val="305838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13</a:t>
            </a:fld>
            <a:endParaRPr lang="zh-TW" altLang="en-US"/>
          </a:p>
        </p:txBody>
      </p:sp>
    </p:spTree>
    <p:extLst>
      <p:ext uri="{BB962C8B-B14F-4D97-AF65-F5344CB8AC3E}">
        <p14:creationId xmlns:p14="http://schemas.microsoft.com/office/powerpoint/2010/main" val="9873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t>22</a:t>
            </a:fld>
            <a:endParaRPr lang="zh-TW" altLang="en-US"/>
          </a:p>
        </p:txBody>
      </p:sp>
    </p:spTree>
    <p:extLst>
      <p:ext uri="{BB962C8B-B14F-4D97-AF65-F5344CB8AC3E}">
        <p14:creationId xmlns:p14="http://schemas.microsoft.com/office/powerpoint/2010/main" val="379968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27</a:t>
            </a:fld>
            <a:endParaRPr lang="zh-TW" altLang="en-US"/>
          </a:p>
        </p:txBody>
      </p:sp>
    </p:spTree>
    <p:extLst>
      <p:ext uri="{BB962C8B-B14F-4D97-AF65-F5344CB8AC3E}">
        <p14:creationId xmlns:p14="http://schemas.microsoft.com/office/powerpoint/2010/main" val="123568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31</a:t>
            </a:fld>
            <a:endParaRPr lang="zh-TW" altLang="en-US"/>
          </a:p>
        </p:txBody>
      </p:sp>
    </p:spTree>
    <p:extLst>
      <p:ext uri="{BB962C8B-B14F-4D97-AF65-F5344CB8AC3E}">
        <p14:creationId xmlns:p14="http://schemas.microsoft.com/office/powerpoint/2010/main" val="4284983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01AEF89-7971-4D63-BDE9-6E687C33C7F2}" type="slidenum">
              <a:rPr lang="zh-TW" altLang="en-US" smtClean="0"/>
              <a:pPr/>
              <a:t>39</a:t>
            </a:fld>
            <a:endParaRPr lang="zh-TW" altLang="en-US"/>
          </a:p>
        </p:txBody>
      </p:sp>
    </p:spTree>
    <p:extLst>
      <p:ext uri="{BB962C8B-B14F-4D97-AF65-F5344CB8AC3E}">
        <p14:creationId xmlns:p14="http://schemas.microsoft.com/office/powerpoint/2010/main" val="3202648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6388" name="Picture 4" descr="http://img03.tooopen.com/uploadfile/downs/images/20110927/sy_201109271806007150-1.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8599" y="2479186"/>
            <a:ext cx="8686800" cy="1470025"/>
          </a:xfrm>
        </p:spPr>
        <p:txBody>
          <a:bodyPr anchor="ctr">
            <a:noAutofit/>
          </a:bodyPr>
          <a:lstStyle>
            <a:lvl1pPr>
              <a:defRPr sz="5400" b="1" cap="none" spc="0">
                <a:ln w="13970" cmpd="sng">
                  <a:noFill/>
                  <a:prstDash val="solid"/>
                </a:ln>
                <a:solidFill>
                  <a:schemeClr val="bg1">
                    <a:lumMod val="95000"/>
                    <a:lumOff val="5000"/>
                  </a:schemeClr>
                </a:solidFill>
                <a:effectLst>
                  <a:outerShdw blurRad="63500" dir="3600000" algn="tl" rotWithShape="0">
                    <a:srgbClr val="000000">
                      <a:alpha val="30000"/>
                    </a:srgbClr>
                  </a:outerShdw>
                </a:effectLst>
                <a:latin typeface="微軟正黑體" pitchFamily="34" charset="-120"/>
                <a:ea typeface="微軟正黑體" pitchFamily="34" charset="-120"/>
              </a:defRPr>
            </a:lvl1pPr>
          </a:lstStyle>
          <a:p>
            <a:r>
              <a:rPr lang="zh-TW" altLang="en-US" dirty="0" smtClean="0"/>
              <a:t>按一下以編輯母片標題樣式</a:t>
            </a:r>
            <a:endParaRPr lang="en-US" dirty="0"/>
          </a:p>
        </p:txBody>
      </p:sp>
      <p:sp>
        <p:nvSpPr>
          <p:cNvPr id="3" name="Subtitle 2"/>
          <p:cNvSpPr>
            <a:spLocks noGrp="1"/>
          </p:cNvSpPr>
          <p:nvPr>
            <p:ph type="subTitle" idx="1"/>
          </p:nvPr>
        </p:nvSpPr>
        <p:spPr>
          <a:xfrm>
            <a:off x="571499" y="4168904"/>
            <a:ext cx="8001000" cy="824880"/>
          </a:xfrm>
        </p:spPr>
        <p:txBody>
          <a:bodyPr anchor="ctr">
            <a:normAutofit/>
          </a:bodyPr>
          <a:lstStyle>
            <a:lvl1pPr marL="0" indent="0" algn="ctr">
              <a:buNone/>
              <a:defRPr sz="2000">
                <a:solidFill>
                  <a:schemeClr val="bg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en-US" dirty="0"/>
          </a:p>
        </p:txBody>
      </p:sp>
      <p:sp>
        <p:nvSpPr>
          <p:cNvPr id="5" name="Footer Placeholder 4"/>
          <p:cNvSpPr>
            <a:spLocks noGrp="1"/>
          </p:cNvSpPr>
          <p:nvPr>
            <p:ph type="ftr" sz="quarter" idx="11"/>
          </p:nvPr>
        </p:nvSpPr>
        <p:spPr>
          <a:xfrm>
            <a:off x="6012160" y="6453338"/>
            <a:ext cx="2895600" cy="365125"/>
          </a:xfrm>
          <a:prstGeom prst="rect">
            <a:avLst/>
          </a:prstGeom>
        </p:spPr>
        <p:txBody>
          <a:bodyPr/>
          <a:lstStyle>
            <a:lvl1pPr algn="r">
              <a:defRPr>
                <a:solidFill>
                  <a:schemeClr val="bg1">
                    <a:lumMod val="95000"/>
                    <a:lumOff val="5000"/>
                  </a:schemeClr>
                </a:solidFill>
              </a:defRPr>
            </a:lvl1pPr>
          </a:lstStyle>
          <a:p>
            <a:endParaRPr lang="en-US" dirty="0"/>
          </a:p>
        </p:txBody>
      </p:sp>
      <p:pic>
        <p:nvPicPr>
          <p:cNvPr id="13" name="圖片 12" descr="gis_shado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79515" y="116632"/>
            <a:ext cx="1296142" cy="342038"/>
          </a:xfrm>
          <a:prstGeom prst="rect">
            <a:avLst/>
          </a:prstGeom>
          <a:effectLst>
            <a:innerShdw blurRad="63500" dist="50800" dir="5400000">
              <a:prstClr val="black">
                <a:alpha val="50000"/>
              </a:prstClr>
            </a:innerShdw>
          </a:effec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rot="5400000">
            <a:off x="4591051" y="2409826"/>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8"/>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40"/>
            <a:ext cx="1447800" cy="5851525"/>
          </a:xfrm>
        </p:spPr>
        <p:txBody>
          <a:bodyPr vert="eaVert" anchor="b"/>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2" y="274640"/>
            <a:ext cx="6353175"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096000" y="6356352"/>
            <a:ext cx="762000" cy="365125"/>
          </a:xfrm>
        </p:spPr>
        <p:txBody>
          <a:bodyPr/>
          <a:lstStyle/>
          <a:p>
            <a:fld id="{BFEBEB0A-9E3D-4B14-9782-E2AE3DA60D96}" type="slidenum">
              <a:rPr lang="en-US" smtClean="0"/>
              <a:pPr/>
              <a:t>‹#›</a:t>
            </a:fld>
            <a:endParaRPr lang="en-US"/>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1333947" y="119190"/>
            <a:ext cx="6491287" cy="886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3600"/>
            </a:lvl1pPr>
          </a:lstStyle>
          <a:p>
            <a:pPr lvl="0"/>
            <a:r>
              <a:rPr lang="zh-TW" altLang="en-US" dirty="0" smtClean="0"/>
              <a:t>按一下以編輯母片標題樣式</a:t>
            </a:r>
          </a:p>
        </p:txBody>
      </p:sp>
      <p:sp>
        <p:nvSpPr>
          <p:cNvPr id="3" name="投影片編號版面配置區 5"/>
          <p:cNvSpPr txBox="1">
            <a:spLocks/>
          </p:cNvSpPr>
          <p:nvPr userDrawn="1"/>
        </p:nvSpPr>
        <p:spPr>
          <a:xfrm>
            <a:off x="6985000" y="6492877"/>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7C50D6-A69E-4AB5-A03E-FEF29FA67623}" type="slidenum">
              <a:rPr kumimoji="1" lang="zh-TW" altLang="en-US" sz="1800" b="0" i="0" u="none" strike="noStrike" kern="1200" cap="none" spc="0" normalizeH="0" baseline="0" noProof="0" smtClean="0">
                <a:ln>
                  <a:noFill/>
                </a:ln>
                <a:solidFill>
                  <a:schemeClr val="tx1"/>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zh-TW" altLang="en-US" sz="1800" b="0" i="0" u="none" strike="noStrike" kern="1200" cap="none" spc="0" normalizeH="0" baseline="0" noProof="0" dirty="0">
              <a:ln>
                <a:noFill/>
              </a:ln>
              <a:solidFill>
                <a:schemeClr val="tx1"/>
              </a:solidFill>
              <a:effectLst/>
              <a:uLnTx/>
              <a:uFillTx/>
              <a:latin typeface="Arial" charset="0"/>
              <a:ea typeface="新細明體" charset="-120"/>
              <a:cs typeface="+mn-cs"/>
            </a:endParaRPr>
          </a:p>
        </p:txBody>
      </p:sp>
    </p:spTree>
    <p:extLst>
      <p:ext uri="{BB962C8B-B14F-4D97-AF65-F5344CB8AC3E}">
        <p14:creationId xmlns:p14="http://schemas.microsoft.com/office/powerpoint/2010/main" val="171061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0" name="Rectangle 7"/>
          <p:cNvSpPr/>
          <p:nvPr userDrawn="1"/>
        </p:nvSpPr>
        <p:spPr>
          <a:xfrm>
            <a:off x="-1" y="6453336"/>
            <a:ext cx="9144000" cy="404664"/>
          </a:xfrm>
          <a:prstGeom prst="rect">
            <a:avLst/>
          </a:prstGeom>
          <a:solidFill>
            <a:schemeClr val="tx1">
              <a:lumMod val="95000"/>
              <a:lumOff val="5000"/>
              <a:alpha val="1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4400"/>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a:xfrm>
            <a:off x="457200" y="6453338"/>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448253"/>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046912" y="6545239"/>
            <a:ext cx="2133600" cy="268139"/>
          </a:xfrm>
        </p:spPr>
        <p:txBody>
          <a:bodyPr/>
          <a:lstStyle/>
          <a:p>
            <a:fld id="{BFEBEB0A-9E3D-4B14-9782-E2AE3DA60D96}"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矩形 6"/>
          <p:cNvSpPr/>
          <p:nvPr userDrawn="1"/>
        </p:nvSpPr>
        <p:spPr>
          <a:xfrm>
            <a:off x="0" y="5110194"/>
            <a:ext cx="9144000" cy="1747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3" descr="\\3filer\研發部\03_我要做簡報\PPT_元素\source\98\01.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817" y="0"/>
            <a:ext cx="9146817" cy="51101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7191" y="1823577"/>
            <a:ext cx="8686800" cy="1463040"/>
          </a:xfrm>
        </p:spPr>
        <p:txBody>
          <a:bodyPr anchor="ctr" anchorCtr="0">
            <a:noAutofit/>
          </a:bodyPr>
          <a:lstStyle>
            <a:lvl1pPr algn="ctr">
              <a:defRPr sz="5400" b="0" cap="none" baseline="0"/>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571499" y="4725144"/>
            <a:ext cx="8001000" cy="624096"/>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smtClean="0"/>
              <a:t>按一下以編輯母片文字樣式</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91200" y="6356352"/>
            <a:ext cx="2895600" cy="365125"/>
          </a:xfrm>
          <a:prstGeom prst="rect">
            <a:avLst/>
          </a:prstGeom>
        </p:spPr>
        <p:txBody>
          <a:bodyPr/>
          <a:lstStyle/>
          <a:p>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按一下以編輯母片標題樣式</a:t>
            </a:r>
            <a:endParaRPr lang="en-US" dirty="0"/>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5027"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Rectangle 7"/>
          <p:cNvSpPr/>
          <p:nvPr userDrawn="1"/>
        </p:nvSpPr>
        <p:spPr>
          <a:xfrm>
            <a:off x="-1" y="6453336"/>
            <a:ext cx="9144000" cy="404664"/>
          </a:xfrm>
          <a:prstGeom prst="rect">
            <a:avLst/>
          </a:prstGeom>
          <a:solidFill>
            <a:schemeClr val="tx1">
              <a:lumMod val="95000"/>
              <a:lumOff val="5000"/>
              <a:alpha val="1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3600"/>
            </a:lvl1pPr>
          </a:lstStyle>
          <a:p>
            <a:r>
              <a:rPr lang="zh-TW" altLang="en-US" dirty="0" smtClean="0"/>
              <a:t>按一下以編輯母片標題樣式</a:t>
            </a:r>
            <a:endParaRPr lang="en-US" dirty="0"/>
          </a:p>
        </p:txBody>
      </p:sp>
      <p:sp>
        <p:nvSpPr>
          <p:cNvPr id="3" name="Date Placeholder 2"/>
          <p:cNvSpPr>
            <a:spLocks noGrp="1"/>
          </p:cNvSpPr>
          <p:nvPr>
            <p:ph type="dt" sz="half" idx="10"/>
          </p:nvPr>
        </p:nvSpPr>
        <p:spPr>
          <a:xfrm>
            <a:off x="457200" y="6356352"/>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7"/>
          <p:cNvSpPr/>
          <p:nvPr userDrawn="1"/>
        </p:nvSpPr>
        <p:spPr>
          <a:xfrm>
            <a:off x="-1" y="6453336"/>
            <a:ext cx="9144000" cy="404664"/>
          </a:xfrm>
          <a:prstGeom prst="rect">
            <a:avLst/>
          </a:prstGeom>
          <a:solidFill>
            <a:schemeClr val="tx1">
              <a:lumMod val="95000"/>
              <a:lumOff val="5000"/>
              <a:alpha val="1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a:off x="457200" y="6356352"/>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5638800" cy="946150"/>
          </a:xfrm>
          <a:noFill/>
          <a:ln>
            <a:noFill/>
          </a:ln>
        </p:spPr>
        <p:txBody>
          <a:bodyPr vert="horz" lIns="91440" tIns="45720" rIns="91440" bIns="45720" rtlCol="0" anchor="ctr">
            <a:noAutofit/>
          </a:bodyPr>
          <a:lstStyle>
            <a:lvl1pPr>
              <a:defRPr lang="en-US" sz="3500" dirty="0"/>
            </a:lvl1pPr>
          </a:lstStyle>
          <a:p>
            <a:pPr lvl="0"/>
            <a:r>
              <a:rPr lang="zh-TW" altLang="en-US" dirty="0" smtClean="0"/>
              <a:t>按一下以編輯母片標題樣式</a:t>
            </a:r>
            <a:endParaRPr lang="en-US" dirty="0"/>
          </a:p>
        </p:txBody>
      </p:sp>
      <p:sp>
        <p:nvSpPr>
          <p:cNvPr id="3" name="Content Placeholder 2"/>
          <p:cNvSpPr>
            <a:spLocks noGrp="1"/>
          </p:cNvSpPr>
          <p:nvPr>
            <p:ph idx="1"/>
          </p:nvPr>
        </p:nvSpPr>
        <p:spPr>
          <a:xfrm>
            <a:off x="438912" y="1719072"/>
            <a:ext cx="8247888" cy="45354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457200" y="6356352"/>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7"/>
          <p:cNvSpPr/>
          <p:nvPr/>
        </p:nvSpPr>
        <p:spPr>
          <a:xfrm>
            <a:off x="6203487" y="324984"/>
            <a:ext cx="2971800" cy="8191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ffectLst>
                <a:outerShdw blurRad="38100" dist="38100" dir="2700000" algn="tl">
                  <a:srgbClr val="000000">
                    <a:alpha val="43137"/>
                  </a:srgbClr>
                </a:outerShdw>
              </a:effectLst>
            </a:endParaRPr>
          </a:p>
        </p:txBody>
      </p:sp>
      <p:sp>
        <p:nvSpPr>
          <p:cNvPr id="4" name="Text Placeholder 3"/>
          <p:cNvSpPr>
            <a:spLocks noGrp="1"/>
          </p:cNvSpPr>
          <p:nvPr>
            <p:ph type="body" sz="half" idx="2"/>
          </p:nvPr>
        </p:nvSpPr>
        <p:spPr>
          <a:xfrm>
            <a:off x="6279687" y="437760"/>
            <a:ext cx="2743200" cy="671818"/>
          </a:xfrm>
        </p:spPr>
        <p:txBody>
          <a:bodyPr anchor="ctr">
            <a:normAutofit/>
          </a:bodyPr>
          <a:lstStyle>
            <a:lvl1pPr marL="0" indent="0">
              <a:buNone/>
              <a:defRPr sz="1600" b="1">
                <a:solidFill>
                  <a:srgbClr val="FFFFFF"/>
                </a:solidFill>
                <a:effectLst>
                  <a:outerShdw blurRad="38100" dist="38100" dir="2700000" algn="tl">
                    <a:srgbClr val="000000">
                      <a:alpha val="43137"/>
                    </a:srgbClr>
                  </a:outerShdw>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smtClean="0"/>
              <a:t>按一下以編輯母片文字樣式</a:t>
            </a:r>
          </a:p>
        </p:txBody>
      </p:sp>
      <p:sp>
        <p:nvSpPr>
          <p:cNvPr id="9" name="Rectangle 8"/>
          <p:cNvSpPr/>
          <p:nvPr/>
        </p:nvSpPr>
        <p:spPr>
          <a:xfrm>
            <a:off x="6176055" y="297552"/>
            <a:ext cx="76200" cy="8668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76055" y="297552"/>
            <a:ext cx="76200" cy="8668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7"/>
          <p:cNvSpPr/>
          <p:nvPr userDrawn="1"/>
        </p:nvSpPr>
        <p:spPr>
          <a:xfrm>
            <a:off x="-1" y="6453336"/>
            <a:ext cx="9144000" cy="404664"/>
          </a:xfrm>
          <a:prstGeom prst="rect">
            <a:avLst/>
          </a:prstGeom>
          <a:solidFill>
            <a:schemeClr val="tx1">
              <a:lumMod val="95000"/>
              <a:lumOff val="5000"/>
              <a:alpha val="1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36880" y="1717041"/>
            <a:ext cx="8249920" cy="4531360"/>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5" name="Date Placeholder 4"/>
          <p:cNvSpPr>
            <a:spLocks noGrp="1"/>
          </p:cNvSpPr>
          <p:nvPr>
            <p:ph type="dt" sz="half" idx="10"/>
          </p:nvPr>
        </p:nvSpPr>
        <p:spPr>
          <a:xfrm>
            <a:off x="457200" y="6356352"/>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228600"/>
            <a:ext cx="5638800" cy="1005840"/>
          </a:xfrm>
        </p:spPr>
        <p:txBody>
          <a:bodyPr anchor="ctr">
            <a:noAutofit/>
          </a:bodyPr>
          <a:lstStyle>
            <a:lvl1pPr algn="ctr" defTabSz="914400" rtl="0" eaLnBrk="1" latinLnBrk="0" hangingPunct="1">
              <a:spcBef>
                <a:spcPct val="0"/>
              </a:spcBef>
              <a:buNone/>
              <a:defRPr lang="en-US" altLang="en-US" sz="3500" b="1" kern="1200" cap="none" spc="0" dirty="0">
                <a:ln w="13970" cmpd="sng">
                  <a:noFill/>
                  <a:prstDash val="solid"/>
                </a:ln>
                <a:solidFill>
                  <a:schemeClr val="tx1">
                    <a:lumMod val="85000"/>
                    <a:lumOff val="15000"/>
                  </a:schemeClr>
                </a:solidFill>
                <a:effectLst>
                  <a:outerShdw blurRad="63500" dir="5400000" algn="tl" rotWithShape="0">
                    <a:srgbClr val="000000">
                      <a:alpha val="30000"/>
                    </a:srgbClr>
                  </a:outerShdw>
                </a:effectLst>
                <a:latin typeface="微軟正黑體" pitchFamily="34" charset="-120"/>
                <a:ea typeface="微軟正黑體" pitchFamily="34" charset="-120"/>
                <a:cs typeface="+mj-cs"/>
              </a:defRPr>
            </a:lvl1pPr>
          </a:lstStyle>
          <a:p>
            <a:r>
              <a:rPr lang="zh-TW" altLang="en-US" dirty="0" smtClean="0"/>
              <a:t>按一下以編輯母片標題樣式</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7"/>
          <p:cNvSpPr/>
          <p:nvPr userDrawn="1"/>
        </p:nvSpPr>
        <p:spPr>
          <a:xfrm>
            <a:off x="-1" y="6453336"/>
            <a:ext cx="9144000" cy="404664"/>
          </a:xfrm>
          <a:prstGeom prst="rect">
            <a:avLst/>
          </a:prstGeom>
          <a:solidFill>
            <a:schemeClr val="tx1">
              <a:lumMod val="95000"/>
              <a:lumOff val="5000"/>
              <a:alpha val="1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82000"/>
            <a:extLst>
              <a:ext uri="{BEBA8EAE-BF5A-486C-A8C5-ECC9F3942E4B}">
                <a14:imgProps xmlns:a14="http://schemas.microsoft.com/office/drawing/2010/main">
                  <a14:imgLayer r:embed="rId15">
                    <a14:imgEffect>
                      <a14:sharpenSoften amount="-24000"/>
                    </a14:imgEffect>
                    <a14:imgEffect>
                      <a14:brightnessContrast bright="-11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圖片 6" descr="1ul-wu62u3.png"/>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0" y="1"/>
            <a:ext cx="9144000" cy="2337644"/>
          </a:xfrm>
          <a:prstGeom prst="rect">
            <a:avLst/>
          </a:prstGeom>
        </p:spPr>
      </p:pic>
      <p:sp>
        <p:nvSpPr>
          <p:cNvPr id="2" name="Title Placeholder 1"/>
          <p:cNvSpPr>
            <a:spLocks noGrp="1"/>
          </p:cNvSpPr>
          <p:nvPr>
            <p:ph type="title"/>
          </p:nvPr>
        </p:nvSpPr>
        <p:spPr>
          <a:xfrm>
            <a:off x="457200" y="426692"/>
            <a:ext cx="8229600" cy="867853"/>
          </a:xfrm>
          <a:prstGeom prst="rect">
            <a:avLst/>
          </a:prstGeom>
          <a:noFill/>
          <a:ln>
            <a:noFill/>
          </a:ln>
        </p:spPr>
        <p:style>
          <a:lnRef idx="1">
            <a:schemeClr val="accent1"/>
          </a:lnRef>
          <a:fillRef idx="2">
            <a:schemeClr val="accent1"/>
          </a:fillRef>
          <a:effectRef idx="1">
            <a:schemeClr val="accent1"/>
          </a:effectRef>
          <a:fontRef idx="none"/>
        </p:style>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457200" y="1484784"/>
            <a:ext cx="8229600" cy="496855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smtClean="0"/>
          </a:p>
        </p:txBody>
      </p:sp>
      <p:sp>
        <p:nvSpPr>
          <p:cNvPr id="6" name="Slide Number Placeholder 5"/>
          <p:cNvSpPr>
            <a:spLocks noGrp="1"/>
          </p:cNvSpPr>
          <p:nvPr>
            <p:ph type="sldNum" sz="quarter" idx="4"/>
          </p:nvPr>
        </p:nvSpPr>
        <p:spPr>
          <a:xfrm>
            <a:off x="6553200" y="6453338"/>
            <a:ext cx="2133600" cy="268139"/>
          </a:xfrm>
          <a:prstGeom prst="rect">
            <a:avLst/>
          </a:prstGeom>
        </p:spPr>
        <p:txBody>
          <a:bodyPr vert="horz" lIns="91440" tIns="45720" rIns="91440" bIns="45720" rtlCol="0" anchor="ctr"/>
          <a:lstStyle>
            <a:lvl1pPr algn="r">
              <a:defRPr sz="1200">
                <a:solidFill>
                  <a:schemeClr val="tx2"/>
                </a:solidFill>
              </a:defRPr>
            </a:lvl1pPr>
          </a:lstStyle>
          <a:p>
            <a:fld id="{BFEBEB0A-9E3D-4B14-9782-E2AE3DA60D96}" type="slidenum">
              <a:rPr lang="en-US" smtClean="0"/>
              <a:pPr/>
              <a:t>‹#›</a:t>
            </a:fld>
            <a:endParaRPr lang="en-US" dirty="0"/>
          </a:p>
        </p:txBody>
      </p:sp>
      <p:sp>
        <p:nvSpPr>
          <p:cNvPr id="8" name="文字方塊 7"/>
          <p:cNvSpPr txBox="1"/>
          <p:nvPr/>
        </p:nvSpPr>
        <p:spPr>
          <a:xfrm>
            <a:off x="1309585" y="75667"/>
            <a:ext cx="3152931" cy="246221"/>
          </a:xfrm>
          <a:prstGeom prst="rect">
            <a:avLst/>
          </a:prstGeom>
          <a:noFill/>
        </p:spPr>
        <p:txBody>
          <a:bodyPr wrap="square" rtlCol="0">
            <a:spAutoFit/>
          </a:bodyPr>
          <a:lstStyle/>
          <a:p>
            <a:pPr algn="l"/>
            <a:r>
              <a:rPr lang="zh-TW" altLang="en-US" sz="1000" b="0" dirty="0" smtClean="0">
                <a:solidFill>
                  <a:schemeClr val="tx1">
                    <a:lumMod val="85000"/>
                    <a:lumOff val="15000"/>
                  </a:schemeClr>
                </a:solidFill>
                <a:effectLst/>
                <a:latin typeface="微軟正黑體" pitchFamily="34" charset="-120"/>
                <a:ea typeface="微軟正黑體" pitchFamily="34" charset="-120"/>
              </a:rPr>
              <a:t>逢甲大學地理資訊系統研究中心</a:t>
            </a:r>
            <a:endParaRPr lang="zh-TW" altLang="en-US" sz="1000" b="0" dirty="0">
              <a:solidFill>
                <a:schemeClr val="tx1">
                  <a:lumMod val="85000"/>
                  <a:lumOff val="15000"/>
                </a:schemeClr>
              </a:solidFill>
              <a:effectLst/>
              <a:latin typeface="微軟正黑體" pitchFamily="34" charset="-120"/>
              <a:ea typeface="微軟正黑體" pitchFamily="34" charset="-120"/>
            </a:endParaRPr>
          </a:p>
        </p:txBody>
      </p:sp>
      <p:pic>
        <p:nvPicPr>
          <p:cNvPr id="9" name="圖片 8" descr="gis.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0" y="-12866"/>
            <a:ext cx="1763688" cy="423285"/>
          </a:xfrm>
          <a:prstGeom prst="rect">
            <a:avLst/>
          </a:prstGeom>
        </p:spPr>
      </p:pic>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Lst>
  <p:timing>
    <p:tnLst>
      <p:par>
        <p:cTn id="1" dur="indefinite" restart="never" nodeType="tmRoot"/>
      </p:par>
    </p:tnLst>
  </p:timing>
  <p:hf hdr="0" ftr="0" dt="0"/>
  <p:txStyles>
    <p:titleStyle>
      <a:lvl1pPr algn="ctr" defTabSz="914400" rtl="0" eaLnBrk="1" latinLnBrk="0" hangingPunct="1">
        <a:spcBef>
          <a:spcPct val="0"/>
        </a:spcBef>
        <a:buNone/>
        <a:defRPr lang="en-US" altLang="en-US" sz="4400" b="1" kern="1200" cap="none" spc="0" dirty="0">
          <a:ln w="13970" cmpd="sng">
            <a:noFill/>
            <a:prstDash val="solid"/>
          </a:ln>
          <a:solidFill>
            <a:schemeClr val="tx1">
              <a:lumMod val="85000"/>
              <a:lumOff val="15000"/>
            </a:schemeClr>
          </a:solidFill>
          <a:effectLst>
            <a:outerShdw blurRad="63500" dir="5400000" algn="tl" rotWithShape="0">
              <a:srgbClr val="000000">
                <a:alpha val="30000"/>
              </a:srgbClr>
            </a:outerShdw>
          </a:effectLst>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5.wdp"/><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111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11" Type="http://schemas.microsoft.com/office/2007/relationships/hdphoto" Target="../media/hdphoto4.wdp"/><Relationship Id="rId5" Type="http://schemas.openxmlformats.org/officeDocument/2006/relationships/image" Target="../media/image12.pn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ctrTitle"/>
          </p:nvPr>
        </p:nvSpPr>
        <p:spPr>
          <a:xfrm>
            <a:off x="827583" y="2095128"/>
            <a:ext cx="7603807" cy="685800"/>
          </a:xfrm>
          <a:ln/>
        </p:spPr>
        <p:txBody>
          <a:bodyPr/>
          <a:lstStyle/>
          <a:p>
            <a:r>
              <a:rPr lang="en-US" altLang="zh-TW" sz="3600" dirty="0" smtClean="0">
                <a:effectLst/>
              </a:rPr>
              <a:t>102</a:t>
            </a:r>
            <a:r>
              <a:rPr lang="zh-TW" altLang="en-US" sz="3600" dirty="0" smtClean="0">
                <a:effectLst/>
              </a:rPr>
              <a:t>年</a:t>
            </a:r>
            <a:r>
              <a:rPr lang="en-US" altLang="zh-TW" sz="3600" dirty="0" smtClean="0">
                <a:effectLst/>
              </a:rPr>
              <a:t/>
            </a:r>
            <a:br>
              <a:rPr lang="en-US" altLang="zh-TW" sz="3600" dirty="0" smtClean="0">
                <a:effectLst/>
              </a:rPr>
            </a:br>
            <a:r>
              <a:rPr lang="zh-TW" altLang="en-US" sz="3600" dirty="0" smtClean="0">
                <a:effectLst/>
              </a:rPr>
              <a:t>「</a:t>
            </a:r>
            <a:r>
              <a:rPr lang="zh-TW" altLang="en-US" sz="3600" dirty="0">
                <a:effectLst/>
              </a:rPr>
              <a:t>國土資訊圖資加值應用示範計畫</a:t>
            </a:r>
            <a:r>
              <a:rPr lang="zh-TW" altLang="en-US" sz="3600" dirty="0" smtClean="0">
                <a:effectLst/>
              </a:rPr>
              <a:t>」</a:t>
            </a:r>
            <a:r>
              <a:rPr lang="zh-TW" altLang="zh-TW" sz="3600" dirty="0">
                <a:effectLst/>
              </a:rPr>
              <a:t>委託辦理計畫</a:t>
            </a:r>
            <a:r>
              <a:rPr lang="zh-TW" altLang="zh-TW" sz="3600" dirty="0" smtClean="0">
                <a:effectLst/>
              </a:rPr>
              <a:t>案</a:t>
            </a:r>
            <a:endParaRPr lang="en-US" altLang="ko-KR" sz="3600" dirty="0">
              <a:ea typeface="굴림" charset="-127"/>
            </a:endParaRPr>
          </a:p>
        </p:txBody>
      </p:sp>
      <p:sp>
        <p:nvSpPr>
          <p:cNvPr id="25608" name="Rectangle 8"/>
          <p:cNvSpPr>
            <a:spLocks noGrp="1" noChangeArrowheads="1"/>
          </p:cNvSpPr>
          <p:nvPr>
            <p:ph type="subTitle" idx="1"/>
          </p:nvPr>
        </p:nvSpPr>
        <p:spPr>
          <a:xfrm>
            <a:off x="1787692" y="4437112"/>
            <a:ext cx="5722557" cy="1362068"/>
          </a:xfrm>
        </p:spPr>
        <p:txBody>
          <a:bodyPr>
            <a:normAutofit fontScale="85000" lnSpcReduction="20000"/>
          </a:bodyPr>
          <a:lstStyle/>
          <a:p>
            <a:endParaRPr lang="en-US" altLang="zh-TW" sz="2000" b="1" dirty="0" smtClean="0">
              <a:solidFill>
                <a:srgbClr val="FFFF00"/>
              </a:solidFill>
            </a:endParaRPr>
          </a:p>
          <a:p>
            <a:r>
              <a:rPr lang="zh-TW" altLang="en-US" sz="2000" b="1" dirty="0" smtClean="0">
                <a:solidFill>
                  <a:srgbClr val="FFFF00"/>
                </a:solidFill>
              </a:rPr>
              <a:t>執行單位：逢甲大學</a:t>
            </a:r>
            <a:endParaRPr lang="en-US" altLang="zh-TW" sz="2000" b="1" dirty="0" smtClean="0">
              <a:solidFill>
                <a:srgbClr val="FFFF00"/>
              </a:solidFill>
            </a:endParaRPr>
          </a:p>
          <a:p>
            <a:r>
              <a:rPr lang="zh-TW" altLang="en-US" sz="2000" b="1" dirty="0">
                <a:solidFill>
                  <a:srgbClr val="FFFF00"/>
                </a:solidFill>
              </a:rPr>
              <a:t>計畫</a:t>
            </a:r>
            <a:r>
              <a:rPr lang="zh-TW" altLang="en-US" sz="2000" b="1" dirty="0" smtClean="0">
                <a:solidFill>
                  <a:srgbClr val="FFFF00"/>
                </a:solidFill>
              </a:rPr>
              <a:t>主持人：衷嵐焜 博士</a:t>
            </a:r>
            <a:r>
              <a:rPr lang="en-US" altLang="zh-TW" sz="2000" b="1" dirty="0" smtClean="0">
                <a:solidFill>
                  <a:srgbClr val="FFFF00"/>
                </a:solidFill>
              </a:rPr>
              <a:t>\</a:t>
            </a:r>
            <a:r>
              <a:rPr lang="zh-TW" altLang="en-US" sz="2000" b="1" dirty="0">
                <a:solidFill>
                  <a:srgbClr val="FFFF00"/>
                </a:solidFill>
              </a:rPr>
              <a:t>助理</a:t>
            </a:r>
            <a:r>
              <a:rPr lang="zh-TW" altLang="en-US" sz="2000" b="1" dirty="0" smtClean="0">
                <a:solidFill>
                  <a:srgbClr val="FFFF00"/>
                </a:solidFill>
              </a:rPr>
              <a:t>教授</a:t>
            </a:r>
            <a:endParaRPr lang="en-US" altLang="zh-TW" sz="2000" b="1" dirty="0" smtClean="0">
              <a:solidFill>
                <a:srgbClr val="FFFF00"/>
              </a:solidFill>
            </a:endParaRPr>
          </a:p>
          <a:p>
            <a:endParaRPr lang="en-US" altLang="zh-TW" sz="2000" b="1" dirty="0" smtClean="0">
              <a:solidFill>
                <a:srgbClr val="FFFF00"/>
              </a:solidFill>
            </a:endParaRPr>
          </a:p>
          <a:p>
            <a:r>
              <a:rPr lang="zh-TW" altLang="en-US" sz="2000" b="1" dirty="0" smtClean="0">
                <a:solidFill>
                  <a:srgbClr val="FFFF00"/>
                </a:solidFill>
              </a:rPr>
              <a:t>日期：</a:t>
            </a:r>
            <a:r>
              <a:rPr lang="en-US" altLang="zh-TW" sz="2000" b="1" dirty="0" smtClean="0">
                <a:solidFill>
                  <a:srgbClr val="FFFF00"/>
                </a:solidFill>
              </a:rPr>
              <a:t>103</a:t>
            </a:r>
            <a:r>
              <a:rPr lang="zh-TW" altLang="en-US" sz="2000" b="1" dirty="0" smtClean="0">
                <a:solidFill>
                  <a:srgbClr val="FFFF00"/>
                </a:solidFill>
              </a:rPr>
              <a:t>年</a:t>
            </a:r>
            <a:r>
              <a:rPr lang="en-US" altLang="zh-TW" b="1" dirty="0" smtClean="0">
                <a:solidFill>
                  <a:srgbClr val="FFFF00"/>
                </a:solidFill>
              </a:rPr>
              <a:t>3</a:t>
            </a:r>
            <a:r>
              <a:rPr lang="zh-TW" altLang="en-US" sz="2000" b="1" dirty="0" smtClean="0">
                <a:solidFill>
                  <a:srgbClr val="FFFF00"/>
                </a:solidFill>
              </a:rPr>
              <a:t>月</a:t>
            </a:r>
            <a:r>
              <a:rPr lang="en-US" altLang="zh-TW" sz="2000" b="1" dirty="0" smtClean="0">
                <a:solidFill>
                  <a:srgbClr val="FFFF00"/>
                </a:solidFill>
              </a:rPr>
              <a:t>12</a:t>
            </a:r>
            <a:r>
              <a:rPr lang="zh-TW" altLang="en-US" sz="2000" b="1" dirty="0" smtClean="0">
                <a:solidFill>
                  <a:srgbClr val="FFFF00"/>
                </a:solidFill>
              </a:rPr>
              <a:t>日</a:t>
            </a:r>
            <a:endParaRPr lang="en-US" altLang="ko-KR" sz="2000" b="1" dirty="0">
              <a:solidFill>
                <a:srgbClr val="FFFF00"/>
              </a:solidFill>
            </a:endParaRPr>
          </a:p>
        </p:txBody>
      </p:sp>
      <p:sp>
        <p:nvSpPr>
          <p:cNvPr id="7" name="Rectangle 8"/>
          <p:cNvSpPr txBox="1">
            <a:spLocks noChangeArrowheads="1"/>
          </p:cNvSpPr>
          <p:nvPr/>
        </p:nvSpPr>
        <p:spPr bwMode="gray">
          <a:xfrm>
            <a:off x="2843810" y="3314231"/>
            <a:ext cx="3786215" cy="490542"/>
          </a:xfrm>
          <a:prstGeom prst="rect">
            <a:avLst/>
          </a:prstGeom>
          <a:noFill/>
          <a:ln w="9525">
            <a:noFill/>
            <a:miter lim="800000"/>
            <a:headEnd/>
            <a:tailEnd/>
          </a:ln>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defRPr/>
            </a:pPr>
            <a:r>
              <a:rPr lang="zh-TW" altLang="en-US" sz="3200" b="1" kern="0" dirty="0" smtClean="0">
                <a:effectLst>
                  <a:outerShdw blurRad="38100" dist="38100" dir="2700000" algn="tl">
                    <a:srgbClr val="000000">
                      <a:alpha val="43137"/>
                    </a:srgbClr>
                  </a:outerShdw>
                </a:effectLst>
                <a:latin typeface="微軟正黑體" pitchFamily="34" charset="-120"/>
                <a:ea typeface="微軟正黑體" pitchFamily="34" charset="-120"/>
              </a:rPr>
              <a:t>期末</a:t>
            </a:r>
            <a:r>
              <a:rPr kumimoji="0" lang="zh-TW" altLang="en-US" sz="3200" b="1" i="0" u="none" strike="noStrike" kern="0" normalizeH="0" baseline="0" noProof="0" dirty="0" smtClean="0">
                <a:effectLst>
                  <a:outerShdw blurRad="38100" dist="38100" dir="2700000" algn="tl">
                    <a:srgbClr val="000000">
                      <a:alpha val="43137"/>
                    </a:srgbClr>
                  </a:outerShdw>
                </a:effectLst>
                <a:uLnTx/>
                <a:uFillTx/>
                <a:latin typeface="微軟正黑體" pitchFamily="34" charset="-120"/>
                <a:ea typeface="微軟正黑體" pitchFamily="34" charset="-120"/>
              </a:rPr>
              <a:t>簡報</a:t>
            </a:r>
            <a:endParaRPr kumimoji="0" lang="en-US" altLang="ko-KR" sz="3200" b="1" i="0" u="none" strike="noStrike" kern="0" normalizeH="0" baseline="0" noProof="0" dirty="0" smtClean="0">
              <a:effectLst>
                <a:outerShdw blurRad="38100" dist="38100" dir="2700000" algn="tl">
                  <a:srgbClr val="000000">
                    <a:alpha val="43137"/>
                  </a:srgbClr>
                </a:outerShdw>
              </a:effectLst>
              <a:uLnTx/>
              <a:uFillTx/>
              <a:latin typeface="微軟正黑體" pitchFamily="34" charset="-120"/>
              <a:ea typeface="微軟正黑體" pitchFamily="34" charset="-120"/>
            </a:endParaRPr>
          </a:p>
        </p:txBody>
      </p:sp>
      <p:pic>
        <p:nvPicPr>
          <p:cNvPr id="3" name="圖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31390" y="-4241"/>
            <a:ext cx="683569" cy="408905"/>
          </a:xfrm>
          <a:prstGeom prst="rect">
            <a:avLst/>
          </a:prstGeom>
        </p:spPr>
      </p:pic>
    </p:spTree>
    <p:extLst>
      <p:ext uri="{BB962C8B-B14F-4D97-AF65-F5344CB8AC3E}">
        <p14:creationId xmlns:p14="http://schemas.microsoft.com/office/powerpoint/2010/main" val="990741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(1/8</a:t>
            </a:r>
            <a:r>
              <a:rPr lang="en-US" altLang="zh-TW" sz="1800" dirty="0">
                <a:effectLst/>
              </a:rPr>
              <a:t>)</a:t>
            </a:r>
            <a:endParaRPr lang="zh-TW" altLang="en-US" sz="1800" dirty="0"/>
          </a:p>
        </p:txBody>
      </p:sp>
      <p:sp>
        <p:nvSpPr>
          <p:cNvPr id="3" name="內容版面配置區 2"/>
          <p:cNvSpPr>
            <a:spLocks noGrp="1"/>
          </p:cNvSpPr>
          <p:nvPr>
            <p:ph idx="1"/>
          </p:nvPr>
        </p:nvSpPr>
        <p:spPr>
          <a:xfrm>
            <a:off x="343255" y="1341080"/>
            <a:ext cx="8229600" cy="4968552"/>
          </a:xfrm>
        </p:spPr>
        <p:txBody>
          <a:bodyPr/>
          <a:lstStyle/>
          <a:p>
            <a:r>
              <a:rPr lang="zh-TW" altLang="en-US" dirty="0" smtClean="0"/>
              <a:t>系統架構</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10</a:t>
            </a:fld>
            <a:endParaRPr lang="en-US"/>
          </a:p>
        </p:txBody>
      </p:sp>
      <p:sp>
        <p:nvSpPr>
          <p:cNvPr id="5" name="圓角矩形 4"/>
          <p:cNvSpPr/>
          <p:nvPr/>
        </p:nvSpPr>
        <p:spPr>
          <a:xfrm>
            <a:off x="3110773" y="1754688"/>
            <a:ext cx="4896544" cy="3148772"/>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grpSp>
        <p:nvGrpSpPr>
          <p:cNvPr id="6" name="群組 5"/>
          <p:cNvGrpSpPr/>
          <p:nvPr/>
        </p:nvGrpSpPr>
        <p:grpSpPr>
          <a:xfrm>
            <a:off x="3490933" y="2134574"/>
            <a:ext cx="2384263" cy="2304256"/>
            <a:chOff x="539552" y="1620543"/>
            <a:chExt cx="1045120" cy="1036229"/>
          </a:xfrm>
        </p:grpSpPr>
        <p:sp>
          <p:nvSpPr>
            <p:cNvPr id="7" name="圓角矩形 6"/>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8" name="Picture 2" descr="I:\1384537970_api-y.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grpSp>
      <p:grpSp>
        <p:nvGrpSpPr>
          <p:cNvPr id="9" name="群組 8"/>
          <p:cNvGrpSpPr/>
          <p:nvPr/>
        </p:nvGrpSpPr>
        <p:grpSpPr>
          <a:xfrm>
            <a:off x="3352366" y="3825356"/>
            <a:ext cx="864096" cy="803405"/>
            <a:chOff x="2664418" y="3441458"/>
            <a:chExt cx="591339" cy="591339"/>
          </a:xfrm>
        </p:grpSpPr>
        <p:sp>
          <p:nvSpPr>
            <p:cNvPr id="10" name="橢圓 9"/>
            <p:cNvSpPr/>
            <p:nvPr/>
          </p:nvSpPr>
          <p:spPr>
            <a:xfrm>
              <a:off x="2664418" y="3441458"/>
              <a:ext cx="591339" cy="591339"/>
            </a:xfrm>
            <a:prstGeom prst="ellipse">
              <a:avLst/>
            </a:prstGeom>
            <a:solidFill>
              <a:srgbClr val="FF0000"/>
            </a:solidFill>
            <a:ln w="38100">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6" descr="database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9988" y="3469744"/>
              <a:ext cx="551542" cy="55154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783976" y="3618282"/>
              <a:ext cx="350165" cy="271843"/>
            </a:xfrm>
            <a:prstGeom prst="rect">
              <a:avLst/>
            </a:prstGeom>
          </p:spPr>
          <p:txBody>
            <a:bodyPr wrap="none" anchor="ctr">
              <a:spAutoFit/>
            </a:bodyPr>
            <a:lstStyle/>
            <a:p>
              <a:pPr algn="ctr"/>
              <a:r>
                <a:rPr lang="en-US" altLang="zh-TW" b="1" dirty="0" smtClean="0">
                  <a:ln w="6600">
                    <a:solidFill>
                      <a:srgbClr val="FF0000"/>
                    </a:solidFill>
                    <a:prstDash val="solid"/>
                  </a:ln>
                  <a:solidFill>
                    <a:srgbClr val="FFFFFF"/>
                  </a:solidFill>
                  <a:effectLst>
                    <a:outerShdw dist="38100" dir="2700000" algn="tl" rotWithShape="0">
                      <a:schemeClr val="accent2"/>
                    </a:outerShdw>
                  </a:effectLst>
                  <a:latin typeface="微軟正黑體" panose="020B0604030504040204" pitchFamily="34" charset="-120"/>
                  <a:ea typeface="微軟正黑體" panose="020B0604030504040204" pitchFamily="34" charset="-120"/>
                </a:rPr>
                <a:t>DB</a:t>
              </a:r>
              <a:endParaRPr lang="zh-TW" altLang="en-US" b="1" dirty="0">
                <a:ln w="6600">
                  <a:solidFill>
                    <a:srgbClr val="FF0000"/>
                  </a:solidFill>
                  <a:prstDash val="solid"/>
                </a:ln>
                <a:solidFill>
                  <a:srgbClr val="FFFFFF"/>
                </a:solidFill>
                <a:effectLst>
                  <a:outerShdw dist="38100" dir="2700000" algn="tl" rotWithShape="0">
                    <a:schemeClr val="accent2"/>
                  </a:outerShdw>
                </a:effectLst>
                <a:latin typeface="微軟正黑體" panose="020B0604030504040204" pitchFamily="34" charset="-120"/>
                <a:ea typeface="微軟正黑體" panose="020B0604030504040204" pitchFamily="34" charset="-120"/>
              </a:endParaRPr>
            </a:p>
          </p:txBody>
        </p:sp>
      </p:grpSp>
      <p:pic>
        <p:nvPicPr>
          <p:cNvPr id="13" name="Picture 3" descr="I:\1384691952_network.pn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3342362" y="5325354"/>
            <a:ext cx="1039192" cy="10391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59057" y="5325354"/>
            <a:ext cx="1039192" cy="10391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75752" y="5325354"/>
            <a:ext cx="1039192" cy="10391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89893" y="5325354"/>
            <a:ext cx="1039192" cy="1039192"/>
          </a:xfrm>
          <a:prstGeom prst="rect">
            <a:avLst/>
          </a:prstGeom>
          <a:noFill/>
          <a:extLst>
            <a:ext uri="{909E8E84-426E-40DD-AFC4-6F175D3DCCD1}">
              <a14:hiddenFill xmlns:a14="http://schemas.microsoft.com/office/drawing/2010/main">
                <a:solidFill>
                  <a:srgbClr val="FFFFFF"/>
                </a:solidFill>
              </a14:hiddenFill>
            </a:ext>
          </a:extLst>
        </p:spPr>
      </p:pic>
      <p:sp>
        <p:nvSpPr>
          <p:cNvPr id="17" name="左大括弧 16"/>
          <p:cNvSpPr/>
          <p:nvPr/>
        </p:nvSpPr>
        <p:spPr>
          <a:xfrm rot="5400000">
            <a:off x="5406628" y="3575837"/>
            <a:ext cx="212117" cy="3277764"/>
          </a:xfrm>
          <a:prstGeom prst="leftBrace">
            <a:avLst>
              <a:gd name="adj1" fmla="val 8333"/>
              <a:gd name="adj2" fmla="val 4944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p:sp>
        <p:nvSpPr>
          <p:cNvPr id="18" name="矩形 17"/>
          <p:cNvSpPr/>
          <p:nvPr/>
        </p:nvSpPr>
        <p:spPr>
          <a:xfrm>
            <a:off x="4607740" y="1464838"/>
            <a:ext cx="1909497" cy="307777"/>
          </a:xfrm>
          <a:prstGeom prst="rect">
            <a:avLst/>
          </a:prstGeom>
        </p:spPr>
        <p:txBody>
          <a:bodyPr wrap="none">
            <a:spAutoFit/>
          </a:bodyPr>
          <a:lstStyle/>
          <a:p>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latin typeface="微軟正黑體" panose="020B0604030504040204" pitchFamily="34" charset="-120"/>
              <a:ea typeface="微軟正黑體" panose="020B0604030504040204" pitchFamily="34" charset="-120"/>
            </a:endParaRPr>
          </a:p>
        </p:txBody>
      </p:sp>
      <p:sp>
        <p:nvSpPr>
          <p:cNvPr id="19" name="矩形 18"/>
          <p:cNvSpPr/>
          <p:nvPr/>
        </p:nvSpPr>
        <p:spPr>
          <a:xfrm>
            <a:off x="4116804" y="3156995"/>
            <a:ext cx="1186543" cy="307777"/>
          </a:xfrm>
          <a:prstGeom prst="rect">
            <a:avLst/>
          </a:prstGeom>
        </p:spPr>
        <p:txBody>
          <a:bodyPr wrap="none">
            <a:spAutoFit/>
          </a:bodyPr>
          <a:lstStyle/>
          <a:p>
            <a:r>
              <a:rPr lang="en-US" altLang="zh-TW" sz="1400"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API</a:t>
            </a:r>
            <a:r>
              <a:rPr lang="zh-TW" altLang="en-US" sz="1400"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介面程式</a:t>
            </a:r>
            <a:endPar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0" name="矩形 19"/>
          <p:cNvSpPr/>
          <p:nvPr/>
        </p:nvSpPr>
        <p:spPr>
          <a:xfrm>
            <a:off x="3916881" y="6371864"/>
            <a:ext cx="3348032"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環境敏感地區圖資服務（</a:t>
            </a:r>
            <a:r>
              <a:rPr lang="en-US" altLang="zh-TW" sz="1400" dirty="0" smtClean="0">
                <a:latin typeface="微軟正黑體" panose="020B0604030504040204" pitchFamily="34" charset="-120"/>
                <a:ea typeface="微軟正黑體" panose="020B0604030504040204" pitchFamily="34" charset="-120"/>
              </a:rPr>
              <a:t>WMS</a:t>
            </a: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WFS</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21" name="矩形 20"/>
          <p:cNvSpPr/>
          <p:nvPr/>
        </p:nvSpPr>
        <p:spPr>
          <a:xfrm>
            <a:off x="3375707" y="4582718"/>
            <a:ext cx="1082348" cy="307777"/>
          </a:xfrm>
          <a:prstGeom prst="rect">
            <a:avLst/>
          </a:prstGeom>
        </p:spPr>
        <p:txBody>
          <a:bodyPr wrap="none">
            <a:spAutoFit/>
          </a:bodyPr>
          <a:lstStyle/>
          <a:p>
            <a:r>
              <a:rPr lang="zh-TW" altLang="en-US" sz="1400"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系統資料庫</a:t>
            </a:r>
            <a:endPar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2" name="圓角矩形 26"/>
          <p:cNvSpPr/>
          <p:nvPr/>
        </p:nvSpPr>
        <p:spPr>
          <a:xfrm>
            <a:off x="6046269" y="1779627"/>
            <a:ext cx="1944422" cy="3103027"/>
          </a:xfrm>
          <a:custGeom>
            <a:avLst/>
            <a:gdLst>
              <a:gd name="connsiteX0" fmla="*/ 0 w 4896544"/>
              <a:gd name="connsiteY0" fmla="*/ 524806 h 3148772"/>
              <a:gd name="connsiteX1" fmla="*/ 524806 w 4896544"/>
              <a:gd name="connsiteY1" fmla="*/ 0 h 3148772"/>
              <a:gd name="connsiteX2" fmla="*/ 4371738 w 4896544"/>
              <a:gd name="connsiteY2" fmla="*/ 0 h 3148772"/>
              <a:gd name="connsiteX3" fmla="*/ 4896544 w 4896544"/>
              <a:gd name="connsiteY3" fmla="*/ 524806 h 3148772"/>
              <a:gd name="connsiteX4" fmla="*/ 4896544 w 4896544"/>
              <a:gd name="connsiteY4" fmla="*/ 2623966 h 3148772"/>
              <a:gd name="connsiteX5" fmla="*/ 4371738 w 4896544"/>
              <a:gd name="connsiteY5" fmla="*/ 3148772 h 3148772"/>
              <a:gd name="connsiteX6" fmla="*/ 524806 w 4896544"/>
              <a:gd name="connsiteY6" fmla="*/ 3148772 h 3148772"/>
              <a:gd name="connsiteX7" fmla="*/ 0 w 4896544"/>
              <a:gd name="connsiteY7" fmla="*/ 2623966 h 3148772"/>
              <a:gd name="connsiteX8" fmla="*/ 0 w 4896544"/>
              <a:gd name="connsiteY8" fmla="*/ 524806 h 3148772"/>
              <a:gd name="connsiteX0" fmla="*/ 3557848 w 4896544"/>
              <a:gd name="connsiteY0" fmla="*/ 1322828 h 3148772"/>
              <a:gd name="connsiteX1" fmla="*/ 524806 w 4896544"/>
              <a:gd name="connsiteY1" fmla="*/ 0 h 3148772"/>
              <a:gd name="connsiteX2" fmla="*/ 4371738 w 4896544"/>
              <a:gd name="connsiteY2" fmla="*/ 0 h 3148772"/>
              <a:gd name="connsiteX3" fmla="*/ 4896544 w 4896544"/>
              <a:gd name="connsiteY3" fmla="*/ 524806 h 3148772"/>
              <a:gd name="connsiteX4" fmla="*/ 4896544 w 4896544"/>
              <a:gd name="connsiteY4" fmla="*/ 2623966 h 3148772"/>
              <a:gd name="connsiteX5" fmla="*/ 4371738 w 4896544"/>
              <a:gd name="connsiteY5" fmla="*/ 3148772 h 3148772"/>
              <a:gd name="connsiteX6" fmla="*/ 524806 w 4896544"/>
              <a:gd name="connsiteY6" fmla="*/ 3148772 h 3148772"/>
              <a:gd name="connsiteX7" fmla="*/ 0 w 4896544"/>
              <a:gd name="connsiteY7" fmla="*/ 2623966 h 3148772"/>
              <a:gd name="connsiteX8" fmla="*/ 3557848 w 4896544"/>
              <a:gd name="connsiteY8" fmla="*/ 1322828 h 3148772"/>
              <a:gd name="connsiteX0" fmla="*/ 26231 w 4922775"/>
              <a:gd name="connsiteY0" fmla="*/ 2623966 h 3148772"/>
              <a:gd name="connsiteX1" fmla="*/ 551037 w 4922775"/>
              <a:gd name="connsiteY1" fmla="*/ 0 h 3148772"/>
              <a:gd name="connsiteX2" fmla="*/ 4397969 w 4922775"/>
              <a:gd name="connsiteY2" fmla="*/ 0 h 3148772"/>
              <a:gd name="connsiteX3" fmla="*/ 4922775 w 4922775"/>
              <a:gd name="connsiteY3" fmla="*/ 524806 h 3148772"/>
              <a:gd name="connsiteX4" fmla="*/ 4922775 w 4922775"/>
              <a:gd name="connsiteY4" fmla="*/ 2623966 h 3148772"/>
              <a:gd name="connsiteX5" fmla="*/ 4397969 w 4922775"/>
              <a:gd name="connsiteY5" fmla="*/ 3148772 h 3148772"/>
              <a:gd name="connsiteX6" fmla="*/ 551037 w 4922775"/>
              <a:gd name="connsiteY6" fmla="*/ 3148772 h 3148772"/>
              <a:gd name="connsiteX7" fmla="*/ 26231 w 4922775"/>
              <a:gd name="connsiteY7" fmla="*/ 2623966 h 3148772"/>
              <a:gd name="connsiteX0" fmla="*/ 480867 w 4852605"/>
              <a:gd name="connsiteY0" fmla="*/ 3148772 h 3148772"/>
              <a:gd name="connsiteX1" fmla="*/ 480867 w 4852605"/>
              <a:gd name="connsiteY1" fmla="*/ 0 h 3148772"/>
              <a:gd name="connsiteX2" fmla="*/ 4327799 w 4852605"/>
              <a:gd name="connsiteY2" fmla="*/ 0 h 3148772"/>
              <a:gd name="connsiteX3" fmla="*/ 4852605 w 4852605"/>
              <a:gd name="connsiteY3" fmla="*/ 524806 h 3148772"/>
              <a:gd name="connsiteX4" fmla="*/ 4852605 w 4852605"/>
              <a:gd name="connsiteY4" fmla="*/ 2623966 h 3148772"/>
              <a:gd name="connsiteX5" fmla="*/ 4327799 w 4852605"/>
              <a:gd name="connsiteY5" fmla="*/ 3148772 h 3148772"/>
              <a:gd name="connsiteX6" fmla="*/ 480867 w 4852605"/>
              <a:gd name="connsiteY6" fmla="*/ 3148772 h 3148772"/>
              <a:gd name="connsiteX0" fmla="*/ 285197 w 4656935"/>
              <a:gd name="connsiteY0" fmla="*/ 3148772 h 3148772"/>
              <a:gd name="connsiteX1" fmla="*/ 285197 w 4656935"/>
              <a:gd name="connsiteY1" fmla="*/ 0 h 3148772"/>
              <a:gd name="connsiteX2" fmla="*/ 4132129 w 4656935"/>
              <a:gd name="connsiteY2" fmla="*/ 0 h 3148772"/>
              <a:gd name="connsiteX3" fmla="*/ 4656935 w 4656935"/>
              <a:gd name="connsiteY3" fmla="*/ 524806 h 3148772"/>
              <a:gd name="connsiteX4" fmla="*/ 4656935 w 4656935"/>
              <a:gd name="connsiteY4" fmla="*/ 2623966 h 3148772"/>
              <a:gd name="connsiteX5" fmla="*/ 4132129 w 4656935"/>
              <a:gd name="connsiteY5" fmla="*/ 3148772 h 3148772"/>
              <a:gd name="connsiteX6" fmla="*/ 285197 w 4656935"/>
              <a:gd name="connsiteY6" fmla="*/ 3148772 h 3148772"/>
              <a:gd name="connsiteX0" fmla="*/ 98 w 4371836"/>
              <a:gd name="connsiteY0" fmla="*/ 3148772 h 3148772"/>
              <a:gd name="connsiteX1" fmla="*/ 98 w 4371836"/>
              <a:gd name="connsiteY1" fmla="*/ 0 h 3148772"/>
              <a:gd name="connsiteX2" fmla="*/ 3847030 w 4371836"/>
              <a:gd name="connsiteY2" fmla="*/ 0 h 3148772"/>
              <a:gd name="connsiteX3" fmla="*/ 4371836 w 4371836"/>
              <a:gd name="connsiteY3" fmla="*/ 524806 h 3148772"/>
              <a:gd name="connsiteX4" fmla="*/ 4371836 w 4371836"/>
              <a:gd name="connsiteY4" fmla="*/ 2623966 h 3148772"/>
              <a:gd name="connsiteX5" fmla="*/ 3847030 w 4371836"/>
              <a:gd name="connsiteY5" fmla="*/ 3148772 h 3148772"/>
              <a:gd name="connsiteX6" fmla="*/ 98 w 4371836"/>
              <a:gd name="connsiteY6" fmla="*/ 3148772 h 3148772"/>
              <a:gd name="connsiteX0" fmla="*/ 2876203 w 4371738"/>
              <a:gd name="connsiteY0" fmla="*/ 3148772 h 3148772"/>
              <a:gd name="connsiteX1" fmla="*/ 0 w 4371738"/>
              <a:gd name="connsiteY1" fmla="*/ 0 h 3148772"/>
              <a:gd name="connsiteX2" fmla="*/ 3846932 w 4371738"/>
              <a:gd name="connsiteY2" fmla="*/ 0 h 3148772"/>
              <a:gd name="connsiteX3" fmla="*/ 4371738 w 4371738"/>
              <a:gd name="connsiteY3" fmla="*/ 524806 h 3148772"/>
              <a:gd name="connsiteX4" fmla="*/ 4371738 w 4371738"/>
              <a:gd name="connsiteY4" fmla="*/ 2623966 h 3148772"/>
              <a:gd name="connsiteX5" fmla="*/ 3846932 w 4371738"/>
              <a:gd name="connsiteY5" fmla="*/ 3148772 h 3148772"/>
              <a:gd name="connsiteX6" fmla="*/ 2876203 w 4371738"/>
              <a:gd name="connsiteY6" fmla="*/ 3148772 h 3148772"/>
              <a:gd name="connsiteX0" fmla="*/ 8312 w 1503847"/>
              <a:gd name="connsiteY0" fmla="*/ 3148772 h 3148772"/>
              <a:gd name="connsiteX1" fmla="*/ 0 w 1503847"/>
              <a:gd name="connsiteY1" fmla="*/ 0 h 3148772"/>
              <a:gd name="connsiteX2" fmla="*/ 979041 w 1503847"/>
              <a:gd name="connsiteY2" fmla="*/ 0 h 3148772"/>
              <a:gd name="connsiteX3" fmla="*/ 1503847 w 1503847"/>
              <a:gd name="connsiteY3" fmla="*/ 524806 h 3148772"/>
              <a:gd name="connsiteX4" fmla="*/ 1503847 w 1503847"/>
              <a:gd name="connsiteY4" fmla="*/ 2623966 h 3148772"/>
              <a:gd name="connsiteX5" fmla="*/ 979041 w 1503847"/>
              <a:gd name="connsiteY5" fmla="*/ 3148772 h 3148772"/>
              <a:gd name="connsiteX6" fmla="*/ 8312 w 1503847"/>
              <a:gd name="connsiteY6" fmla="*/ 3148772 h 3148772"/>
              <a:gd name="connsiteX0" fmla="*/ 1 w 1936110"/>
              <a:gd name="connsiteY0" fmla="*/ 3157085 h 3157085"/>
              <a:gd name="connsiteX1" fmla="*/ 432263 w 1936110"/>
              <a:gd name="connsiteY1" fmla="*/ 0 h 3157085"/>
              <a:gd name="connsiteX2" fmla="*/ 1411304 w 1936110"/>
              <a:gd name="connsiteY2" fmla="*/ 0 h 3157085"/>
              <a:gd name="connsiteX3" fmla="*/ 1936110 w 1936110"/>
              <a:gd name="connsiteY3" fmla="*/ 524806 h 3157085"/>
              <a:gd name="connsiteX4" fmla="*/ 1936110 w 1936110"/>
              <a:gd name="connsiteY4" fmla="*/ 2623966 h 3157085"/>
              <a:gd name="connsiteX5" fmla="*/ 1411304 w 1936110"/>
              <a:gd name="connsiteY5" fmla="*/ 3148772 h 3157085"/>
              <a:gd name="connsiteX6" fmla="*/ 1 w 1936110"/>
              <a:gd name="connsiteY6" fmla="*/ 3157085 h 3157085"/>
              <a:gd name="connsiteX0" fmla="*/ 33251 w 1969360"/>
              <a:gd name="connsiteY0" fmla="*/ 3157085 h 3157085"/>
              <a:gd name="connsiteX1" fmla="*/ 0 w 1969360"/>
              <a:gd name="connsiteY1" fmla="*/ 0 h 3157085"/>
              <a:gd name="connsiteX2" fmla="*/ 1444554 w 1969360"/>
              <a:gd name="connsiteY2" fmla="*/ 0 h 3157085"/>
              <a:gd name="connsiteX3" fmla="*/ 1969360 w 1969360"/>
              <a:gd name="connsiteY3" fmla="*/ 524806 h 3157085"/>
              <a:gd name="connsiteX4" fmla="*/ 1969360 w 1969360"/>
              <a:gd name="connsiteY4" fmla="*/ 2623966 h 3157085"/>
              <a:gd name="connsiteX5" fmla="*/ 1444554 w 1969360"/>
              <a:gd name="connsiteY5" fmla="*/ 3148772 h 3157085"/>
              <a:gd name="connsiteX6" fmla="*/ 33251 w 1969360"/>
              <a:gd name="connsiteY6" fmla="*/ 3157085 h 3157085"/>
              <a:gd name="connsiteX0" fmla="*/ 8313 w 1944422"/>
              <a:gd name="connsiteY0" fmla="*/ 3165398 h 3165398"/>
              <a:gd name="connsiteX1" fmla="*/ 0 w 1944422"/>
              <a:gd name="connsiteY1" fmla="*/ 0 h 3165398"/>
              <a:gd name="connsiteX2" fmla="*/ 1419616 w 1944422"/>
              <a:gd name="connsiteY2" fmla="*/ 8313 h 3165398"/>
              <a:gd name="connsiteX3" fmla="*/ 1944422 w 1944422"/>
              <a:gd name="connsiteY3" fmla="*/ 533119 h 3165398"/>
              <a:gd name="connsiteX4" fmla="*/ 1944422 w 1944422"/>
              <a:gd name="connsiteY4" fmla="*/ 2632279 h 3165398"/>
              <a:gd name="connsiteX5" fmla="*/ 1419616 w 1944422"/>
              <a:gd name="connsiteY5" fmla="*/ 3157085 h 3165398"/>
              <a:gd name="connsiteX6" fmla="*/ 8313 w 1944422"/>
              <a:gd name="connsiteY6" fmla="*/ 3165398 h 316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4422" h="3165398">
                <a:moveTo>
                  <a:pt x="8313" y="3165398"/>
                </a:moveTo>
                <a:cubicBezTo>
                  <a:pt x="7238" y="2416160"/>
                  <a:pt x="7238" y="774177"/>
                  <a:pt x="0" y="0"/>
                </a:cubicBezTo>
                <a:lnTo>
                  <a:pt x="1419616" y="8313"/>
                </a:lnTo>
                <a:cubicBezTo>
                  <a:pt x="1709458" y="8313"/>
                  <a:pt x="1944422" y="243277"/>
                  <a:pt x="1944422" y="533119"/>
                </a:cubicBezTo>
                <a:lnTo>
                  <a:pt x="1944422" y="2632279"/>
                </a:lnTo>
                <a:cubicBezTo>
                  <a:pt x="1944422" y="2922121"/>
                  <a:pt x="1709458" y="3157085"/>
                  <a:pt x="1419616" y="3157085"/>
                </a:cubicBezTo>
                <a:lnTo>
                  <a:pt x="8313" y="3165398"/>
                </a:lnTo>
                <a:close/>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a:noFill/>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pic>
        <p:nvPicPr>
          <p:cNvPr id="23"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13006" y="3360212"/>
            <a:ext cx="1039192" cy="10391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22147" y="1945718"/>
            <a:ext cx="1040694" cy="1040694"/>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6185408" y="2975367"/>
            <a:ext cx="1821909" cy="276999"/>
          </a:xfrm>
          <a:prstGeom prst="rect">
            <a:avLst/>
          </a:prstGeom>
        </p:spPr>
        <p:txBody>
          <a:bodyPr wrap="none">
            <a:spAutoFit/>
          </a:bodyPr>
          <a:lstStyle/>
          <a:p>
            <a:r>
              <a:rPr lang="en-US" altLang="zh-TW" sz="12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TGOS</a:t>
            </a:r>
            <a:r>
              <a:rPr lang="zh-TW" altLang="en-US" sz="12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門牌地址定位服務</a:t>
            </a:r>
            <a:endParaRPr lang="zh-TW" altLang="en-US" sz="1200" dirty="0">
              <a:latin typeface="微軟正黑體" panose="020B0604030504040204" pitchFamily="34" charset="-120"/>
              <a:ea typeface="微軟正黑體" panose="020B0604030504040204" pitchFamily="34" charset="-120"/>
            </a:endParaRPr>
          </a:p>
        </p:txBody>
      </p:sp>
      <p:sp>
        <p:nvSpPr>
          <p:cNvPr id="26" name="矩形 25"/>
          <p:cNvSpPr/>
          <p:nvPr/>
        </p:nvSpPr>
        <p:spPr>
          <a:xfrm>
            <a:off x="6241648" y="4342500"/>
            <a:ext cx="1581908" cy="276999"/>
          </a:xfrm>
          <a:prstGeom prst="rect">
            <a:avLst/>
          </a:prstGeom>
        </p:spPr>
        <p:txBody>
          <a:bodyPr wrap="none">
            <a:spAutoFit/>
          </a:bodyPr>
          <a:lstStyle/>
          <a:p>
            <a:r>
              <a:rPr lang="zh-TW" altLang="en-US" sz="12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地政司地籍</a:t>
            </a:r>
            <a:r>
              <a:rPr lang="en-US" altLang="zh-TW" sz="12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WFS</a:t>
            </a:r>
            <a:r>
              <a:rPr lang="zh-TW" altLang="en-US" sz="12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服務</a:t>
            </a:r>
            <a:endParaRPr lang="zh-TW" altLang="en-US" sz="1200" dirty="0">
              <a:latin typeface="微軟正黑體" panose="020B0604030504040204" pitchFamily="34" charset="-120"/>
              <a:ea typeface="微軟正黑體" panose="020B0604030504040204" pitchFamily="34" charset="-120"/>
            </a:endParaRPr>
          </a:p>
        </p:txBody>
      </p:sp>
      <p:sp>
        <p:nvSpPr>
          <p:cNvPr id="27" name="矩形 26"/>
          <p:cNvSpPr/>
          <p:nvPr/>
        </p:nvSpPr>
        <p:spPr>
          <a:xfrm>
            <a:off x="7978335" y="2766629"/>
            <a:ext cx="400110" cy="1464013"/>
          </a:xfrm>
          <a:prstGeom prst="rect">
            <a:avLst/>
          </a:prstGeom>
        </p:spPr>
        <p:txBody>
          <a:bodyPr vert="eaVert" wrap="square">
            <a:spAutoFit/>
          </a:bodyPr>
          <a:lstStyle/>
          <a:p>
            <a:r>
              <a:rPr lang="zh-TW" altLang="en-US" sz="1400" spc="600" dirty="0" smtClean="0">
                <a:latin typeface="微軟正黑體" panose="020B0604030504040204" pitchFamily="34" charset="-120"/>
                <a:ea typeface="微軟正黑體" panose="020B0604030504040204" pitchFamily="34" charset="-120"/>
              </a:rPr>
              <a:t>整合服務</a:t>
            </a:r>
            <a:endParaRPr lang="zh-TW" altLang="en-US" sz="1400" spc="600" dirty="0">
              <a:latin typeface="微軟正黑體" panose="020B0604030504040204" pitchFamily="34" charset="-120"/>
              <a:ea typeface="微軟正黑體" panose="020B0604030504040204" pitchFamily="34" charset="-120"/>
            </a:endParaRPr>
          </a:p>
        </p:txBody>
      </p:sp>
      <p:sp>
        <p:nvSpPr>
          <p:cNvPr id="28" name="圓角矩形圖說文字 27"/>
          <p:cNvSpPr/>
          <p:nvPr/>
        </p:nvSpPr>
        <p:spPr>
          <a:xfrm>
            <a:off x="1593922" y="2257850"/>
            <a:ext cx="1656184" cy="803203"/>
          </a:xfrm>
          <a:prstGeom prst="wedgeRoundRectCallout">
            <a:avLst>
              <a:gd name="adj1" fmla="val 68529"/>
              <a:gd name="adj2" fmla="val 21283"/>
              <a:gd name="adj3" fmla="val 16667"/>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VS2010</a:t>
            </a:r>
            <a:endParaRPr lang="zh-TW" altLang="en-US" dirty="0">
              <a:solidFill>
                <a:schemeClr val="tx1"/>
              </a:solidFill>
            </a:endParaRPr>
          </a:p>
        </p:txBody>
      </p:sp>
      <p:sp>
        <p:nvSpPr>
          <p:cNvPr id="29" name="圓角矩形圖說文字 28"/>
          <p:cNvSpPr/>
          <p:nvPr/>
        </p:nvSpPr>
        <p:spPr>
          <a:xfrm>
            <a:off x="1583255" y="3506220"/>
            <a:ext cx="1656184" cy="922454"/>
          </a:xfrm>
          <a:prstGeom prst="wedgeRoundRectCallout">
            <a:avLst>
              <a:gd name="adj1" fmla="val 63976"/>
              <a:gd name="adj2" fmla="val 20354"/>
              <a:gd name="adj3" fmla="val 16667"/>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SQL</a:t>
            </a:r>
            <a:r>
              <a:rPr lang="zh-TW" altLang="en-US" dirty="0" smtClean="0">
                <a:solidFill>
                  <a:schemeClr val="tx1"/>
                </a:solidFill>
              </a:rPr>
              <a:t> </a:t>
            </a:r>
            <a:r>
              <a:rPr lang="en-US" altLang="zh-TW" dirty="0" smtClean="0">
                <a:solidFill>
                  <a:schemeClr val="tx1"/>
                </a:solidFill>
              </a:rPr>
              <a:t>Server 2012 Express</a:t>
            </a:r>
            <a:endParaRPr lang="zh-TW" altLang="en-US" dirty="0">
              <a:solidFill>
                <a:schemeClr val="tx1"/>
              </a:solidFill>
            </a:endParaRPr>
          </a:p>
        </p:txBody>
      </p:sp>
    </p:spTree>
    <p:extLst>
      <p:ext uri="{BB962C8B-B14F-4D97-AF65-F5344CB8AC3E}">
        <p14:creationId xmlns:p14="http://schemas.microsoft.com/office/powerpoint/2010/main" val="2763265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(2/8</a:t>
            </a:r>
            <a:r>
              <a:rPr lang="en-US" altLang="zh-TW" sz="1800" dirty="0">
                <a:effectLst/>
              </a:rPr>
              <a:t>)</a:t>
            </a:r>
            <a:endParaRPr lang="zh-TW" altLang="en-US" sz="1800" dirty="0"/>
          </a:p>
        </p:txBody>
      </p:sp>
      <p:sp>
        <p:nvSpPr>
          <p:cNvPr id="7" name="內容版面配置區 6"/>
          <p:cNvSpPr>
            <a:spLocks noGrp="1"/>
          </p:cNvSpPr>
          <p:nvPr>
            <p:ph idx="1"/>
          </p:nvPr>
        </p:nvSpPr>
        <p:spPr/>
        <p:txBody>
          <a:bodyPr/>
          <a:lstStyle/>
          <a:p>
            <a:r>
              <a:rPr lang="en-US" altLang="zh-TW" dirty="0" smtClean="0"/>
              <a:t>API</a:t>
            </a:r>
            <a:r>
              <a:rPr lang="zh-TW" altLang="en-US" dirty="0" smtClean="0"/>
              <a:t>介面</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11</a:t>
            </a:fld>
            <a:endParaRPr lang="en-US"/>
          </a:p>
        </p:txBody>
      </p:sp>
      <p:graphicFrame>
        <p:nvGraphicFramePr>
          <p:cNvPr id="8" name="物件 7"/>
          <p:cNvGraphicFramePr>
            <a:graphicFrameLocks noChangeAspect="1"/>
          </p:cNvGraphicFramePr>
          <p:nvPr>
            <p:extLst>
              <p:ext uri="{D42A27DB-BD31-4B8C-83A1-F6EECF244321}">
                <p14:modId xmlns:p14="http://schemas.microsoft.com/office/powerpoint/2010/main" val="1133991778"/>
              </p:ext>
            </p:extLst>
          </p:nvPr>
        </p:nvGraphicFramePr>
        <p:xfrm>
          <a:off x="1712690" y="1707780"/>
          <a:ext cx="5718620" cy="4745556"/>
        </p:xfrm>
        <a:graphic>
          <a:graphicData uri="http://schemas.openxmlformats.org/presentationml/2006/ole">
            <mc:AlternateContent xmlns:mc="http://schemas.openxmlformats.org/markup-compatibility/2006">
              <mc:Choice xmlns:v="urn:schemas-microsoft-com:vml" Requires="v">
                <p:oleObj spid="_x0000_s5177" name="Visio" r:id="rId3" imgW="3419343" imgH="2838510" progId="Visio.Drawing.15">
                  <p:embed/>
                </p:oleObj>
              </mc:Choice>
              <mc:Fallback>
                <p:oleObj name="Visio" r:id="rId3" imgW="3419343" imgH="283851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690" y="1707780"/>
                        <a:ext cx="5718620" cy="4745556"/>
                      </a:xfrm>
                      <a:prstGeom prst="rect">
                        <a:avLst/>
                      </a:prstGeom>
                      <a:noFill/>
                    </p:spPr>
                  </p:pic>
                </p:oleObj>
              </mc:Fallback>
            </mc:AlternateContent>
          </a:graphicData>
        </a:graphic>
      </p:graphicFrame>
    </p:spTree>
    <p:extLst>
      <p:ext uri="{BB962C8B-B14F-4D97-AF65-F5344CB8AC3E}">
        <p14:creationId xmlns:p14="http://schemas.microsoft.com/office/powerpoint/2010/main" val="2699923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(3/8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hangingPunct="0">
              <a:buNone/>
            </a:pPr>
            <a:r>
              <a:rPr lang="en-US" altLang="zh-TW" b="1" dirty="0" smtClean="0">
                <a:solidFill>
                  <a:srgbClr val="7030A0"/>
                </a:solidFill>
                <a:effectLst>
                  <a:outerShdw blurRad="38100" dist="38100" dir="2700000" algn="tl">
                    <a:srgbClr val="000000">
                      <a:alpha val="43137"/>
                    </a:srgbClr>
                  </a:outerShdw>
                </a:effectLst>
              </a:rPr>
              <a:t>1.</a:t>
            </a:r>
            <a:r>
              <a:rPr lang="zh-TW" altLang="en-US" b="1" dirty="0" smtClean="0">
                <a:solidFill>
                  <a:srgbClr val="7030A0"/>
                </a:solidFill>
                <a:effectLst>
                  <a:outerShdw blurRad="38100" dist="38100" dir="2700000" algn="tl">
                    <a:srgbClr val="000000">
                      <a:alpha val="43137"/>
                    </a:srgbClr>
                  </a:outerShdw>
                </a:effectLst>
              </a:rPr>
              <a:t>圖</a:t>
            </a:r>
            <a:r>
              <a:rPr lang="zh-TW" altLang="en-US" b="1" dirty="0">
                <a:solidFill>
                  <a:srgbClr val="7030A0"/>
                </a:solidFill>
                <a:effectLst>
                  <a:outerShdw blurRad="38100" dist="38100" dir="2700000" algn="tl">
                    <a:srgbClr val="000000">
                      <a:alpha val="43137"/>
                    </a:srgbClr>
                  </a:outerShdw>
                </a:effectLst>
              </a:rPr>
              <a:t>資清單查詢</a:t>
            </a:r>
            <a:r>
              <a:rPr lang="zh-TW" altLang="en-US" b="1" dirty="0" smtClean="0">
                <a:solidFill>
                  <a:srgbClr val="7030A0"/>
                </a:solidFill>
                <a:effectLst>
                  <a:outerShdw blurRad="38100" dist="38100" dir="2700000" algn="tl">
                    <a:srgbClr val="000000">
                      <a:alpha val="43137"/>
                    </a:srgbClr>
                  </a:outerShdw>
                </a:effectLst>
              </a:rPr>
              <a:t>介面</a:t>
            </a:r>
            <a:endParaRPr lang="en-US" altLang="zh-TW" b="1" dirty="0" smtClean="0">
              <a:solidFill>
                <a:srgbClr val="7030A0"/>
              </a:solidFill>
              <a:effectLst>
                <a:outerShdw blurRad="38100" dist="38100" dir="2700000" algn="tl">
                  <a:srgbClr val="000000">
                    <a:alpha val="43137"/>
                  </a:srgbClr>
                </a:outerShdw>
              </a:effectLst>
            </a:endParaRPr>
          </a:p>
          <a:p>
            <a:pPr hangingPunct="0"/>
            <a:r>
              <a:rPr lang="zh-TW" altLang="zh-TW" dirty="0" smtClean="0"/>
              <a:t>供</a:t>
            </a:r>
            <a:r>
              <a:rPr lang="en-US" altLang="zh-TW" dirty="0"/>
              <a:t>API</a:t>
            </a:r>
            <a:r>
              <a:rPr lang="zh-TW" altLang="zh-TW" dirty="0"/>
              <a:t>使用端可經由此查詢介面取得本</a:t>
            </a:r>
            <a:r>
              <a:rPr lang="en-US" altLang="zh-TW" dirty="0"/>
              <a:t>API</a:t>
            </a:r>
            <a:r>
              <a:rPr lang="zh-TW" altLang="zh-TW" dirty="0"/>
              <a:t>所提供的環境敏感地區圖資清單及其相關資料，以利於進行應用系統整合開發時使用。</a:t>
            </a:r>
          </a:p>
          <a:p>
            <a:pPr hangingPunct="0"/>
            <a:r>
              <a:rPr lang="zh-TW" altLang="zh-TW" dirty="0" smtClean="0"/>
              <a:t>圖</a:t>
            </a:r>
            <a:r>
              <a:rPr lang="zh-TW" altLang="zh-TW" dirty="0"/>
              <a:t>資內容包括：圖資編號、圖資分類、圖資名稱、權責單位、圖資更新時間、是否為法定圖資、是否已公告、製圖比例尺等資訊。</a:t>
            </a:r>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12</a:t>
            </a:fld>
            <a:endParaRPr lang="en-US"/>
          </a:p>
        </p:txBody>
      </p:sp>
      <p:pic>
        <p:nvPicPr>
          <p:cNvPr id="31" name="圖片 30"/>
          <p:cNvPicPr/>
          <p:nvPr/>
        </p:nvPicPr>
        <p:blipFill>
          <a:blip r:embed="rId3"/>
          <a:stretch>
            <a:fillRect/>
          </a:stretch>
        </p:blipFill>
        <p:spPr>
          <a:xfrm>
            <a:off x="3203848" y="4015399"/>
            <a:ext cx="3843064" cy="2628176"/>
          </a:xfrm>
          <a:prstGeom prst="rect">
            <a:avLst/>
          </a:prstGeom>
        </p:spPr>
      </p:pic>
    </p:spTree>
    <p:extLst>
      <p:ext uri="{BB962C8B-B14F-4D97-AF65-F5344CB8AC3E}">
        <p14:creationId xmlns:p14="http://schemas.microsoft.com/office/powerpoint/2010/main" val="34926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(4/8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a:t>
            </a:r>
            <a:r>
              <a:rPr lang="zh-TW" altLang="en-US" b="1" dirty="0" smtClean="0">
                <a:solidFill>
                  <a:srgbClr val="7030A0"/>
                </a:solidFill>
                <a:effectLst>
                  <a:outerShdw blurRad="38100" dist="38100" dir="2700000" algn="tl">
                    <a:srgbClr val="000000">
                      <a:alpha val="43137"/>
                    </a:srgbClr>
                  </a:outerShdw>
                </a:effectLst>
              </a:rPr>
              <a:t>環境</a:t>
            </a:r>
            <a:r>
              <a:rPr lang="zh-TW" altLang="en-US" b="1" dirty="0">
                <a:solidFill>
                  <a:srgbClr val="7030A0"/>
                </a:solidFill>
                <a:effectLst>
                  <a:outerShdw blurRad="38100" dist="38100" dir="2700000" algn="tl">
                    <a:srgbClr val="000000">
                      <a:alpha val="43137"/>
                    </a:srgbClr>
                  </a:outerShdw>
                </a:effectLst>
              </a:rPr>
              <a:t>敏感地區圖資</a:t>
            </a:r>
            <a:r>
              <a:rPr lang="en-US" altLang="zh-TW" b="1" dirty="0">
                <a:solidFill>
                  <a:srgbClr val="7030A0"/>
                </a:solidFill>
                <a:effectLst>
                  <a:outerShdw blurRad="38100" dist="38100" dir="2700000" algn="tl">
                    <a:srgbClr val="000000">
                      <a:alpha val="43137"/>
                    </a:srgbClr>
                  </a:outerShdw>
                </a:effectLst>
              </a:rPr>
              <a:t>WMS</a:t>
            </a:r>
            <a:r>
              <a:rPr lang="zh-TW" altLang="en-US" b="1" dirty="0" smtClean="0">
                <a:solidFill>
                  <a:srgbClr val="7030A0"/>
                </a:solidFill>
                <a:effectLst>
                  <a:outerShdw blurRad="38100" dist="38100" dir="2700000" algn="tl">
                    <a:srgbClr val="000000">
                      <a:alpha val="43137"/>
                    </a:srgbClr>
                  </a:outerShdw>
                </a:effectLst>
              </a:rPr>
              <a:t>介面</a:t>
            </a:r>
            <a:endParaRPr lang="en-US" altLang="zh-TW" b="1" dirty="0" smtClean="0">
              <a:solidFill>
                <a:srgbClr val="7030A0"/>
              </a:solidFill>
              <a:effectLst>
                <a:outerShdw blurRad="38100" dist="38100" dir="2700000" algn="tl">
                  <a:srgbClr val="000000">
                    <a:alpha val="43137"/>
                  </a:srgbClr>
                </a:outerShdw>
              </a:effectLst>
            </a:endParaRPr>
          </a:p>
          <a:p>
            <a:r>
              <a:rPr lang="zh-TW" altLang="zh-TW" dirty="0" smtClean="0"/>
              <a:t>依據</a:t>
            </a:r>
            <a:r>
              <a:rPr lang="en-US" altLang="zh-TW" dirty="0"/>
              <a:t>WMS</a:t>
            </a:r>
            <a:r>
              <a:rPr lang="zh-TW" altLang="zh-TW" dirty="0"/>
              <a:t>標準參數、及環境敏感圖資項目之參數查詢後端</a:t>
            </a:r>
            <a:r>
              <a:rPr lang="en-US" altLang="zh-TW" dirty="0"/>
              <a:t>21</a:t>
            </a:r>
            <a:r>
              <a:rPr lang="zh-TW" altLang="zh-TW" dirty="0"/>
              <a:t>項圖資</a:t>
            </a:r>
            <a:r>
              <a:rPr lang="zh-TW" altLang="zh-TW" dirty="0" smtClean="0"/>
              <a:t>服務</a:t>
            </a:r>
            <a:endParaRPr lang="zh-TW" altLang="en-US" dirty="0"/>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13</a:t>
            </a:fld>
            <a:endParaRPr lang="en-US"/>
          </a:p>
        </p:txBody>
      </p:sp>
      <p:grpSp>
        <p:nvGrpSpPr>
          <p:cNvPr id="7" name="群組 6"/>
          <p:cNvGrpSpPr/>
          <p:nvPr/>
        </p:nvGrpSpPr>
        <p:grpSpPr>
          <a:xfrm>
            <a:off x="4043951" y="4383997"/>
            <a:ext cx="1045120" cy="1036229"/>
            <a:chOff x="539552" y="1620543"/>
            <a:chExt cx="1045120" cy="1036229"/>
          </a:xfrm>
        </p:grpSpPr>
        <p:sp>
          <p:nvSpPr>
            <p:cNvPr id="8" name="圓角矩形 7"/>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9" name="Picture 2" descr="I:\1384537970_api-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729730" y="1893316"/>
              <a:ext cx="689612" cy="523220"/>
            </a:xfrm>
            <a:prstGeom prst="rect">
              <a:avLst/>
            </a:prstGeom>
            <a:noFill/>
          </p:spPr>
          <p:txBody>
            <a:bodyPr wrap="none" rtlCol="0">
              <a:spAutoFit/>
            </a:bodyPr>
            <a:lstStyle/>
            <a:p>
              <a:r>
                <a:rPr lang="en-US" altLang="zh-TW"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rPr>
                <a:t>API</a:t>
              </a:r>
              <a:endParaRPr lang="zh-TW"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endParaRPr>
            </a:p>
          </p:txBody>
        </p:sp>
      </p:grpSp>
      <p:sp>
        <p:nvSpPr>
          <p:cNvPr id="11" name="矩形 10"/>
          <p:cNvSpPr/>
          <p:nvPr/>
        </p:nvSpPr>
        <p:spPr>
          <a:xfrm>
            <a:off x="3624186" y="5516380"/>
            <a:ext cx="1909497" cy="307777"/>
          </a:xfrm>
          <a:prstGeom prst="rect">
            <a:avLst/>
          </a:prstGeom>
        </p:spPr>
        <p:txBody>
          <a:bodyPr wrap="none">
            <a:spAutoFit/>
          </a:bodyPr>
          <a:lstStyle/>
          <a:p>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5599" y="4299516"/>
            <a:ext cx="1219200" cy="1219200"/>
          </a:xfrm>
          <a:prstGeom prst="rect">
            <a:avLst/>
          </a:prstGeom>
        </p:spPr>
      </p:pic>
      <p:sp>
        <p:nvSpPr>
          <p:cNvPr id="13" name="矩形 12"/>
          <p:cNvSpPr/>
          <p:nvPr/>
        </p:nvSpPr>
        <p:spPr>
          <a:xfrm>
            <a:off x="944025" y="5372364"/>
            <a:ext cx="1082348" cy="307777"/>
          </a:xfrm>
          <a:prstGeom prst="rect">
            <a:avLst/>
          </a:prstGeom>
        </p:spPr>
        <p:txBody>
          <a:bodyPr wrap="none">
            <a:spAutoFit/>
          </a:bodyPr>
          <a:lstStyle/>
          <a:p>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引用端系</a:t>
            </a:r>
            <a:r>
              <a:rPr lang="zh-TW" altLang="en-US"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統</a:t>
            </a:r>
            <a:endParaRPr lang="zh-TW" altLang="en-US" sz="1400" dirty="0">
              <a:latin typeface="微軟正黑體" panose="020B0604030504040204" pitchFamily="34" charset="-120"/>
              <a:ea typeface="微軟正黑體" panose="020B0604030504040204" pitchFamily="34" charset="-120"/>
            </a:endParaRPr>
          </a:p>
        </p:txBody>
      </p:sp>
      <p:cxnSp>
        <p:nvCxnSpPr>
          <p:cNvPr id="14" name="直線單箭頭接點 13"/>
          <p:cNvCxnSpPr/>
          <p:nvPr/>
        </p:nvCxnSpPr>
        <p:spPr>
          <a:xfrm>
            <a:off x="2387767" y="4672029"/>
            <a:ext cx="1380435" cy="0"/>
          </a:xfrm>
          <a:prstGeom prst="straightConnector1">
            <a:avLst/>
          </a:prstGeom>
          <a:ln w="76200">
            <a:solidFill>
              <a:srgbClr val="7030A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5" name="手繪多邊形 14"/>
          <p:cNvSpPr/>
          <p:nvPr/>
        </p:nvSpPr>
        <p:spPr>
          <a:xfrm rot="4036035">
            <a:off x="5762045" y="4272668"/>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手繪多邊形 15"/>
          <p:cNvSpPr/>
          <p:nvPr/>
        </p:nvSpPr>
        <p:spPr>
          <a:xfrm rot="15005732">
            <a:off x="5713596" y="4564155"/>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橢圓形圖說文字 16"/>
          <p:cNvSpPr/>
          <p:nvPr/>
        </p:nvSpPr>
        <p:spPr>
          <a:xfrm>
            <a:off x="2267744" y="3130562"/>
            <a:ext cx="1368152" cy="1267271"/>
          </a:xfrm>
          <a:prstGeom prst="wedgeEllipseCallout">
            <a:avLst>
              <a:gd name="adj1" fmla="val 673"/>
              <a:gd name="adj2" fmla="val 66729"/>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285567" y="3581103"/>
            <a:ext cx="1358064" cy="307777"/>
          </a:xfrm>
          <a:prstGeom prst="rect">
            <a:avLst/>
          </a:prstGeom>
        </p:spPr>
        <p:txBody>
          <a:bodyPr wrap="none">
            <a:spAutoFit/>
          </a:bodyPr>
          <a:lstStyle/>
          <a:p>
            <a:pPr algn="ct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WMS</a:t>
            </a:r>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套疊參數</a:t>
            </a:r>
            <a:endParaRPr lang="zh-TW" altLang="en-US" sz="1400" dirty="0">
              <a:latin typeface="微軟正黑體" panose="020B0604030504040204" pitchFamily="34" charset="-120"/>
              <a:ea typeface="微軟正黑體" panose="020B0604030504040204" pitchFamily="34" charset="-120"/>
            </a:endParaRPr>
          </a:p>
        </p:txBody>
      </p:sp>
      <p:sp>
        <p:nvSpPr>
          <p:cNvPr id="19" name="橢圓形圖說文字 18"/>
          <p:cNvSpPr/>
          <p:nvPr/>
        </p:nvSpPr>
        <p:spPr>
          <a:xfrm>
            <a:off x="2270959" y="5372364"/>
            <a:ext cx="1368152" cy="1267271"/>
          </a:xfrm>
          <a:prstGeom prst="wedgeEllipseCallout">
            <a:avLst>
              <a:gd name="adj1" fmla="val 673"/>
              <a:gd name="adj2" fmla="val -65328"/>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2503629" y="6106678"/>
            <a:ext cx="902811" cy="307777"/>
          </a:xfrm>
          <a:prstGeom prst="rect">
            <a:avLst/>
          </a:prstGeom>
        </p:spPr>
        <p:txBody>
          <a:bodyPr wrap="none">
            <a:spAutoFit/>
          </a:bodyPr>
          <a:lstStyle/>
          <a:p>
            <a:r>
              <a:rPr lang="zh-TW" altLang="en-US" sz="1400" dirty="0" smtClean="0">
                <a:latin typeface="微軟正黑體" panose="020B0604030504040204" pitchFamily="34" charset="-120"/>
                <a:ea typeface="微軟正黑體" panose="020B0604030504040204" pitchFamily="34" charset="-120"/>
              </a:rPr>
              <a:t>圖形結果</a:t>
            </a:r>
            <a:endParaRPr lang="zh-TW" altLang="en-US" sz="1400" dirty="0">
              <a:latin typeface="微軟正黑體" panose="020B0604030504040204" pitchFamily="34" charset="-120"/>
              <a:ea typeface="微軟正黑體" panose="020B0604030504040204" pitchFamily="34" charset="-120"/>
            </a:endParaRPr>
          </a:p>
        </p:txBody>
      </p:sp>
      <p:cxnSp>
        <p:nvCxnSpPr>
          <p:cNvPr id="21" name="直線單箭頭接點 20"/>
          <p:cNvCxnSpPr/>
          <p:nvPr/>
        </p:nvCxnSpPr>
        <p:spPr>
          <a:xfrm flipH="1">
            <a:off x="2320876" y="5104077"/>
            <a:ext cx="1380435" cy="0"/>
          </a:xfrm>
          <a:prstGeom prst="straightConnector1">
            <a:avLst/>
          </a:prstGeom>
          <a:ln w="76200">
            <a:solidFill>
              <a:schemeClr val="accent6">
                <a:lumMod val="7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2" name="直線圖說文字 2 (無框線) 21"/>
          <p:cNvSpPr/>
          <p:nvPr/>
        </p:nvSpPr>
        <p:spPr>
          <a:xfrm>
            <a:off x="6579715" y="3568061"/>
            <a:ext cx="2456781" cy="215444"/>
          </a:xfrm>
          <a:prstGeom prst="callout2">
            <a:avLst>
              <a:gd name="adj1" fmla="val 38770"/>
              <a:gd name="adj2" fmla="val 1641"/>
              <a:gd name="adj3" fmla="val 38770"/>
              <a:gd name="adj4" fmla="val -4775"/>
              <a:gd name="adj5" fmla="val 482445"/>
              <a:gd name="adj6" fmla="val -26436"/>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lIns="72000" tIns="0" rIns="0" bIns="0" rtlCol="0" anchor="ctr">
            <a:spAutoFit/>
          </a:bodyPr>
          <a:lstStyle/>
          <a:p>
            <a:r>
              <a:rPr lang="zh-TW" altLang="en-US" sz="1400" u="sng" dirty="0" smtClean="0">
                <a:solidFill>
                  <a:schemeClr val="tx1"/>
                </a:solidFill>
                <a:latin typeface="微軟正黑體" panose="020B0604030504040204" pitchFamily="34" charset="-120"/>
                <a:ea typeface="微軟正黑體" panose="020B0604030504040204" pitchFamily="34" charset="-120"/>
              </a:rPr>
              <a:t>透過</a:t>
            </a:r>
            <a:r>
              <a:rPr lang="en-US" altLang="zh-TW" sz="1400" u="sng" dirty="0" smtClean="0">
                <a:solidFill>
                  <a:schemeClr val="tx1"/>
                </a:solidFill>
                <a:latin typeface="微軟正黑體" panose="020B0604030504040204" pitchFamily="34" charset="-120"/>
                <a:ea typeface="微軟正黑體" panose="020B0604030504040204" pitchFamily="34" charset="-120"/>
              </a:rPr>
              <a:t>WMS</a:t>
            </a:r>
            <a:r>
              <a:rPr lang="zh-TW" altLang="en-US" sz="1400" u="sng" dirty="0" smtClean="0">
                <a:solidFill>
                  <a:schemeClr val="tx1"/>
                </a:solidFill>
                <a:latin typeface="微軟正黑體" panose="020B0604030504040204" pitchFamily="34" charset="-120"/>
                <a:ea typeface="微軟正黑體" panose="020B0604030504040204" pitchFamily="34" charset="-120"/>
              </a:rPr>
              <a:t>標準參數取得圖形</a:t>
            </a:r>
            <a:endParaRPr lang="zh-TW" altLang="en-US" sz="1400" u="sng" dirty="0">
              <a:solidFill>
                <a:schemeClr val="tx1"/>
              </a:solidFill>
              <a:latin typeface="微軟正黑體" panose="020B0604030504040204" pitchFamily="34" charset="-120"/>
              <a:ea typeface="微軟正黑體" panose="020B0604030504040204" pitchFamily="34" charset="-120"/>
            </a:endParaRPr>
          </a:p>
        </p:txBody>
      </p:sp>
      <p:pic>
        <p:nvPicPr>
          <p:cNvPr id="23" name="圖片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80617" y="5488524"/>
            <a:ext cx="715521" cy="715521"/>
          </a:xfrm>
          <a:prstGeom prst="rect">
            <a:avLst/>
          </a:prstGeom>
        </p:spPr>
      </p:pic>
      <p:grpSp>
        <p:nvGrpSpPr>
          <p:cNvPr id="24" name="群組 23"/>
          <p:cNvGrpSpPr/>
          <p:nvPr/>
        </p:nvGrpSpPr>
        <p:grpSpPr>
          <a:xfrm flipH="1">
            <a:off x="6612467" y="3926872"/>
            <a:ext cx="1545583" cy="1428786"/>
            <a:chOff x="6452177" y="3783901"/>
            <a:chExt cx="1545583" cy="1428786"/>
          </a:xfrm>
        </p:grpSpPr>
        <p:pic>
          <p:nvPicPr>
            <p:cNvPr id="25"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3664" y="3783901"/>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20447" y="389769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75251" y="4079947"/>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655625" y="4214269"/>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I:\1384691952_network.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2177" y="4348591"/>
              <a:ext cx="864096" cy="86409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矩形 29"/>
          <p:cNvSpPr/>
          <p:nvPr/>
        </p:nvSpPr>
        <p:spPr>
          <a:xfrm>
            <a:off x="6672759" y="5346808"/>
            <a:ext cx="1473480" cy="307777"/>
          </a:xfrm>
          <a:prstGeom prst="rect">
            <a:avLst/>
          </a:prstGeom>
        </p:spPr>
        <p:txBody>
          <a:bodyPr wrap="none">
            <a:spAutoFit/>
          </a:bodyPr>
          <a:lstStyle/>
          <a:p>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圖資服務</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(WMS)</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99700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(5/8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3.</a:t>
            </a:r>
            <a:r>
              <a:rPr lang="zh-TW" altLang="en-US" b="1" dirty="0" smtClean="0">
                <a:solidFill>
                  <a:srgbClr val="7030A0"/>
                </a:solidFill>
                <a:effectLst>
                  <a:outerShdw blurRad="38100" dist="38100" dir="2700000" algn="tl">
                    <a:srgbClr val="000000">
                      <a:alpha val="43137"/>
                    </a:srgbClr>
                  </a:outerShdw>
                </a:effectLst>
              </a:rPr>
              <a:t>空間查詢介面</a:t>
            </a:r>
            <a:endParaRPr lang="en-US" altLang="zh-TW" b="1" dirty="0" smtClean="0">
              <a:solidFill>
                <a:srgbClr val="7030A0"/>
              </a:solidFill>
              <a:effectLst>
                <a:outerShdw blurRad="38100" dist="38100" dir="2700000" algn="tl">
                  <a:srgbClr val="000000">
                    <a:alpha val="43137"/>
                  </a:srgbClr>
                </a:outerShdw>
              </a:effectLst>
            </a:endParaRPr>
          </a:p>
          <a:p>
            <a:r>
              <a:rPr lang="zh-TW" altLang="zh-TW" dirty="0" smtClean="0"/>
              <a:t>本介面</a:t>
            </a:r>
            <a:r>
              <a:rPr lang="zh-TW" altLang="en-US" dirty="0"/>
              <a:t>係</a:t>
            </a:r>
            <a:r>
              <a:rPr lang="zh-TW" altLang="en-US" dirty="0" smtClean="0"/>
              <a:t>依據</a:t>
            </a:r>
            <a:r>
              <a:rPr lang="zh-TW" altLang="en-US" dirty="0"/>
              <a:t>引用端傳入之圖形資料類型</a:t>
            </a:r>
            <a:r>
              <a:rPr lang="en-US" altLang="zh-TW" dirty="0"/>
              <a:t>(</a:t>
            </a:r>
            <a:r>
              <a:rPr lang="zh-TW" altLang="en-US" dirty="0"/>
              <a:t>點、線、面</a:t>
            </a:r>
            <a:r>
              <a:rPr lang="en-US" altLang="zh-TW" dirty="0" smtClean="0"/>
              <a:t>)</a:t>
            </a:r>
            <a:r>
              <a:rPr lang="zh-TW" altLang="en-US" dirty="0" smtClean="0"/>
              <a:t>與環境</a:t>
            </a:r>
            <a:r>
              <a:rPr lang="zh-TW" altLang="en-US" dirty="0"/>
              <a:t>敏感圖資</a:t>
            </a:r>
            <a:r>
              <a:rPr lang="en-US" altLang="zh-TW" dirty="0"/>
              <a:t>WFS</a:t>
            </a:r>
            <a:r>
              <a:rPr lang="zh-TW" altLang="en-US" dirty="0"/>
              <a:t>服務進行交集</a:t>
            </a:r>
            <a:r>
              <a:rPr lang="zh-TW" altLang="en-US" dirty="0" smtClean="0"/>
              <a:t>分析，產生</a:t>
            </a:r>
            <a:r>
              <a:rPr lang="zh-TW" altLang="en-US" dirty="0"/>
              <a:t>圖形環域分析</a:t>
            </a:r>
            <a:r>
              <a:rPr lang="zh-TW" altLang="en-US" dirty="0" smtClean="0"/>
              <a:t>結果。</a:t>
            </a:r>
            <a:endParaRPr lang="zh-TW" altLang="en-US" dirty="0"/>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14</a:t>
            </a:fld>
            <a:endParaRPr lang="en-US"/>
          </a:p>
        </p:txBody>
      </p:sp>
      <p:grpSp>
        <p:nvGrpSpPr>
          <p:cNvPr id="31" name="群組 30"/>
          <p:cNvGrpSpPr/>
          <p:nvPr/>
        </p:nvGrpSpPr>
        <p:grpSpPr>
          <a:xfrm>
            <a:off x="4135472" y="4197698"/>
            <a:ext cx="1045120" cy="1036229"/>
            <a:chOff x="539552" y="1620543"/>
            <a:chExt cx="1045120" cy="1036229"/>
          </a:xfrm>
        </p:grpSpPr>
        <p:sp>
          <p:nvSpPr>
            <p:cNvPr id="32" name="圓角矩形 31"/>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33" name="Picture 2" descr="I:\1384537970_api-y.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文字方塊 33"/>
            <p:cNvSpPr txBox="1"/>
            <p:nvPr/>
          </p:nvSpPr>
          <p:spPr>
            <a:xfrm>
              <a:off x="729730" y="1893316"/>
              <a:ext cx="689612" cy="523220"/>
            </a:xfrm>
            <a:prstGeom prst="rect">
              <a:avLst/>
            </a:prstGeom>
            <a:noFill/>
          </p:spPr>
          <p:txBody>
            <a:bodyPr wrap="none" rtlCol="0">
              <a:spAutoFit/>
            </a:bodyPr>
            <a:lstStyle/>
            <a:p>
              <a:r>
                <a:rPr lang="en-US" altLang="zh-TW"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rPr>
                <a:t>API</a:t>
              </a:r>
              <a:endParaRPr lang="zh-TW"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endParaRPr>
            </a:p>
          </p:txBody>
        </p:sp>
      </p:grpSp>
      <p:sp>
        <p:nvSpPr>
          <p:cNvPr id="35" name="矩形 34"/>
          <p:cNvSpPr/>
          <p:nvPr/>
        </p:nvSpPr>
        <p:spPr>
          <a:xfrm>
            <a:off x="3715707" y="5330081"/>
            <a:ext cx="1909497" cy="307777"/>
          </a:xfrm>
          <a:prstGeom prst="rect">
            <a:avLst/>
          </a:prstGeom>
        </p:spPr>
        <p:txBody>
          <a:bodyPr wrap="none">
            <a:spAutoFit/>
          </a:bodyPr>
          <a:lstStyle/>
          <a:p>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latin typeface="微軟正黑體" panose="020B0604030504040204" pitchFamily="34" charset="-120"/>
              <a:ea typeface="微軟正黑體" panose="020B0604030504040204" pitchFamily="34" charset="-120"/>
            </a:endParaRPr>
          </a:p>
        </p:txBody>
      </p:sp>
      <p:pic>
        <p:nvPicPr>
          <p:cNvPr id="36" name="圖片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7120" y="4113217"/>
            <a:ext cx="1219200" cy="1219200"/>
          </a:xfrm>
          <a:prstGeom prst="rect">
            <a:avLst/>
          </a:prstGeom>
        </p:spPr>
      </p:pic>
      <p:sp>
        <p:nvSpPr>
          <p:cNvPr id="37" name="矩形 36"/>
          <p:cNvSpPr/>
          <p:nvPr/>
        </p:nvSpPr>
        <p:spPr>
          <a:xfrm>
            <a:off x="1035546" y="5186065"/>
            <a:ext cx="1082348" cy="307777"/>
          </a:xfrm>
          <a:prstGeom prst="rect">
            <a:avLst/>
          </a:prstGeom>
        </p:spPr>
        <p:txBody>
          <a:bodyPr wrap="none">
            <a:spAutoFit/>
          </a:bodyPr>
          <a:lstStyle/>
          <a:p>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引用端系</a:t>
            </a:r>
            <a:r>
              <a:rPr lang="zh-TW" altLang="en-US"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統</a:t>
            </a:r>
            <a:endParaRPr lang="zh-TW" altLang="en-US" sz="1400" dirty="0">
              <a:latin typeface="微軟正黑體" panose="020B0604030504040204" pitchFamily="34" charset="-120"/>
              <a:ea typeface="微軟正黑體" panose="020B0604030504040204" pitchFamily="34" charset="-120"/>
            </a:endParaRPr>
          </a:p>
        </p:txBody>
      </p:sp>
      <p:cxnSp>
        <p:nvCxnSpPr>
          <p:cNvPr id="38" name="直線單箭頭接點 37"/>
          <p:cNvCxnSpPr/>
          <p:nvPr/>
        </p:nvCxnSpPr>
        <p:spPr>
          <a:xfrm>
            <a:off x="2479288" y="4485730"/>
            <a:ext cx="1380435" cy="0"/>
          </a:xfrm>
          <a:prstGeom prst="straightConnector1">
            <a:avLst/>
          </a:prstGeom>
          <a:ln w="76200">
            <a:solidFill>
              <a:srgbClr val="7030A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39" name="群組 38"/>
          <p:cNvGrpSpPr/>
          <p:nvPr/>
        </p:nvGrpSpPr>
        <p:grpSpPr>
          <a:xfrm>
            <a:off x="6381799" y="5006179"/>
            <a:ext cx="1545583" cy="1428786"/>
            <a:chOff x="6452177" y="3783901"/>
            <a:chExt cx="1545583" cy="1428786"/>
          </a:xfrm>
        </p:grpSpPr>
        <p:pic>
          <p:nvPicPr>
            <p:cNvPr id="40"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3664" y="3783901"/>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20447" y="389769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75251" y="4079947"/>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55625" y="4214269"/>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52177" y="4348591"/>
              <a:ext cx="864096" cy="864096"/>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手繪多邊形 44"/>
          <p:cNvSpPr/>
          <p:nvPr/>
        </p:nvSpPr>
        <p:spPr>
          <a:xfrm rot="5230303">
            <a:off x="5875444" y="4535247"/>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45"/>
          <p:cNvSpPr/>
          <p:nvPr/>
        </p:nvSpPr>
        <p:spPr>
          <a:xfrm rot="16200000">
            <a:off x="5710932" y="4784951"/>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484757" y="6384928"/>
            <a:ext cx="1392369" cy="307777"/>
          </a:xfrm>
          <a:prstGeom prst="rect">
            <a:avLst/>
          </a:prstGeom>
        </p:spPr>
        <p:txBody>
          <a:bodyPr wrap="none">
            <a:spAutoFit/>
          </a:bodyPr>
          <a:lstStyle/>
          <a:p>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圖資服務</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(WFS)</a:t>
            </a:r>
            <a:endParaRPr lang="zh-TW" altLang="en-US" sz="1400" dirty="0">
              <a:latin typeface="微軟正黑體" panose="020B0604030504040204" pitchFamily="34" charset="-120"/>
              <a:ea typeface="微軟正黑體" panose="020B0604030504040204" pitchFamily="34" charset="-120"/>
            </a:endParaRPr>
          </a:p>
        </p:txBody>
      </p:sp>
      <p:sp>
        <p:nvSpPr>
          <p:cNvPr id="48" name="橢圓形圖說文字 47"/>
          <p:cNvSpPr/>
          <p:nvPr/>
        </p:nvSpPr>
        <p:spPr>
          <a:xfrm>
            <a:off x="2359265" y="2944263"/>
            <a:ext cx="1368152" cy="1267271"/>
          </a:xfrm>
          <a:prstGeom prst="wedgeEllipseCallout">
            <a:avLst>
              <a:gd name="adj1" fmla="val 673"/>
              <a:gd name="adj2" fmla="val 66729"/>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Picture 2" descr="http://upload.wikimedia.org/wikipedia/commons/thumb/e/e6/Text-xml.svg/523px-Text-xml.sv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51351" y="3142781"/>
            <a:ext cx="383977" cy="352407"/>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p:cNvSpPr/>
          <p:nvPr/>
        </p:nvSpPr>
        <p:spPr>
          <a:xfrm>
            <a:off x="2621078" y="3530462"/>
            <a:ext cx="902811" cy="523220"/>
          </a:xfrm>
          <a:prstGeom prst="rect">
            <a:avLst/>
          </a:prstGeom>
        </p:spPr>
        <p:txBody>
          <a:bodyPr wrap="none">
            <a:spAutoFit/>
          </a:bodyPr>
          <a:lstStyle/>
          <a:p>
            <a:pPr algn="ctr"/>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自訂圖形</a:t>
            </a:r>
            <a:endPar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查詢參數</a:t>
            </a:r>
            <a:endParaRPr lang="zh-TW" altLang="en-US" sz="1400" dirty="0">
              <a:latin typeface="微軟正黑體" panose="020B0604030504040204" pitchFamily="34" charset="-120"/>
              <a:ea typeface="微軟正黑體" panose="020B0604030504040204" pitchFamily="34" charset="-120"/>
            </a:endParaRPr>
          </a:p>
        </p:txBody>
      </p:sp>
      <p:sp>
        <p:nvSpPr>
          <p:cNvPr id="51" name="橢圓形圖說文字 50"/>
          <p:cNvSpPr/>
          <p:nvPr/>
        </p:nvSpPr>
        <p:spPr>
          <a:xfrm>
            <a:off x="2362480" y="5186065"/>
            <a:ext cx="1368152" cy="1267271"/>
          </a:xfrm>
          <a:prstGeom prst="wedgeEllipseCallout">
            <a:avLst>
              <a:gd name="adj1" fmla="val 673"/>
              <a:gd name="adj2" fmla="val -65328"/>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Picture 2" descr="http://upload.wikimedia.org/wikipedia/commons/thumb/e/e6/Text-xml.svg/523px-Text-xml.sv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51723" y="5555960"/>
            <a:ext cx="383977" cy="352407"/>
          </a:xfrm>
          <a:prstGeom prst="rect">
            <a:avLst/>
          </a:prstGeom>
          <a:noFill/>
          <a:extLst>
            <a:ext uri="{909E8E84-426E-40DD-AFC4-6F175D3DCCD1}">
              <a14:hiddenFill xmlns:a14="http://schemas.microsoft.com/office/drawing/2010/main">
                <a:solidFill>
                  <a:srgbClr val="FFFFFF"/>
                </a:solidFill>
              </a14:hiddenFill>
            </a:ext>
          </a:extLst>
        </p:spPr>
      </p:pic>
      <p:sp>
        <p:nvSpPr>
          <p:cNvPr id="53" name="矩形 52"/>
          <p:cNvSpPr/>
          <p:nvPr/>
        </p:nvSpPr>
        <p:spPr>
          <a:xfrm>
            <a:off x="2595150" y="5920379"/>
            <a:ext cx="902811" cy="307777"/>
          </a:xfrm>
          <a:prstGeom prst="rect">
            <a:avLst/>
          </a:prstGeom>
        </p:spPr>
        <p:txBody>
          <a:bodyPr wrap="none">
            <a:spAutoFit/>
          </a:bodyPr>
          <a:lstStyle/>
          <a:p>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交集結果</a:t>
            </a:r>
            <a:endParaRPr lang="zh-TW" altLang="en-US" sz="1400" dirty="0">
              <a:latin typeface="微軟正黑體" panose="020B0604030504040204" pitchFamily="34" charset="-120"/>
              <a:ea typeface="微軟正黑體" panose="020B0604030504040204" pitchFamily="34" charset="-120"/>
            </a:endParaRPr>
          </a:p>
        </p:txBody>
      </p:sp>
      <p:cxnSp>
        <p:nvCxnSpPr>
          <p:cNvPr id="54" name="直線單箭頭接點 53"/>
          <p:cNvCxnSpPr/>
          <p:nvPr/>
        </p:nvCxnSpPr>
        <p:spPr>
          <a:xfrm flipH="1">
            <a:off x="2412397" y="4917778"/>
            <a:ext cx="1380435" cy="0"/>
          </a:xfrm>
          <a:prstGeom prst="straightConnector1">
            <a:avLst/>
          </a:prstGeom>
          <a:ln w="76200">
            <a:solidFill>
              <a:schemeClr val="accent6">
                <a:lumMod val="75000"/>
              </a:schemeClr>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5" name="直線圖說文字 2 (無框線) 54"/>
          <p:cNvSpPr/>
          <p:nvPr/>
        </p:nvSpPr>
        <p:spPr>
          <a:xfrm>
            <a:off x="6544618" y="4557417"/>
            <a:ext cx="2631414" cy="215444"/>
          </a:xfrm>
          <a:prstGeom prst="callout2">
            <a:avLst>
              <a:gd name="adj1" fmla="val 38770"/>
              <a:gd name="adj2" fmla="val 1641"/>
              <a:gd name="adj3" fmla="val 38770"/>
              <a:gd name="adj4" fmla="val -4775"/>
              <a:gd name="adj5" fmla="val 161905"/>
              <a:gd name="adj6" fmla="val -16998"/>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lIns="72000" tIns="0" rIns="0" bIns="0" rtlCol="0" anchor="ctr">
            <a:spAutoFit/>
          </a:bodyPr>
          <a:lstStyle/>
          <a:p>
            <a:r>
              <a:rPr lang="zh-TW" altLang="en-US" sz="1400" u="sng" dirty="0" smtClean="0">
                <a:solidFill>
                  <a:schemeClr val="tx1"/>
                </a:solidFill>
                <a:latin typeface="微軟正黑體" panose="020B0604030504040204" pitchFamily="34" charset="-120"/>
                <a:ea typeface="微軟正黑體" panose="020B0604030504040204" pitchFamily="34" charset="-120"/>
              </a:rPr>
              <a:t>透過圖形交集查詢敏感圖資</a:t>
            </a:r>
            <a:endParaRPr lang="zh-TW" altLang="en-US" sz="1400" u="sng"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2689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(6/8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4.</a:t>
            </a:r>
            <a:r>
              <a:rPr lang="zh-TW" altLang="en-US" b="1" dirty="0" smtClean="0">
                <a:solidFill>
                  <a:srgbClr val="7030A0"/>
                </a:solidFill>
                <a:effectLst>
                  <a:outerShdw blurRad="38100" dist="38100" dir="2700000" algn="tl">
                    <a:srgbClr val="000000">
                      <a:alpha val="43137"/>
                    </a:srgbClr>
                  </a:outerShdw>
                </a:effectLst>
              </a:rPr>
              <a:t>地籍地號查詢介面</a:t>
            </a:r>
            <a:endParaRPr lang="en-US" altLang="zh-TW" b="1" dirty="0" smtClean="0">
              <a:solidFill>
                <a:srgbClr val="7030A0"/>
              </a:solidFill>
              <a:effectLst>
                <a:outerShdw blurRad="38100" dist="38100" dir="2700000" algn="tl">
                  <a:srgbClr val="000000">
                    <a:alpha val="43137"/>
                  </a:srgbClr>
                </a:outerShdw>
              </a:effectLst>
            </a:endParaRPr>
          </a:p>
          <a:p>
            <a:pPr marL="0" indent="0">
              <a:buNone/>
            </a:pPr>
            <a:r>
              <a:rPr lang="zh-TW" altLang="en-US" dirty="0" smtClean="0"/>
              <a:t>提供</a:t>
            </a:r>
            <a:r>
              <a:rPr lang="zh-TW" altLang="en-US" dirty="0"/>
              <a:t>引用端系統</a:t>
            </a:r>
            <a:r>
              <a:rPr lang="zh-TW" altLang="en-US" dirty="0" smtClean="0"/>
              <a:t>傳遞相關</a:t>
            </a:r>
            <a:r>
              <a:rPr lang="zh-TW" altLang="en-US" dirty="0"/>
              <a:t>參數呼叫地政司地籍圖</a:t>
            </a:r>
            <a:r>
              <a:rPr lang="en-US" altLang="zh-TW" dirty="0"/>
              <a:t>WFS</a:t>
            </a:r>
            <a:r>
              <a:rPr lang="zh-TW" altLang="en-US" dirty="0"/>
              <a:t>服務，以獲得</a:t>
            </a:r>
            <a:r>
              <a:rPr lang="en-US" altLang="zh-TW" dirty="0"/>
              <a:t>WFS</a:t>
            </a:r>
            <a:r>
              <a:rPr lang="zh-TW" altLang="en-US" dirty="0"/>
              <a:t>服務回傳之地號空間圖形，</a:t>
            </a:r>
            <a:r>
              <a:rPr lang="zh-TW" altLang="en-US" dirty="0" smtClean="0"/>
              <a:t>再進行</a:t>
            </a:r>
            <a:r>
              <a:rPr lang="zh-TW" altLang="en-US" dirty="0"/>
              <a:t>交集</a:t>
            </a:r>
            <a:r>
              <a:rPr lang="zh-TW" altLang="en-US" dirty="0" smtClean="0"/>
              <a:t>分析，產生</a:t>
            </a:r>
            <a:r>
              <a:rPr lang="zh-TW" altLang="en-US" dirty="0"/>
              <a:t>圖形環域分析</a:t>
            </a:r>
            <a:r>
              <a:rPr lang="zh-TW" altLang="en-US" dirty="0" smtClean="0"/>
              <a:t>結果。</a:t>
            </a:r>
            <a:endParaRPr lang="zh-TW" altLang="en-US" dirty="0"/>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15</a:t>
            </a:fld>
            <a:endParaRPr lang="en-US"/>
          </a:p>
        </p:txBody>
      </p:sp>
      <p:pic>
        <p:nvPicPr>
          <p:cNvPr id="30" name="圖片 29"/>
          <p:cNvPicPr/>
          <p:nvPr/>
        </p:nvPicPr>
        <p:blipFill>
          <a:blip r:embed="rId2" cstate="print">
            <a:extLst>
              <a:ext uri="{28A0092B-C50C-407E-A947-70E740481C1C}">
                <a14:useLocalDpi xmlns:a14="http://schemas.microsoft.com/office/drawing/2010/main" val="0"/>
              </a:ext>
            </a:extLst>
          </a:blip>
          <a:stretch>
            <a:fillRect/>
          </a:stretch>
        </p:blipFill>
        <p:spPr>
          <a:xfrm>
            <a:off x="1115615" y="2769227"/>
            <a:ext cx="7251993" cy="4011286"/>
          </a:xfrm>
          <a:prstGeom prst="rect">
            <a:avLst/>
          </a:prstGeom>
        </p:spPr>
      </p:pic>
    </p:spTree>
    <p:extLst>
      <p:ext uri="{BB962C8B-B14F-4D97-AF65-F5344CB8AC3E}">
        <p14:creationId xmlns:p14="http://schemas.microsoft.com/office/powerpoint/2010/main" val="60388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(7/8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5.</a:t>
            </a:r>
            <a:r>
              <a:rPr lang="zh-TW" altLang="en-US" b="1" dirty="0" smtClean="0">
                <a:solidFill>
                  <a:srgbClr val="7030A0"/>
                </a:solidFill>
                <a:effectLst>
                  <a:outerShdw blurRad="38100" dist="38100" dir="2700000" algn="tl">
                    <a:srgbClr val="000000">
                      <a:alpha val="43137"/>
                    </a:srgbClr>
                  </a:outerShdw>
                </a:effectLst>
              </a:rPr>
              <a:t> 門牌</a:t>
            </a:r>
            <a:r>
              <a:rPr lang="zh-TW" altLang="en-US" b="1" dirty="0">
                <a:solidFill>
                  <a:srgbClr val="7030A0"/>
                </a:solidFill>
                <a:effectLst>
                  <a:outerShdw blurRad="38100" dist="38100" dir="2700000" algn="tl">
                    <a:srgbClr val="000000">
                      <a:alpha val="43137"/>
                    </a:srgbClr>
                  </a:outerShdw>
                </a:effectLst>
              </a:rPr>
              <a:t>地址查詢</a:t>
            </a:r>
            <a:r>
              <a:rPr lang="zh-TW" altLang="en-US" b="1" dirty="0" smtClean="0">
                <a:solidFill>
                  <a:srgbClr val="7030A0"/>
                </a:solidFill>
                <a:effectLst>
                  <a:outerShdw blurRad="38100" dist="38100" dir="2700000" algn="tl">
                    <a:srgbClr val="000000">
                      <a:alpha val="43137"/>
                    </a:srgbClr>
                  </a:outerShdw>
                </a:effectLst>
              </a:rPr>
              <a:t>介面</a:t>
            </a:r>
            <a:endParaRPr lang="en-US" altLang="zh-TW" b="1" dirty="0" smtClean="0">
              <a:solidFill>
                <a:srgbClr val="7030A0"/>
              </a:solidFill>
              <a:effectLst>
                <a:outerShdw blurRad="38100" dist="38100" dir="2700000" algn="tl">
                  <a:srgbClr val="000000">
                    <a:alpha val="43137"/>
                  </a:srgbClr>
                </a:outerShdw>
              </a:effectLst>
            </a:endParaRPr>
          </a:p>
          <a:p>
            <a:pPr marL="0" indent="0">
              <a:buNone/>
            </a:pPr>
            <a:r>
              <a:rPr lang="zh-TW" altLang="en-US" dirty="0"/>
              <a:t>本</a:t>
            </a:r>
            <a:r>
              <a:rPr lang="en-US" altLang="zh-TW" dirty="0"/>
              <a:t>API</a:t>
            </a:r>
            <a:r>
              <a:rPr lang="zh-TW" altLang="en-US" dirty="0"/>
              <a:t>介面向</a:t>
            </a:r>
            <a:r>
              <a:rPr lang="en-US" altLang="zh-TW" dirty="0"/>
              <a:t>TGOS</a:t>
            </a:r>
            <a:r>
              <a:rPr lang="zh-TW" altLang="en-US" dirty="0"/>
              <a:t>門牌地址定位服務查詢獲得</a:t>
            </a:r>
            <a:r>
              <a:rPr lang="en-US" altLang="zh-TW" dirty="0"/>
              <a:t>XY</a:t>
            </a:r>
            <a:r>
              <a:rPr lang="zh-TW" altLang="en-US" dirty="0"/>
              <a:t>坐標值後，搭配引用端指定之環境敏感地區圖資項目</a:t>
            </a:r>
            <a:r>
              <a:rPr lang="zh-TW" altLang="en-US" dirty="0" smtClean="0"/>
              <a:t>參數進行</a:t>
            </a:r>
            <a:r>
              <a:rPr lang="zh-TW" altLang="en-US" dirty="0"/>
              <a:t>交集分析值計算</a:t>
            </a:r>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16</a:t>
            </a:fld>
            <a:endParaRPr lang="en-US"/>
          </a:p>
        </p:txBody>
      </p:sp>
      <p:pic>
        <p:nvPicPr>
          <p:cNvPr id="30" name="圖片 29"/>
          <p:cNvPicPr/>
          <p:nvPr/>
        </p:nvPicPr>
        <p:blipFill>
          <a:blip r:embed="rId2" cstate="print">
            <a:extLst>
              <a:ext uri="{28A0092B-C50C-407E-A947-70E740481C1C}">
                <a14:useLocalDpi xmlns:a14="http://schemas.microsoft.com/office/drawing/2010/main" val="0"/>
              </a:ext>
            </a:extLst>
          </a:blip>
          <a:stretch>
            <a:fillRect/>
          </a:stretch>
        </p:blipFill>
        <p:spPr>
          <a:xfrm>
            <a:off x="1043608" y="2753542"/>
            <a:ext cx="6984776" cy="4104458"/>
          </a:xfrm>
          <a:prstGeom prst="rect">
            <a:avLst/>
          </a:prstGeom>
        </p:spPr>
      </p:pic>
    </p:spTree>
    <p:extLst>
      <p:ext uri="{BB962C8B-B14F-4D97-AF65-F5344CB8AC3E}">
        <p14:creationId xmlns:p14="http://schemas.microsoft.com/office/powerpoint/2010/main" val="3349377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effectLst/>
              </a:rPr>
              <a:t>一、</a:t>
            </a:r>
            <a:r>
              <a:rPr lang="zh-TW" altLang="zh-TW" dirty="0" smtClean="0">
                <a:effectLst/>
              </a:rPr>
              <a:t>環境</a:t>
            </a:r>
            <a:r>
              <a:rPr lang="zh-TW" altLang="zh-TW" dirty="0">
                <a:effectLst/>
              </a:rPr>
              <a:t>敏感地區模組</a:t>
            </a:r>
            <a:r>
              <a:rPr lang="en-US" altLang="zh-TW" dirty="0" smtClean="0">
                <a:effectLst/>
              </a:rPr>
              <a:t>API</a:t>
            </a:r>
            <a:r>
              <a:rPr lang="en-US" altLang="zh-TW" sz="1800" dirty="0" smtClean="0">
                <a:effectLst/>
              </a:rPr>
              <a:t>(8/8)</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6.</a:t>
            </a:r>
            <a:r>
              <a:rPr lang="zh-TW" altLang="en-US" b="1" dirty="0" smtClean="0">
                <a:solidFill>
                  <a:srgbClr val="7030A0"/>
                </a:solidFill>
                <a:effectLst>
                  <a:outerShdw blurRad="38100" dist="38100" dir="2700000" algn="tl">
                    <a:srgbClr val="000000">
                      <a:alpha val="43137"/>
                    </a:srgbClr>
                  </a:outerShdw>
                </a:effectLst>
              </a:rPr>
              <a:t> </a:t>
            </a:r>
            <a:r>
              <a:rPr lang="en-US" altLang="zh-TW" b="1" dirty="0" err="1" smtClean="0">
                <a:solidFill>
                  <a:srgbClr val="7030A0"/>
                </a:solidFill>
                <a:effectLst>
                  <a:outerShdw blurRad="38100" dist="38100" dir="2700000" algn="tl">
                    <a:srgbClr val="000000">
                      <a:alpha val="43137"/>
                    </a:srgbClr>
                  </a:outerShdw>
                </a:effectLst>
              </a:rPr>
              <a:t>Shapefile</a:t>
            </a:r>
            <a:r>
              <a:rPr lang="zh-TW" altLang="en-US" b="1" dirty="0">
                <a:solidFill>
                  <a:srgbClr val="7030A0"/>
                </a:solidFill>
                <a:effectLst>
                  <a:outerShdw blurRad="38100" dist="38100" dir="2700000" algn="tl">
                    <a:srgbClr val="000000">
                      <a:alpha val="43137"/>
                    </a:srgbClr>
                  </a:outerShdw>
                </a:effectLst>
              </a:rPr>
              <a:t>查詢</a:t>
            </a:r>
            <a:r>
              <a:rPr lang="zh-TW" altLang="en-US" b="1" dirty="0" smtClean="0">
                <a:solidFill>
                  <a:srgbClr val="7030A0"/>
                </a:solidFill>
                <a:effectLst>
                  <a:outerShdw blurRad="38100" dist="38100" dir="2700000" algn="tl">
                    <a:srgbClr val="000000">
                      <a:alpha val="43137"/>
                    </a:srgbClr>
                  </a:outerShdw>
                </a:effectLst>
              </a:rPr>
              <a:t>介面</a:t>
            </a:r>
            <a:endParaRPr lang="en-US" altLang="zh-TW" b="1" dirty="0" smtClean="0">
              <a:solidFill>
                <a:srgbClr val="7030A0"/>
              </a:solidFill>
              <a:effectLst>
                <a:outerShdw blurRad="38100" dist="38100" dir="2700000" algn="tl">
                  <a:srgbClr val="000000">
                    <a:alpha val="43137"/>
                  </a:srgbClr>
                </a:outerShdw>
              </a:effectLst>
            </a:endParaRPr>
          </a:p>
          <a:p>
            <a:pPr marL="0" indent="0">
              <a:buNone/>
            </a:pPr>
            <a:r>
              <a:rPr lang="zh-TW" altLang="en-US" dirty="0"/>
              <a:t>接受引用端應用系統以</a:t>
            </a:r>
            <a:r>
              <a:rPr lang="en-US" altLang="zh-TW" dirty="0" err="1"/>
              <a:t>Shapefile</a:t>
            </a:r>
            <a:r>
              <a:rPr lang="zh-TW" altLang="en-US" dirty="0"/>
              <a:t>檔案做為查詢輸入參數，</a:t>
            </a:r>
            <a:r>
              <a:rPr lang="en-US" altLang="zh-TW" dirty="0"/>
              <a:t>API</a:t>
            </a:r>
            <a:r>
              <a:rPr lang="zh-TW" altLang="en-US" dirty="0"/>
              <a:t>首先將引用端傳入之</a:t>
            </a:r>
            <a:r>
              <a:rPr lang="en-US" altLang="zh-TW" dirty="0" err="1"/>
              <a:t>Shapefile</a:t>
            </a:r>
            <a:r>
              <a:rPr lang="zh-TW" altLang="en-US" dirty="0"/>
              <a:t>檔案轉譯成</a:t>
            </a:r>
            <a:r>
              <a:rPr lang="en-US" altLang="zh-TW" dirty="0"/>
              <a:t>GML</a:t>
            </a:r>
            <a:r>
              <a:rPr lang="zh-TW" altLang="en-US" dirty="0"/>
              <a:t>圖形資料，接續搭配環境敏感地區圖資項目</a:t>
            </a:r>
            <a:r>
              <a:rPr lang="zh-TW" altLang="en-US" dirty="0" smtClean="0"/>
              <a:t>參數進行</a:t>
            </a:r>
            <a:r>
              <a:rPr lang="zh-TW" altLang="en-US" dirty="0"/>
              <a:t>交集分析值</a:t>
            </a:r>
            <a:r>
              <a:rPr lang="zh-TW" altLang="en-US" dirty="0" smtClean="0"/>
              <a:t>計算。</a:t>
            </a:r>
            <a:endParaRPr lang="zh-TW" altLang="en-US" dirty="0"/>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17</a:t>
            </a:fld>
            <a:endParaRPr lang="en-US"/>
          </a:p>
        </p:txBody>
      </p:sp>
      <p:pic>
        <p:nvPicPr>
          <p:cNvPr id="7" name="圖片 6"/>
          <p:cNvPicPr/>
          <p:nvPr/>
        </p:nvPicPr>
        <p:blipFill>
          <a:blip r:embed="rId2" cstate="print">
            <a:extLst>
              <a:ext uri="{28A0092B-C50C-407E-A947-70E740481C1C}">
                <a14:useLocalDpi xmlns:a14="http://schemas.microsoft.com/office/drawing/2010/main" val="0"/>
              </a:ext>
            </a:extLst>
          </a:blip>
          <a:stretch>
            <a:fillRect/>
          </a:stretch>
        </p:blipFill>
        <p:spPr>
          <a:xfrm>
            <a:off x="1187624" y="3331206"/>
            <a:ext cx="7128792" cy="3348102"/>
          </a:xfrm>
          <a:prstGeom prst="rect">
            <a:avLst/>
          </a:prstGeom>
        </p:spPr>
      </p:pic>
    </p:spTree>
    <p:extLst>
      <p:ext uri="{BB962C8B-B14F-4D97-AF65-F5344CB8AC3E}">
        <p14:creationId xmlns:p14="http://schemas.microsoft.com/office/powerpoint/2010/main" val="3733572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二、環境敏感地區查詢模組</a:t>
            </a:r>
            <a:r>
              <a:rPr lang="en-US" altLang="zh-TW" sz="1800" dirty="0" smtClean="0">
                <a:effectLst/>
              </a:rPr>
              <a:t>(1/8</a:t>
            </a:r>
            <a:r>
              <a:rPr lang="en-US" altLang="zh-TW" sz="1800" dirty="0">
                <a:effectLst/>
              </a:rPr>
              <a:t>)</a:t>
            </a:r>
            <a:endParaRPr lang="zh-TW" altLang="en-US" sz="1800" dirty="0"/>
          </a:p>
        </p:txBody>
      </p:sp>
      <p:sp>
        <p:nvSpPr>
          <p:cNvPr id="6" name="內容版面配置區 5"/>
          <p:cNvSpPr>
            <a:spLocks noGrp="1"/>
          </p:cNvSpPr>
          <p:nvPr>
            <p:ph idx="1"/>
          </p:nvPr>
        </p:nvSpPr>
        <p:spPr/>
        <p:txBody>
          <a:bodyPr/>
          <a:lstStyle/>
          <a:p>
            <a:r>
              <a:rPr lang="zh-TW" altLang="en-US" dirty="0" smtClean="0"/>
              <a:t>系統架構</a:t>
            </a:r>
            <a:r>
              <a:rPr lang="en-US" altLang="zh-TW" dirty="0" smtClean="0"/>
              <a:t/>
            </a:r>
            <a:br>
              <a:rPr lang="en-US" altLang="zh-TW" dirty="0" smtClean="0"/>
            </a:br>
            <a:r>
              <a:rPr lang="zh-TW" altLang="zh-TW" dirty="0"/>
              <a:t>本</a:t>
            </a:r>
            <a:r>
              <a:rPr lang="zh-TW" altLang="zh-TW" dirty="0" smtClean="0"/>
              <a:t>團隊</a:t>
            </a:r>
            <a:r>
              <a:rPr lang="zh-TW" altLang="en-US" dirty="0" smtClean="0"/>
              <a:t>依據</a:t>
            </a:r>
            <a:r>
              <a:rPr lang="zh-TW" altLang="zh-TW" dirty="0" smtClean="0"/>
              <a:t>經建會</a:t>
            </a:r>
            <a:r>
              <a:rPr lang="en-US" altLang="zh-TW" dirty="0"/>
              <a:t>-</a:t>
            </a:r>
            <a:r>
              <a:rPr lang="zh-TW" altLang="zh-TW" dirty="0"/>
              <a:t>國家發展規劃應用分組空間圖台的現有架構</a:t>
            </a:r>
            <a:r>
              <a:rPr lang="zh-TW" altLang="zh-TW" dirty="0" smtClean="0"/>
              <a:t>進行</a:t>
            </a:r>
            <a:r>
              <a:rPr lang="zh-TW" altLang="en-US" dirty="0" smtClean="0"/>
              <a:t>擴充開發，</a:t>
            </a:r>
            <a:r>
              <a:rPr lang="zh-TW" altLang="en-US" dirty="0"/>
              <a:t>以</a:t>
            </a:r>
            <a:r>
              <a:rPr lang="en-US" altLang="zh-TW" dirty="0"/>
              <a:t>JavaScript</a:t>
            </a:r>
            <a:r>
              <a:rPr lang="zh-TW" altLang="en-US" dirty="0"/>
              <a:t>函式庫的型態嵌入分組空間圖台的網頁</a:t>
            </a:r>
            <a:r>
              <a:rPr lang="zh-TW" altLang="en-US" dirty="0" smtClean="0"/>
              <a:t>中。</a:t>
            </a:r>
            <a:endParaRPr lang="en-US" altLang="zh-TW" dirty="0" smtClean="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18</a:t>
            </a:fld>
            <a:endParaRPr lang="en-US"/>
          </a:p>
        </p:txBody>
      </p:sp>
      <p:sp>
        <p:nvSpPr>
          <p:cNvPr id="7" name="圓角矩形 6"/>
          <p:cNvSpPr/>
          <p:nvPr/>
        </p:nvSpPr>
        <p:spPr>
          <a:xfrm>
            <a:off x="3318763" y="4744778"/>
            <a:ext cx="1988985" cy="1130084"/>
          </a:xfrm>
          <a:prstGeom prst="roundRect">
            <a:avLst>
              <a:gd name="adj" fmla="val 12338"/>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lIns="324000" rtlCol="0" anchor="ctr">
            <a:noAutofit/>
          </a:bodyPr>
          <a:lstStyle/>
          <a:p>
            <a:r>
              <a:rPr lang="en-US" altLang="zh-TW" dirty="0" smtClean="0">
                <a:solidFill>
                  <a:schemeClr val="bg1"/>
                </a:solidFill>
              </a:rPr>
              <a:t>WEB</a:t>
            </a:r>
            <a:endParaRPr lang="zh-TW" altLang="en-US" dirty="0">
              <a:solidFill>
                <a:schemeClr val="bg1"/>
              </a:solidFill>
            </a:endParaRPr>
          </a:p>
        </p:txBody>
      </p:sp>
      <p:grpSp>
        <p:nvGrpSpPr>
          <p:cNvPr id="8" name="群組 7"/>
          <p:cNvGrpSpPr/>
          <p:nvPr/>
        </p:nvGrpSpPr>
        <p:grpSpPr>
          <a:xfrm>
            <a:off x="6810147" y="4818049"/>
            <a:ext cx="1045120" cy="1036229"/>
            <a:chOff x="539552" y="1620543"/>
            <a:chExt cx="1045120" cy="1036229"/>
          </a:xfrm>
        </p:grpSpPr>
        <p:sp>
          <p:nvSpPr>
            <p:cNvPr id="9" name="圓角矩形 8"/>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10" name="Picture 2" descr="I:\1384537970_api-y.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729730" y="1893316"/>
              <a:ext cx="689612" cy="523220"/>
            </a:xfrm>
            <a:prstGeom prst="rect">
              <a:avLst/>
            </a:prstGeom>
            <a:noFill/>
          </p:spPr>
          <p:txBody>
            <a:bodyPr wrap="none" rtlCol="0">
              <a:spAutoFit/>
            </a:bodyPr>
            <a:lstStyle/>
            <a:p>
              <a:r>
                <a:rPr lang="en-US" altLang="zh-TW"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rPr>
                <a:t>API</a:t>
              </a:r>
              <a:endParaRPr lang="zh-TW"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endParaRPr>
            </a:p>
          </p:txBody>
        </p:sp>
      </p:grpSp>
      <p:sp>
        <p:nvSpPr>
          <p:cNvPr id="12" name="矩形 11"/>
          <p:cNvSpPr/>
          <p:nvPr/>
        </p:nvSpPr>
        <p:spPr>
          <a:xfrm>
            <a:off x="2972343" y="6025126"/>
            <a:ext cx="2681823" cy="369332"/>
          </a:xfrm>
          <a:prstGeom prst="rect">
            <a:avLst/>
          </a:prstGeom>
          <a:noFill/>
        </p:spPr>
        <p:txBody>
          <a:bodyPr wrap="none" lIns="0" tIns="0" rIns="0" bIns="0">
            <a:spAutoFit/>
          </a:bodyPr>
          <a:lstStyle/>
          <a:p>
            <a:pPr algn="ctr"/>
            <a:r>
              <a:rPr lang="zh-TW" altLang="en-US" sz="1200" dirty="0" smtClean="0">
                <a:latin typeface="微軟正黑體" panose="020B0604030504040204" pitchFamily="34" charset="-120"/>
                <a:ea typeface="微軟正黑體" panose="020B0604030504040204" pitchFamily="34" charset="-120"/>
              </a:rPr>
              <a:t>經建會</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國家發展規劃應用</a:t>
            </a:r>
            <a:r>
              <a:rPr lang="zh-TW" altLang="en-US" sz="1200" dirty="0">
                <a:latin typeface="微軟正黑體" panose="020B0604030504040204" pitchFamily="34" charset="-120"/>
                <a:ea typeface="微軟正黑體" panose="020B0604030504040204" pitchFamily="34" charset="-120"/>
              </a:rPr>
              <a:t>分組空間圖</a:t>
            </a:r>
            <a:r>
              <a:rPr lang="zh-TW" altLang="en-US" sz="1200" dirty="0" smtClean="0">
                <a:latin typeface="微軟正黑體" panose="020B0604030504040204" pitchFamily="34" charset="-120"/>
                <a:ea typeface="微軟正黑體" panose="020B0604030504040204" pitchFamily="34" charset="-120"/>
              </a:rPr>
              <a:t>台</a:t>
            </a:r>
            <a:r>
              <a:rPr lang="en-US" altLang="zh-TW" sz="1200" dirty="0" smtClean="0">
                <a:latin typeface="微軟正黑體" panose="020B0604030504040204" pitchFamily="34" charset="-120"/>
                <a:ea typeface="微軟正黑體" panose="020B0604030504040204" pitchFamily="34" charset="-120"/>
              </a:rPr>
              <a:t/>
            </a:r>
            <a:br>
              <a:rPr lang="en-US" altLang="zh-TW" sz="1200" dirty="0" smtClean="0">
                <a:latin typeface="微軟正黑體" panose="020B0604030504040204" pitchFamily="34" charset="-120"/>
                <a:ea typeface="微軟正黑體" panose="020B0604030504040204" pitchFamily="34" charset="-120"/>
              </a:rPr>
            </a:br>
            <a:r>
              <a:rPr lang="zh-TW" altLang="en-US" sz="1200" dirty="0" smtClean="0">
                <a:latin typeface="微軟正黑體" panose="020B0604030504040204" pitchFamily="34" charset="-120"/>
                <a:ea typeface="微軟正黑體" panose="020B0604030504040204" pitchFamily="34" charset="-120"/>
              </a:rPr>
              <a:t>（</a:t>
            </a:r>
            <a:r>
              <a:rPr lang="en-US" altLang="zh-TW" sz="1200" dirty="0" smtClean="0">
                <a:latin typeface="微軟正黑體" panose="020B0604030504040204" pitchFamily="34" charset="-120"/>
                <a:ea typeface="微軟正黑體" panose="020B0604030504040204" pitchFamily="34" charset="-120"/>
              </a:rPr>
              <a:t>http://ngis.nat.gov.tw</a:t>
            </a:r>
            <a:r>
              <a:rPr lang="zh-TW" altLang="en-US"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sp>
        <p:nvSpPr>
          <p:cNvPr id="13" name="圓角矩形 12"/>
          <p:cNvSpPr/>
          <p:nvPr/>
        </p:nvSpPr>
        <p:spPr>
          <a:xfrm>
            <a:off x="4572000" y="4821928"/>
            <a:ext cx="648072" cy="991247"/>
          </a:xfrm>
          <a:prstGeom prst="round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Freeform 17"/>
          <p:cNvSpPr>
            <a:spLocks noChangeAspect="1"/>
          </p:cNvSpPr>
          <p:nvPr/>
        </p:nvSpPr>
        <p:spPr bwMode="auto">
          <a:xfrm rot="8167521" flipV="1">
            <a:off x="4663994" y="4198651"/>
            <a:ext cx="1340020"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群組 14"/>
          <p:cNvGrpSpPr/>
          <p:nvPr/>
        </p:nvGrpSpPr>
        <p:grpSpPr>
          <a:xfrm>
            <a:off x="5416518" y="3039740"/>
            <a:ext cx="1261884" cy="1606794"/>
            <a:chOff x="6838508" y="3000340"/>
            <a:chExt cx="1261884" cy="1606794"/>
          </a:xfrm>
        </p:grpSpPr>
        <p:pic>
          <p:nvPicPr>
            <p:cNvPr id="16" name="Picture 8" descr="application, javascript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8655" y="3000340"/>
              <a:ext cx="1080525" cy="108357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838508" y="4083914"/>
              <a:ext cx="1261884" cy="523220"/>
            </a:xfrm>
            <a:prstGeom prst="rect">
              <a:avLst/>
            </a:prstGeom>
          </p:spPr>
          <p:txBody>
            <a:bodyPr wrap="none">
              <a:spAutoFit/>
            </a:bodyPr>
            <a:lstStyle/>
            <a:p>
              <a:pPr algn="ctr"/>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地區</a:t>
              </a:r>
              <a:endPar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查詢</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endParaRPr lang="zh-TW" altLang="en-US" sz="1400" dirty="0">
                <a:latin typeface="微軟正黑體" panose="020B0604030504040204" pitchFamily="34" charset="-120"/>
                <a:ea typeface="微軟正黑體" panose="020B0604030504040204" pitchFamily="34" charset="-120"/>
              </a:endParaRPr>
            </a:p>
          </p:txBody>
        </p:sp>
      </p:grpSp>
      <p:pic>
        <p:nvPicPr>
          <p:cNvPr id="18" name="圖片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7808" y="4744778"/>
            <a:ext cx="1219200" cy="1219200"/>
          </a:xfrm>
          <a:prstGeom prst="rect">
            <a:avLst/>
          </a:prstGeom>
        </p:spPr>
      </p:pic>
      <p:cxnSp>
        <p:nvCxnSpPr>
          <p:cNvPr id="19" name="直線單箭頭接點 18"/>
          <p:cNvCxnSpPr/>
          <p:nvPr/>
        </p:nvCxnSpPr>
        <p:spPr>
          <a:xfrm>
            <a:off x="2361343" y="5354378"/>
            <a:ext cx="929815" cy="884"/>
          </a:xfrm>
          <a:prstGeom prst="straightConnector1">
            <a:avLst/>
          </a:prstGeom>
          <a:ln w="76200">
            <a:solidFill>
              <a:srgbClr val="7030A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矩形 19"/>
          <p:cNvSpPr/>
          <p:nvPr/>
        </p:nvSpPr>
        <p:spPr>
          <a:xfrm>
            <a:off x="1206234" y="5819534"/>
            <a:ext cx="1082348" cy="307777"/>
          </a:xfrm>
          <a:prstGeom prst="rect">
            <a:avLst/>
          </a:prstGeom>
        </p:spPr>
        <p:txBody>
          <a:bodyPr wrap="none">
            <a:spAutoFit/>
          </a:bodyPr>
          <a:lstStyle/>
          <a:p>
            <a:pPr algn="ctr"/>
            <a:r>
              <a:rPr lang="zh-TW" altLang="en-US" sz="1400" dirty="0" smtClean="0">
                <a:latin typeface="微軟正黑體" panose="020B0604030504040204" pitchFamily="34" charset="-120"/>
                <a:ea typeface="微軟正黑體" panose="020B0604030504040204" pitchFamily="34" charset="-120"/>
              </a:rPr>
              <a:t>網站使用者</a:t>
            </a:r>
            <a:endParaRPr lang="zh-TW" altLang="en-US" sz="1400" dirty="0">
              <a:latin typeface="微軟正黑體" panose="020B0604030504040204" pitchFamily="34" charset="-120"/>
              <a:ea typeface="微軟正黑體" panose="020B0604030504040204" pitchFamily="34" charset="-120"/>
            </a:endParaRPr>
          </a:p>
        </p:txBody>
      </p:sp>
      <p:sp>
        <p:nvSpPr>
          <p:cNvPr id="21" name="手繪多邊形 20"/>
          <p:cNvSpPr/>
          <p:nvPr/>
        </p:nvSpPr>
        <p:spPr>
          <a:xfrm rot="4013314">
            <a:off x="5889886" y="4719893"/>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21"/>
          <p:cNvSpPr/>
          <p:nvPr/>
        </p:nvSpPr>
        <p:spPr>
          <a:xfrm rot="14983011">
            <a:off x="5860490" y="4992603"/>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390382" y="5902015"/>
            <a:ext cx="1909497" cy="307777"/>
          </a:xfrm>
          <a:prstGeom prst="rect">
            <a:avLst/>
          </a:prstGeom>
        </p:spPr>
        <p:txBody>
          <a:bodyPr wrap="none">
            <a:spAutoFit/>
          </a:bodyPr>
          <a:lstStyle/>
          <a:p>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latin typeface="微軟正黑體" panose="020B0604030504040204" pitchFamily="34" charset="-120"/>
              <a:ea typeface="微軟正黑體" panose="020B0604030504040204" pitchFamily="34" charset="-120"/>
            </a:endParaRPr>
          </a:p>
        </p:txBody>
      </p:sp>
      <p:sp>
        <p:nvSpPr>
          <p:cNvPr id="24" name="橢圓形圖說文字 23"/>
          <p:cNvSpPr/>
          <p:nvPr/>
        </p:nvSpPr>
        <p:spPr>
          <a:xfrm>
            <a:off x="3606795" y="3448634"/>
            <a:ext cx="1390535" cy="977823"/>
          </a:xfrm>
          <a:prstGeom prst="wedgeEllipseCallout">
            <a:avLst>
              <a:gd name="adj1" fmla="val 61191"/>
              <a:gd name="adj2" fmla="val 42558"/>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lumMod val="95000"/>
                    <a:lumOff val="5000"/>
                  </a:schemeClr>
                </a:solidFill>
                <a:latin typeface="微軟正黑體" panose="020B0604030504040204" pitchFamily="34" charset="-120"/>
                <a:ea typeface="微軟正黑體" panose="020B0604030504040204" pitchFamily="34" charset="-120"/>
              </a:rPr>
              <a:t>在既有網頁嵌入</a:t>
            </a:r>
            <a:r>
              <a:rPr lang="en-US" altLang="zh-TW" sz="1400" dirty="0" smtClean="0">
                <a:solidFill>
                  <a:schemeClr val="tx1">
                    <a:lumMod val="95000"/>
                    <a:lumOff val="5000"/>
                  </a:schemeClr>
                </a:solidFill>
                <a:latin typeface="微軟正黑體" panose="020B0604030504040204" pitchFamily="34" charset="-120"/>
                <a:ea typeface="微軟正黑體" panose="020B0604030504040204" pitchFamily="34" charset="-120"/>
              </a:rPr>
              <a:t>JS</a:t>
            </a:r>
            <a:r>
              <a:rPr lang="zh-TW" altLang="en-US" sz="1400" dirty="0" smtClean="0">
                <a:solidFill>
                  <a:schemeClr val="tx1">
                    <a:lumMod val="95000"/>
                    <a:lumOff val="5000"/>
                  </a:schemeClr>
                </a:solidFill>
                <a:latin typeface="微軟正黑體" panose="020B0604030504040204" pitchFamily="34" charset="-120"/>
                <a:ea typeface="微軟正黑體" panose="020B0604030504040204" pitchFamily="34" charset="-120"/>
              </a:rPr>
              <a:t>程式碼</a:t>
            </a:r>
            <a:endParaRPr lang="zh-TW" altLang="en-US" sz="1400" dirty="0">
              <a:solidFill>
                <a:schemeClr val="tx1">
                  <a:lumMod val="95000"/>
                  <a:lumOff val="5000"/>
                </a:schemeClr>
              </a:solidFill>
              <a:latin typeface="微軟正黑體" panose="020B0604030504040204" pitchFamily="34" charset="-120"/>
              <a:ea typeface="微軟正黑體" panose="020B0604030504040204" pitchFamily="34" charset="-120"/>
            </a:endParaRPr>
          </a:p>
        </p:txBody>
      </p:sp>
      <p:sp>
        <p:nvSpPr>
          <p:cNvPr id="25" name="圓角矩形圖說文字 24"/>
          <p:cNvSpPr/>
          <p:nvPr/>
        </p:nvSpPr>
        <p:spPr>
          <a:xfrm>
            <a:off x="6591059" y="3102487"/>
            <a:ext cx="1656184" cy="803203"/>
          </a:xfrm>
          <a:prstGeom prst="wedgeRoundRectCallout">
            <a:avLst>
              <a:gd name="adj1" fmla="val -57353"/>
              <a:gd name="adj2" fmla="val 19006"/>
              <a:gd name="adj3" fmla="val 16667"/>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Visual Studio 2010</a:t>
            </a:r>
          </a:p>
        </p:txBody>
      </p:sp>
    </p:spTree>
    <p:extLst>
      <p:ext uri="{BB962C8B-B14F-4D97-AF65-F5344CB8AC3E}">
        <p14:creationId xmlns:p14="http://schemas.microsoft.com/office/powerpoint/2010/main" val="3724970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(2/8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r>
              <a:rPr lang="zh-TW" altLang="en-US" dirty="0" smtClean="0"/>
              <a:t>功能架構圖</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19</a:t>
            </a:fld>
            <a:endParaRPr lang="en-US"/>
          </a:p>
        </p:txBody>
      </p:sp>
      <p:pic>
        <p:nvPicPr>
          <p:cNvPr id="10" name="圖片 9"/>
          <p:cNvPicPr/>
          <p:nvPr/>
        </p:nvPicPr>
        <p:blipFill rotWithShape="1">
          <a:blip r:embed="rId2" cstate="print">
            <a:extLst>
              <a:ext uri="{28A0092B-C50C-407E-A947-70E740481C1C}">
                <a14:useLocalDpi xmlns:a14="http://schemas.microsoft.com/office/drawing/2010/main" val="0"/>
              </a:ext>
            </a:extLst>
          </a:blip>
          <a:srcRect/>
          <a:stretch/>
        </p:blipFill>
        <p:spPr bwMode="auto">
          <a:xfrm>
            <a:off x="2555776" y="1700808"/>
            <a:ext cx="5616624" cy="43833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94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簡報大綱</a:t>
            </a:r>
            <a:endParaRPr lang="zh-TW" altLang="en-US" dirty="0"/>
          </a:p>
        </p:txBody>
      </p:sp>
      <p:sp>
        <p:nvSpPr>
          <p:cNvPr id="4" name="內容版面配置區 3"/>
          <p:cNvSpPr>
            <a:spLocks noGrp="1"/>
          </p:cNvSpPr>
          <p:nvPr>
            <p:ph idx="1"/>
          </p:nvPr>
        </p:nvSpPr>
        <p:spPr>
          <a:xfrm>
            <a:off x="1403648" y="1902647"/>
            <a:ext cx="6923112" cy="4608512"/>
          </a:xfrm>
        </p:spPr>
        <p:txBody>
          <a:bodyPr>
            <a:normAutofit/>
          </a:bodyPr>
          <a:lstStyle/>
          <a:p>
            <a:pPr marL="742950" indent="-742950">
              <a:buClr>
                <a:schemeClr val="tx1"/>
              </a:buClr>
              <a:buSzPct val="100000"/>
              <a:buFont typeface="Wingdings" panose="05000000000000000000" pitchFamily="2" charset="2"/>
              <a:buAutoNum type="circleNumWdWhitePlain"/>
            </a:pPr>
            <a:r>
              <a:rPr lang="zh-TW" altLang="en-US" sz="4000" b="1" dirty="0" smtClean="0">
                <a:solidFill>
                  <a:schemeClr val="tx1"/>
                </a:solidFill>
                <a:latin typeface="+mj-ea"/>
                <a:cs typeface="華康中黑體" pitchFamily="49" charset="-120"/>
              </a:rPr>
              <a:t>計畫緣起與目的</a:t>
            </a:r>
            <a:endParaRPr lang="en-US" altLang="zh-TW" sz="4000" b="1" dirty="0" smtClean="0">
              <a:solidFill>
                <a:schemeClr val="tx1"/>
              </a:solidFill>
              <a:latin typeface="+mj-ea"/>
              <a:cs typeface="華康中黑體" pitchFamily="49" charset="-120"/>
            </a:endParaRPr>
          </a:p>
          <a:p>
            <a:pPr marL="742950" indent="-742950">
              <a:buClr>
                <a:schemeClr val="tx1"/>
              </a:buClr>
              <a:buSzPct val="100000"/>
              <a:buFont typeface="Wingdings" panose="05000000000000000000" pitchFamily="2" charset="2"/>
              <a:buAutoNum type="circleNumWdWhitePlain"/>
            </a:pPr>
            <a:r>
              <a:rPr lang="zh-TW" altLang="en-US" sz="4000" b="1" dirty="0" smtClean="0">
                <a:solidFill>
                  <a:schemeClr val="tx1"/>
                </a:solidFill>
                <a:latin typeface="+mj-ea"/>
                <a:cs typeface="華康中黑體" pitchFamily="49" charset="-120"/>
              </a:rPr>
              <a:t>執行</a:t>
            </a:r>
            <a:r>
              <a:rPr lang="zh-TW" altLang="en-US" sz="4000" b="1" dirty="0">
                <a:solidFill>
                  <a:schemeClr val="tx1"/>
                </a:solidFill>
                <a:latin typeface="+mj-ea"/>
                <a:cs typeface="華康中黑體" pitchFamily="49" charset="-120"/>
              </a:rPr>
              <a:t>成果說明</a:t>
            </a:r>
          </a:p>
          <a:p>
            <a:pPr marL="742950" lvl="0" indent="-742950">
              <a:buClr>
                <a:schemeClr val="tx1"/>
              </a:buClr>
              <a:buSzPct val="100000"/>
              <a:buFont typeface="Wingdings" panose="05000000000000000000" pitchFamily="2" charset="2"/>
              <a:buAutoNum type="circleNumWdWhitePlain"/>
            </a:pPr>
            <a:r>
              <a:rPr lang="zh-TW" altLang="en-US" sz="4000" b="1" dirty="0" smtClean="0">
                <a:solidFill>
                  <a:schemeClr val="tx1"/>
                </a:solidFill>
                <a:latin typeface="+mj-ea"/>
                <a:cs typeface="華康中黑體" pitchFamily="49" charset="-120"/>
              </a:rPr>
              <a:t>結論與建議</a:t>
            </a:r>
            <a:endParaRPr lang="zh-TW" altLang="en-US" sz="4000" b="1" dirty="0">
              <a:solidFill>
                <a:schemeClr val="tx1"/>
              </a:solidFill>
              <a:latin typeface="+mj-ea"/>
              <a:cs typeface="華康中黑體" pitchFamily="49" charset="-120"/>
            </a:endParaRPr>
          </a:p>
          <a:p>
            <a:pPr marL="742950" lvl="0" indent="-742950">
              <a:buClr>
                <a:schemeClr val="tx1"/>
              </a:buClr>
              <a:buSzPct val="100000"/>
              <a:buFont typeface="Wingdings" panose="05000000000000000000" pitchFamily="2" charset="2"/>
              <a:buAutoNum type="circleNumWdWhitePlain"/>
            </a:pPr>
            <a:endParaRPr lang="zh-TW" altLang="en-US" sz="4000" b="1" dirty="0">
              <a:solidFill>
                <a:schemeClr val="tx1"/>
              </a:solidFill>
              <a:latin typeface="+mj-ea"/>
              <a:cs typeface="華康中黑體" pitchFamily="49" charset="-120"/>
            </a:endParaRPr>
          </a:p>
          <a:p>
            <a:pPr marL="742950" indent="-742950">
              <a:buClr>
                <a:schemeClr val="tx1"/>
              </a:buClr>
              <a:buSzPct val="100000"/>
              <a:buFont typeface="Wingdings" panose="05000000000000000000" pitchFamily="2" charset="2"/>
              <a:buAutoNum type="circleNumWdWhitePlain"/>
            </a:pPr>
            <a:endParaRPr lang="zh-TW" altLang="en-US" sz="4000" dirty="0">
              <a:solidFill>
                <a:schemeClr val="tx1"/>
              </a:solidFill>
            </a:endParaRPr>
          </a:p>
        </p:txBody>
      </p:sp>
      <p:sp>
        <p:nvSpPr>
          <p:cNvPr id="3" name="投影片編號版面配置區 2"/>
          <p:cNvSpPr>
            <a:spLocks noGrp="1"/>
          </p:cNvSpPr>
          <p:nvPr>
            <p:ph type="sldNum" sz="quarter" idx="12"/>
          </p:nvPr>
        </p:nvSpPr>
        <p:spPr/>
        <p:txBody>
          <a:bodyPr/>
          <a:lstStyle/>
          <a:p>
            <a:fld id="{6FFED0BD-7260-4C8B-B463-95179D5AB119}" type="slidenum">
              <a:rPr lang="ko-KR" altLang="en-US" smtClean="0"/>
              <a:pPr/>
              <a:t>2</a:t>
            </a:fld>
            <a:endParaRPr lang="en-US" altLang="ko-KR"/>
          </a:p>
        </p:txBody>
      </p:sp>
    </p:spTree>
    <p:extLst>
      <p:ext uri="{BB962C8B-B14F-4D97-AF65-F5344CB8AC3E}">
        <p14:creationId xmlns:p14="http://schemas.microsoft.com/office/powerpoint/2010/main" val="3040033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(3/8</a:t>
            </a:r>
            <a:r>
              <a:rPr lang="en-US" altLang="zh-TW" sz="1800" dirty="0">
                <a:effectLst/>
              </a:rPr>
              <a:t>)</a:t>
            </a:r>
            <a:endParaRPr lang="zh-TW" altLang="en-US" sz="1800" dirty="0"/>
          </a:p>
        </p:txBody>
      </p:sp>
      <p:sp>
        <p:nvSpPr>
          <p:cNvPr id="3" name="內容版面配置區 2"/>
          <p:cNvSpPr>
            <a:spLocks noGrp="1"/>
          </p:cNvSpPr>
          <p:nvPr>
            <p:ph idx="1"/>
          </p:nvPr>
        </p:nvSpPr>
        <p:spPr>
          <a:xfrm>
            <a:off x="457200" y="1484784"/>
            <a:ext cx="8229600" cy="1224136"/>
          </a:xfrm>
        </p:spPr>
        <p:txBody>
          <a:bodyPr>
            <a:normAutofit fontScale="92500" lnSpcReduction="20000"/>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1.</a:t>
            </a:r>
            <a:r>
              <a:rPr lang="zh-TW" altLang="en-US" b="1" dirty="0" smtClean="0">
                <a:solidFill>
                  <a:srgbClr val="7030A0"/>
                </a:solidFill>
                <a:effectLst>
                  <a:outerShdw blurRad="38100" dist="38100" dir="2700000" algn="tl">
                    <a:srgbClr val="000000">
                      <a:alpha val="43137"/>
                    </a:srgbClr>
                  </a:outerShdw>
                </a:effectLst>
              </a:rPr>
              <a:t>圖層套疊</a:t>
            </a:r>
            <a:r>
              <a:rPr lang="en-US" altLang="zh-TW" dirty="0" smtClean="0"/>
              <a:t/>
            </a:r>
            <a:br>
              <a:rPr lang="en-US" altLang="zh-TW" dirty="0" smtClean="0"/>
            </a:br>
            <a:r>
              <a:rPr lang="zh-TW" altLang="zh-TW" dirty="0"/>
              <a:t>此功能係以本計畫協助取得</a:t>
            </a:r>
            <a:r>
              <a:rPr lang="en-US" altLang="zh-TW" dirty="0"/>
              <a:t>21</a:t>
            </a:r>
            <a:r>
              <a:rPr lang="zh-TW" altLang="zh-TW" dirty="0"/>
              <a:t>項環境敏感地區圖資為套疊圖資</a:t>
            </a:r>
            <a:r>
              <a:rPr lang="zh-TW" altLang="zh-TW" dirty="0" smtClean="0"/>
              <a:t>來源</a:t>
            </a:r>
            <a:r>
              <a:rPr lang="zh-TW" altLang="en-US" dirty="0" smtClean="0"/>
              <a:t>，提供使用者指定環境敏感圖並套疊於系統上展示。</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20</a:t>
            </a:fld>
            <a:endParaRPr lang="en-US"/>
          </a:p>
        </p:txBody>
      </p:sp>
      <p:pic>
        <p:nvPicPr>
          <p:cNvPr id="16" name="圖片 15"/>
          <p:cNvPicPr/>
          <p:nvPr/>
        </p:nvPicPr>
        <p:blipFill>
          <a:blip r:embed="rId2"/>
          <a:stretch>
            <a:fillRect/>
          </a:stretch>
        </p:blipFill>
        <p:spPr>
          <a:xfrm>
            <a:off x="1835696" y="2348880"/>
            <a:ext cx="5949523" cy="1708297"/>
          </a:xfrm>
          <a:prstGeom prst="rect">
            <a:avLst/>
          </a:prstGeom>
        </p:spPr>
      </p:pic>
      <p:sp>
        <p:nvSpPr>
          <p:cNvPr id="17" name="內容版面配置區 2"/>
          <p:cNvSpPr txBox="1">
            <a:spLocks/>
          </p:cNvSpPr>
          <p:nvPr/>
        </p:nvSpPr>
        <p:spPr>
          <a:xfrm>
            <a:off x="443807" y="3975368"/>
            <a:ext cx="8229600"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a:lstStyle>
          <a:p>
            <a:pPr marL="0" indent="0">
              <a:buFont typeface="Wingdings" pitchFamily="2" charset="2"/>
              <a:buNone/>
            </a:pPr>
            <a:r>
              <a:rPr lang="en-US" altLang="zh-TW" sz="2000" b="1" dirty="0" smtClean="0">
                <a:solidFill>
                  <a:srgbClr val="7030A0"/>
                </a:solidFill>
                <a:effectLst>
                  <a:outerShdw blurRad="38100" dist="38100" dir="2700000" algn="tl">
                    <a:srgbClr val="000000">
                      <a:alpha val="43137"/>
                    </a:srgbClr>
                  </a:outerShdw>
                </a:effectLst>
              </a:rPr>
              <a:t>2.</a:t>
            </a:r>
            <a:r>
              <a:rPr lang="zh-TW" altLang="en-US" sz="2000" b="1" dirty="0" smtClean="0">
                <a:solidFill>
                  <a:srgbClr val="7030A0"/>
                </a:solidFill>
                <a:effectLst>
                  <a:outerShdw blurRad="38100" dist="38100" dir="2700000" algn="tl">
                    <a:srgbClr val="000000">
                      <a:alpha val="43137"/>
                    </a:srgbClr>
                  </a:outerShdw>
                </a:effectLst>
              </a:rPr>
              <a:t>空間查詢</a:t>
            </a:r>
            <a:r>
              <a:rPr lang="en-US" altLang="zh-TW" sz="2000" dirty="0" smtClean="0"/>
              <a:t/>
            </a:r>
            <a:br>
              <a:rPr lang="en-US" altLang="zh-TW" sz="2000" dirty="0" smtClean="0"/>
            </a:br>
            <a:r>
              <a:rPr lang="zh-TW" altLang="en-US" sz="2000" dirty="0" smtClean="0"/>
              <a:t>本功能提供使用者可透過多樣查詢條件進行環境敏感區分析，主要提供環域分析</a:t>
            </a:r>
            <a:r>
              <a:rPr lang="en-US" altLang="zh-TW" sz="2000" dirty="0" smtClean="0"/>
              <a:t>(Buffer)</a:t>
            </a:r>
            <a:r>
              <a:rPr lang="zh-TW" altLang="en-US" sz="2000" dirty="0" smtClean="0"/>
              <a:t> 及環域後與環境敏感圖資交集分析結果。</a:t>
            </a:r>
            <a:endParaRPr lang="zh-TW" altLang="en-US" sz="2000" dirty="0"/>
          </a:p>
        </p:txBody>
      </p:sp>
      <p:pic>
        <p:nvPicPr>
          <p:cNvPr id="18" name="圖片 17"/>
          <p:cNvPicPr/>
          <p:nvPr/>
        </p:nvPicPr>
        <p:blipFill>
          <a:blip r:embed="rId3"/>
          <a:stretch>
            <a:fillRect/>
          </a:stretch>
        </p:blipFill>
        <p:spPr>
          <a:xfrm>
            <a:off x="2173302" y="4938858"/>
            <a:ext cx="5274310" cy="1874520"/>
          </a:xfrm>
          <a:prstGeom prst="rect">
            <a:avLst/>
          </a:prstGeom>
        </p:spPr>
      </p:pic>
    </p:spTree>
    <p:extLst>
      <p:ext uri="{BB962C8B-B14F-4D97-AF65-F5344CB8AC3E}">
        <p14:creationId xmlns:p14="http://schemas.microsoft.com/office/powerpoint/2010/main" val="731017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p:nvPr/>
        </p:nvPicPr>
        <p:blipFill>
          <a:blip r:embed="rId2"/>
          <a:stretch>
            <a:fillRect/>
          </a:stretch>
        </p:blipFill>
        <p:spPr>
          <a:xfrm>
            <a:off x="10163" y="3291258"/>
            <a:ext cx="4273878" cy="3136799"/>
          </a:xfrm>
          <a:prstGeom prst="rect">
            <a:avLst/>
          </a:prstGeom>
        </p:spPr>
      </p:pic>
      <p:pic>
        <p:nvPicPr>
          <p:cNvPr id="17" name="圖片 16"/>
          <p:cNvPicPr/>
          <p:nvPr/>
        </p:nvPicPr>
        <p:blipFill>
          <a:blip r:embed="rId3"/>
          <a:stretch>
            <a:fillRect/>
          </a:stretch>
        </p:blipFill>
        <p:spPr>
          <a:xfrm>
            <a:off x="4283968" y="3284079"/>
            <a:ext cx="4697266" cy="3152357"/>
          </a:xfrm>
          <a:prstGeom prst="rect">
            <a:avLst/>
          </a:prstGeom>
        </p:spPr>
      </p:pic>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(4/8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2.1</a:t>
            </a:r>
            <a:r>
              <a:rPr lang="zh-TW" altLang="en-US" b="1" dirty="0" smtClean="0">
                <a:solidFill>
                  <a:srgbClr val="7030A0"/>
                </a:solidFill>
                <a:effectLst>
                  <a:outerShdw blurRad="38100" dist="38100" dir="2700000" algn="tl">
                    <a:srgbClr val="000000">
                      <a:alpha val="43137"/>
                    </a:srgbClr>
                  </a:outerShdw>
                </a:effectLst>
              </a:rPr>
              <a:t> 空間查詢 </a:t>
            </a:r>
            <a:r>
              <a:rPr lang="en-US" altLang="zh-TW" b="1" dirty="0" smtClean="0">
                <a:solidFill>
                  <a:srgbClr val="7030A0"/>
                </a:solidFill>
                <a:effectLst>
                  <a:outerShdw blurRad="38100" dist="38100" dir="2700000" algn="tl">
                    <a:srgbClr val="000000">
                      <a:alpha val="43137"/>
                    </a:srgbClr>
                  </a:outerShdw>
                </a:effectLst>
              </a:rPr>
              <a:t>-</a:t>
            </a:r>
            <a:r>
              <a:rPr lang="zh-TW" altLang="en-US" b="1" dirty="0" smtClean="0">
                <a:solidFill>
                  <a:srgbClr val="C00000"/>
                </a:solidFill>
                <a:effectLst>
                  <a:outerShdw blurRad="38100" dist="38100" dir="2700000" algn="tl">
                    <a:srgbClr val="000000">
                      <a:alpha val="43137"/>
                    </a:srgbClr>
                  </a:outerShdw>
                </a:effectLst>
              </a:rPr>
              <a:t>坐標查詢</a:t>
            </a:r>
            <a:r>
              <a:rPr lang="en-US" altLang="zh-TW" b="1" dirty="0" smtClean="0">
                <a:solidFill>
                  <a:srgbClr val="7030A0"/>
                </a:solidFill>
                <a:effectLst>
                  <a:outerShdw blurRad="38100" dist="38100" dir="2700000" algn="tl">
                    <a:srgbClr val="000000">
                      <a:alpha val="43137"/>
                    </a:srgbClr>
                  </a:outerShdw>
                </a:effectLst>
              </a:rPr>
              <a:t/>
            </a:r>
            <a:br>
              <a:rPr lang="en-US" altLang="zh-TW" b="1" dirty="0" smtClean="0">
                <a:solidFill>
                  <a:srgbClr val="7030A0"/>
                </a:solidFill>
                <a:effectLst>
                  <a:outerShdw blurRad="38100" dist="38100" dir="2700000" algn="tl">
                    <a:srgbClr val="000000">
                      <a:alpha val="43137"/>
                    </a:srgbClr>
                  </a:outerShdw>
                </a:effectLst>
              </a:rPr>
            </a:br>
            <a:r>
              <a:rPr lang="zh-TW" altLang="en-US" dirty="0" smtClean="0"/>
              <a:t>本</a:t>
            </a:r>
            <a:r>
              <a:rPr lang="zh-TW" altLang="zh-TW" dirty="0" smtClean="0"/>
              <a:t>功能</a:t>
            </a:r>
            <a:r>
              <a:rPr lang="zh-TW" altLang="zh-TW" dirty="0"/>
              <a:t>提供使用者</a:t>
            </a:r>
            <a:r>
              <a:rPr lang="zh-TW" altLang="zh-TW" dirty="0" smtClean="0"/>
              <a:t>輸入</a:t>
            </a:r>
            <a:r>
              <a:rPr lang="en-US" altLang="zh-TW" dirty="0" smtClean="0"/>
              <a:t>X,Y</a:t>
            </a:r>
            <a:r>
              <a:rPr lang="zh-TW" altLang="zh-TW" dirty="0"/>
              <a:t>坐標值，配合設定環域分析值，與環境敏感圖資進行交集</a:t>
            </a:r>
            <a:r>
              <a:rPr lang="zh-TW" altLang="zh-TW" dirty="0" smtClean="0"/>
              <a:t>分析</a:t>
            </a:r>
            <a:r>
              <a:rPr lang="zh-TW" altLang="en-US" dirty="0" smtClean="0"/>
              <a:t>。</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21</a:t>
            </a:fld>
            <a:endParaRPr lang="en-US"/>
          </a:p>
        </p:txBody>
      </p:sp>
      <p:sp>
        <p:nvSpPr>
          <p:cNvPr id="7" name="圓角矩形 6"/>
          <p:cNvSpPr/>
          <p:nvPr/>
        </p:nvSpPr>
        <p:spPr>
          <a:xfrm>
            <a:off x="1650994" y="2956497"/>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查詢畫面</a:t>
            </a:r>
            <a:endParaRPr lang="zh-TW" altLang="en-US"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5653100" y="2956497"/>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查詢結果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98280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p:nvPr/>
        </p:nvPicPr>
        <p:blipFill rotWithShape="1">
          <a:blip r:embed="rId3"/>
          <a:srcRect l="24845" r="11800"/>
          <a:stretch/>
        </p:blipFill>
        <p:spPr bwMode="auto">
          <a:xfrm>
            <a:off x="0" y="2956497"/>
            <a:ext cx="3672408" cy="1341755"/>
          </a:xfrm>
          <a:prstGeom prst="rect">
            <a:avLst/>
          </a:prstGeom>
          <a:ln>
            <a:noFill/>
          </a:ln>
          <a:extLst>
            <a:ext uri="{53640926-AAD7-44D8-BBD7-CCE9431645EC}">
              <a14:shadowObscured xmlns:a14="http://schemas.microsoft.com/office/drawing/2010/main"/>
            </a:ext>
          </a:extLst>
        </p:spPr>
      </p:pic>
      <p:pic>
        <p:nvPicPr>
          <p:cNvPr id="15" name="圖片 14"/>
          <p:cNvPicPr/>
          <p:nvPr/>
        </p:nvPicPr>
        <p:blipFill>
          <a:blip r:embed="rId4"/>
          <a:stretch>
            <a:fillRect/>
          </a:stretch>
        </p:blipFill>
        <p:spPr>
          <a:xfrm>
            <a:off x="3672408" y="2956497"/>
            <a:ext cx="5308272" cy="3687078"/>
          </a:xfrm>
          <a:prstGeom prst="rect">
            <a:avLst/>
          </a:prstGeom>
        </p:spPr>
      </p:pic>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(5/8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2.2</a:t>
            </a:r>
            <a:r>
              <a:rPr lang="zh-TW" altLang="en-US" b="1" dirty="0" smtClean="0">
                <a:solidFill>
                  <a:srgbClr val="7030A0"/>
                </a:solidFill>
                <a:effectLst>
                  <a:outerShdw blurRad="38100" dist="38100" dir="2700000" algn="tl">
                    <a:srgbClr val="000000">
                      <a:alpha val="43137"/>
                    </a:srgbClr>
                  </a:outerShdw>
                </a:effectLst>
              </a:rPr>
              <a:t> 空間查詢 </a:t>
            </a:r>
            <a:r>
              <a:rPr lang="en-US" altLang="zh-TW" b="1" dirty="0" smtClean="0">
                <a:solidFill>
                  <a:srgbClr val="7030A0"/>
                </a:solidFill>
                <a:effectLst>
                  <a:outerShdw blurRad="38100" dist="38100" dir="2700000" algn="tl">
                    <a:srgbClr val="000000">
                      <a:alpha val="43137"/>
                    </a:srgbClr>
                  </a:outerShdw>
                </a:effectLst>
              </a:rPr>
              <a:t>– </a:t>
            </a:r>
            <a:r>
              <a:rPr lang="zh-TW" altLang="en-US" b="1" dirty="0">
                <a:solidFill>
                  <a:srgbClr val="C00000"/>
                </a:solidFill>
                <a:effectLst>
                  <a:outerShdw blurRad="38100" dist="38100" dir="2700000" algn="tl">
                    <a:srgbClr val="000000">
                      <a:alpha val="43137"/>
                    </a:srgbClr>
                  </a:outerShdw>
                </a:effectLst>
              </a:rPr>
              <a:t>門牌地址查詢</a:t>
            </a:r>
            <a:r>
              <a:rPr lang="en-US" altLang="zh-TW" dirty="0" smtClean="0"/>
              <a:t/>
            </a:r>
            <a:br>
              <a:rPr lang="en-US" altLang="zh-TW" dirty="0" smtClean="0"/>
            </a:br>
            <a:r>
              <a:rPr lang="zh-TW" altLang="en-US" dirty="0" smtClean="0"/>
              <a:t>本</a:t>
            </a:r>
            <a:r>
              <a:rPr lang="zh-TW" altLang="zh-TW" dirty="0" smtClean="0"/>
              <a:t>功能</a:t>
            </a:r>
            <a:r>
              <a:rPr lang="zh-TW" altLang="en-US" dirty="0" smtClean="0"/>
              <a:t>提供</a:t>
            </a:r>
            <a:r>
              <a:rPr lang="zh-TW" altLang="en-US" dirty="0"/>
              <a:t>使用者輸入門牌地址文字，配合設定環域分析值，與環境敏感圖資進行交集分析。</a:t>
            </a:r>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22</a:t>
            </a:fld>
            <a:endParaRPr lang="en-US"/>
          </a:p>
        </p:txBody>
      </p:sp>
      <p:sp>
        <p:nvSpPr>
          <p:cNvPr id="7" name="圓角矩形 6"/>
          <p:cNvSpPr/>
          <p:nvPr/>
        </p:nvSpPr>
        <p:spPr>
          <a:xfrm>
            <a:off x="19045" y="2524449"/>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查詢畫面</a:t>
            </a:r>
            <a:endParaRPr lang="zh-TW" altLang="en-US"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5724128" y="2524449"/>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查詢結果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60646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p:nvPr/>
        </p:nvPicPr>
        <p:blipFill>
          <a:blip r:embed="rId2"/>
          <a:stretch>
            <a:fillRect/>
          </a:stretch>
        </p:blipFill>
        <p:spPr>
          <a:xfrm>
            <a:off x="3586158" y="3317720"/>
            <a:ext cx="5506340" cy="3263432"/>
          </a:xfrm>
          <a:prstGeom prst="rect">
            <a:avLst/>
          </a:prstGeom>
        </p:spPr>
      </p:pic>
      <p:pic>
        <p:nvPicPr>
          <p:cNvPr id="13" name="圖片 12"/>
          <p:cNvPicPr/>
          <p:nvPr/>
        </p:nvPicPr>
        <p:blipFill rotWithShape="1">
          <a:blip r:embed="rId3"/>
          <a:srcRect l="14558" r="14448" b="8563"/>
          <a:stretch/>
        </p:blipFill>
        <p:spPr>
          <a:xfrm>
            <a:off x="51502" y="3172521"/>
            <a:ext cx="3744416" cy="1336599"/>
          </a:xfrm>
          <a:prstGeom prst="rect">
            <a:avLst/>
          </a:prstGeom>
        </p:spPr>
      </p:pic>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(6/8</a:t>
            </a:r>
            <a:r>
              <a:rPr lang="en-US" altLang="zh-TW" sz="1800" dirty="0">
                <a:effectLst/>
              </a:rPr>
              <a:t>)</a:t>
            </a:r>
            <a:endParaRPr lang="zh-TW" altLang="en-US" sz="1800"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23</a:t>
            </a:fld>
            <a:endParaRPr lang="en-US"/>
          </a:p>
        </p:txBody>
      </p:sp>
      <p:sp>
        <p:nvSpPr>
          <p:cNvPr id="5" name="內容版面配置區 2"/>
          <p:cNvSpPr>
            <a:spLocks noGrp="1"/>
          </p:cNvSpPr>
          <p:nvPr>
            <p:ph idx="1"/>
          </p:nvPr>
        </p:nvSpPr>
        <p:spPr>
          <a:xfrm>
            <a:off x="457200" y="1484784"/>
            <a:ext cx="8229600" cy="4968552"/>
          </a:xfrm>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2.3 </a:t>
            </a:r>
            <a:r>
              <a:rPr lang="zh-TW" altLang="en-US" b="1" dirty="0" smtClean="0">
                <a:solidFill>
                  <a:srgbClr val="7030A0"/>
                </a:solidFill>
                <a:effectLst>
                  <a:outerShdw blurRad="38100" dist="38100" dir="2700000" algn="tl">
                    <a:srgbClr val="000000">
                      <a:alpha val="43137"/>
                    </a:srgbClr>
                  </a:outerShdw>
                </a:effectLst>
              </a:rPr>
              <a:t>空間查詢 </a:t>
            </a:r>
            <a:r>
              <a:rPr lang="en-US" altLang="zh-TW" b="1" dirty="0" smtClean="0">
                <a:solidFill>
                  <a:srgbClr val="7030A0"/>
                </a:solidFill>
                <a:effectLst>
                  <a:outerShdw blurRad="38100" dist="38100" dir="2700000" algn="tl">
                    <a:srgbClr val="000000">
                      <a:alpha val="43137"/>
                    </a:srgbClr>
                  </a:outerShdw>
                </a:effectLst>
              </a:rPr>
              <a:t>– </a:t>
            </a:r>
            <a:r>
              <a:rPr lang="zh-TW" altLang="en-US" b="1" dirty="0">
                <a:solidFill>
                  <a:srgbClr val="C00000"/>
                </a:solidFill>
                <a:effectLst>
                  <a:outerShdw blurRad="38100" dist="38100" dir="2700000" algn="tl">
                    <a:srgbClr val="000000">
                      <a:alpha val="43137"/>
                    </a:srgbClr>
                  </a:outerShdw>
                </a:effectLst>
              </a:rPr>
              <a:t>地籍地號查詢</a:t>
            </a:r>
            <a:r>
              <a:rPr lang="en-US" altLang="zh-TW" dirty="0" smtClean="0"/>
              <a:t/>
            </a:r>
            <a:br>
              <a:rPr lang="en-US" altLang="zh-TW" dirty="0" smtClean="0"/>
            </a:br>
            <a:r>
              <a:rPr lang="zh-TW" altLang="en-US" dirty="0" smtClean="0"/>
              <a:t>本</a:t>
            </a:r>
            <a:r>
              <a:rPr lang="zh-TW" altLang="zh-TW" dirty="0" smtClean="0"/>
              <a:t>功能</a:t>
            </a:r>
            <a:r>
              <a:rPr lang="zh-TW" altLang="en-US" dirty="0"/>
              <a:t>提供使用者以單筆宗地、輸入地號，配合設定環域分析值，與環境敏感圖資進行交集分析。</a:t>
            </a:r>
          </a:p>
        </p:txBody>
      </p:sp>
      <p:sp>
        <p:nvSpPr>
          <p:cNvPr id="6" name="圓角矩形 5"/>
          <p:cNvSpPr/>
          <p:nvPr/>
        </p:nvSpPr>
        <p:spPr>
          <a:xfrm>
            <a:off x="1254950" y="2731032"/>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查詢畫面</a:t>
            </a:r>
            <a:endParaRPr lang="zh-TW" altLang="en-US" dirty="0">
              <a:latin typeface="微軟正黑體" panose="020B0604030504040204" pitchFamily="34" charset="-120"/>
              <a:ea typeface="微軟正黑體" panose="020B0604030504040204" pitchFamily="34" charset="-120"/>
            </a:endParaRPr>
          </a:p>
        </p:txBody>
      </p:sp>
      <p:sp>
        <p:nvSpPr>
          <p:cNvPr id="7" name="圓角矩形 6"/>
          <p:cNvSpPr/>
          <p:nvPr/>
        </p:nvSpPr>
        <p:spPr>
          <a:xfrm>
            <a:off x="5711643" y="2918690"/>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查詢結果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79170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p:nvPr/>
        </p:nvPicPr>
        <p:blipFill>
          <a:blip r:embed="rId2"/>
          <a:stretch>
            <a:fillRect/>
          </a:stretch>
        </p:blipFill>
        <p:spPr>
          <a:xfrm>
            <a:off x="3487997" y="3345465"/>
            <a:ext cx="5539113" cy="3395903"/>
          </a:xfrm>
          <a:prstGeom prst="rect">
            <a:avLst/>
          </a:prstGeom>
        </p:spPr>
      </p:pic>
      <p:pic>
        <p:nvPicPr>
          <p:cNvPr id="14" name="圖片 13"/>
          <p:cNvPicPr/>
          <p:nvPr/>
        </p:nvPicPr>
        <p:blipFill rotWithShape="1">
          <a:blip r:embed="rId3"/>
          <a:srcRect l="16639" r="12367"/>
          <a:stretch/>
        </p:blipFill>
        <p:spPr>
          <a:xfrm>
            <a:off x="13429" y="3172521"/>
            <a:ext cx="3744416" cy="1354455"/>
          </a:xfrm>
          <a:prstGeom prst="rect">
            <a:avLst/>
          </a:prstGeom>
        </p:spPr>
      </p:pic>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smtClean="0">
                <a:effectLst/>
              </a:rPr>
              <a:t>(7/8</a:t>
            </a:r>
            <a:r>
              <a:rPr lang="en-US" altLang="zh-TW" sz="1800" dirty="0">
                <a:effectLst/>
              </a:rPr>
              <a:t>)</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2.4 </a:t>
            </a:r>
            <a:r>
              <a:rPr lang="zh-TW" altLang="en-US" b="1" dirty="0" smtClean="0">
                <a:solidFill>
                  <a:srgbClr val="7030A0"/>
                </a:solidFill>
                <a:effectLst>
                  <a:outerShdw blurRad="38100" dist="38100" dir="2700000" algn="tl">
                    <a:srgbClr val="000000">
                      <a:alpha val="43137"/>
                    </a:srgbClr>
                  </a:outerShdw>
                </a:effectLst>
              </a:rPr>
              <a:t>空間查詢 </a:t>
            </a:r>
            <a:r>
              <a:rPr lang="en-US" altLang="zh-TW" b="1" dirty="0" smtClean="0">
                <a:solidFill>
                  <a:srgbClr val="7030A0"/>
                </a:solidFill>
                <a:effectLst>
                  <a:outerShdw blurRad="38100" dist="38100" dir="2700000" algn="tl">
                    <a:srgbClr val="000000">
                      <a:alpha val="43137"/>
                    </a:srgbClr>
                  </a:outerShdw>
                </a:effectLst>
              </a:rPr>
              <a:t>– </a:t>
            </a:r>
            <a:r>
              <a:rPr lang="en-US" altLang="zh-TW" b="1" dirty="0">
                <a:solidFill>
                  <a:srgbClr val="C00000"/>
                </a:solidFill>
                <a:effectLst>
                  <a:outerShdw blurRad="38100" dist="38100" dir="2700000" algn="tl">
                    <a:srgbClr val="000000">
                      <a:alpha val="43137"/>
                    </a:srgbClr>
                  </a:outerShdw>
                </a:effectLst>
              </a:rPr>
              <a:t>SHP</a:t>
            </a:r>
            <a:r>
              <a:rPr lang="zh-TW" altLang="en-US" b="1" dirty="0">
                <a:solidFill>
                  <a:srgbClr val="C00000"/>
                </a:solidFill>
                <a:effectLst>
                  <a:outerShdw blurRad="38100" dist="38100" dir="2700000" algn="tl">
                    <a:srgbClr val="000000">
                      <a:alpha val="43137"/>
                    </a:srgbClr>
                  </a:outerShdw>
                </a:effectLst>
              </a:rPr>
              <a:t>檔查詢</a:t>
            </a:r>
            <a:r>
              <a:rPr lang="en-US" altLang="zh-TW" b="1" dirty="0" smtClean="0">
                <a:solidFill>
                  <a:srgbClr val="7030A0"/>
                </a:solidFill>
                <a:effectLst>
                  <a:outerShdw blurRad="38100" dist="38100" dir="2700000" algn="tl">
                    <a:srgbClr val="000000">
                      <a:alpha val="43137"/>
                    </a:srgbClr>
                  </a:outerShdw>
                </a:effectLst>
              </a:rPr>
              <a:t/>
            </a:r>
            <a:br>
              <a:rPr lang="en-US" altLang="zh-TW" b="1" dirty="0" smtClean="0">
                <a:solidFill>
                  <a:srgbClr val="7030A0"/>
                </a:solidFill>
                <a:effectLst>
                  <a:outerShdw blurRad="38100" dist="38100" dir="2700000" algn="tl">
                    <a:srgbClr val="000000">
                      <a:alpha val="43137"/>
                    </a:srgbClr>
                  </a:outerShdw>
                </a:effectLst>
              </a:rPr>
            </a:br>
            <a:r>
              <a:rPr lang="zh-TW" altLang="en-US" dirty="0" smtClean="0"/>
              <a:t>本</a:t>
            </a:r>
            <a:r>
              <a:rPr lang="zh-TW" altLang="zh-TW" dirty="0" smtClean="0"/>
              <a:t>功能提供</a:t>
            </a:r>
            <a:r>
              <a:rPr lang="zh-TW" altLang="en-US" dirty="0" smtClean="0"/>
              <a:t>使用者上傳</a:t>
            </a:r>
            <a:r>
              <a:rPr lang="en-US" altLang="zh-TW" dirty="0" err="1" smtClean="0"/>
              <a:t>shp</a:t>
            </a:r>
            <a:r>
              <a:rPr lang="zh-TW" altLang="en-US" dirty="0"/>
              <a:t>檔案格式，配合設定環域分析值，與環境敏感圖資進行交集分析。</a:t>
            </a:r>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24</a:t>
            </a:fld>
            <a:endParaRPr lang="en-US"/>
          </a:p>
        </p:txBody>
      </p:sp>
      <p:sp>
        <p:nvSpPr>
          <p:cNvPr id="7" name="圓角矩形 6"/>
          <p:cNvSpPr/>
          <p:nvPr/>
        </p:nvSpPr>
        <p:spPr>
          <a:xfrm>
            <a:off x="1687797" y="2766258"/>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查詢畫面</a:t>
            </a:r>
            <a:endParaRPr lang="zh-TW" altLang="en-US"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5653100" y="2956497"/>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查詢結果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78504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p:nvPr/>
        </p:nvPicPr>
        <p:blipFill>
          <a:blip r:embed="rId2"/>
          <a:stretch>
            <a:fillRect/>
          </a:stretch>
        </p:blipFill>
        <p:spPr>
          <a:xfrm>
            <a:off x="0" y="3317369"/>
            <a:ext cx="4419600" cy="3207143"/>
          </a:xfrm>
          <a:prstGeom prst="rect">
            <a:avLst/>
          </a:prstGeom>
        </p:spPr>
      </p:pic>
      <p:pic>
        <p:nvPicPr>
          <p:cNvPr id="15" name="圖片 14"/>
          <p:cNvPicPr/>
          <p:nvPr/>
        </p:nvPicPr>
        <p:blipFill>
          <a:blip r:embed="rId3"/>
          <a:stretch>
            <a:fillRect/>
          </a:stretch>
        </p:blipFill>
        <p:spPr>
          <a:xfrm>
            <a:off x="4419600" y="3172521"/>
            <a:ext cx="4618355" cy="3351159"/>
          </a:xfrm>
          <a:prstGeom prst="rect">
            <a:avLst/>
          </a:prstGeom>
        </p:spPr>
      </p:pic>
      <p:sp>
        <p:nvSpPr>
          <p:cNvPr id="2" name="標題 1"/>
          <p:cNvSpPr>
            <a:spLocks noGrp="1"/>
          </p:cNvSpPr>
          <p:nvPr>
            <p:ph type="title"/>
          </p:nvPr>
        </p:nvSpPr>
        <p:spPr/>
        <p:txBody>
          <a:bodyPr/>
          <a:lstStyle/>
          <a:p>
            <a:r>
              <a:rPr lang="zh-TW" altLang="en-US" dirty="0"/>
              <a:t>二、</a:t>
            </a:r>
            <a:r>
              <a:rPr lang="zh-TW" altLang="en-US" dirty="0" smtClean="0"/>
              <a:t>環境</a:t>
            </a:r>
            <a:r>
              <a:rPr lang="zh-TW" altLang="en-US" dirty="0"/>
              <a:t>敏感地區查詢</a:t>
            </a:r>
            <a:r>
              <a:rPr lang="zh-TW" altLang="en-US" dirty="0" smtClean="0"/>
              <a:t>模組</a:t>
            </a:r>
            <a:r>
              <a:rPr lang="en-US" altLang="zh-TW" sz="1800" dirty="0">
                <a:effectLst/>
              </a:rPr>
              <a:t>(8/8)</a:t>
            </a:r>
            <a:endParaRPr lang="zh-TW" altLang="en-US" sz="1800" dirty="0"/>
          </a:p>
        </p:txBody>
      </p:sp>
      <p:sp>
        <p:nvSpPr>
          <p:cNvPr id="3" name="內容版面配置區 2"/>
          <p:cNvSpPr>
            <a:spLocks noGrp="1"/>
          </p:cNvSpPr>
          <p:nvPr>
            <p:ph idx="1"/>
          </p:nvPr>
        </p:nvSpPr>
        <p:spPr/>
        <p:txBody>
          <a:bodyPr/>
          <a:lstStyle/>
          <a:p>
            <a:pPr marL="0" indent="0">
              <a:buNone/>
            </a:pPr>
            <a:r>
              <a:rPr lang="en-US" altLang="zh-TW" b="1" dirty="0" smtClean="0">
                <a:solidFill>
                  <a:srgbClr val="7030A0"/>
                </a:solidFill>
                <a:effectLst>
                  <a:outerShdw blurRad="38100" dist="38100" dir="2700000" algn="tl">
                    <a:srgbClr val="000000">
                      <a:alpha val="43137"/>
                    </a:srgbClr>
                  </a:outerShdw>
                </a:effectLst>
              </a:rPr>
              <a:t>2.5 </a:t>
            </a:r>
            <a:r>
              <a:rPr lang="zh-TW" altLang="en-US" b="1" dirty="0" smtClean="0">
                <a:solidFill>
                  <a:srgbClr val="7030A0"/>
                </a:solidFill>
                <a:effectLst>
                  <a:outerShdw blurRad="38100" dist="38100" dir="2700000" algn="tl">
                    <a:srgbClr val="000000">
                      <a:alpha val="43137"/>
                    </a:srgbClr>
                  </a:outerShdw>
                </a:effectLst>
              </a:rPr>
              <a:t>空間查詢 </a:t>
            </a:r>
            <a:r>
              <a:rPr lang="en-US" altLang="zh-TW" b="1" dirty="0" smtClean="0">
                <a:solidFill>
                  <a:srgbClr val="7030A0"/>
                </a:solidFill>
                <a:effectLst>
                  <a:outerShdw blurRad="38100" dist="38100" dir="2700000" algn="tl">
                    <a:srgbClr val="000000">
                      <a:alpha val="43137"/>
                    </a:srgbClr>
                  </a:outerShdw>
                </a:effectLst>
              </a:rPr>
              <a:t>– </a:t>
            </a:r>
            <a:r>
              <a:rPr lang="zh-TW" altLang="en-US" b="1" dirty="0">
                <a:solidFill>
                  <a:srgbClr val="C00000"/>
                </a:solidFill>
                <a:effectLst>
                  <a:outerShdw blurRad="38100" dist="38100" dir="2700000" algn="tl">
                    <a:srgbClr val="000000">
                      <a:alpha val="43137"/>
                    </a:srgbClr>
                  </a:outerShdw>
                </a:effectLst>
              </a:rPr>
              <a:t>自訂查詢</a:t>
            </a:r>
            <a:r>
              <a:rPr lang="en-US" altLang="zh-TW" b="1" dirty="0" smtClean="0">
                <a:solidFill>
                  <a:srgbClr val="7030A0"/>
                </a:solidFill>
                <a:effectLst>
                  <a:outerShdw blurRad="38100" dist="38100" dir="2700000" algn="tl">
                    <a:srgbClr val="000000">
                      <a:alpha val="43137"/>
                    </a:srgbClr>
                  </a:outerShdw>
                </a:effectLst>
              </a:rPr>
              <a:t/>
            </a:r>
            <a:br>
              <a:rPr lang="en-US" altLang="zh-TW" b="1" dirty="0" smtClean="0">
                <a:solidFill>
                  <a:srgbClr val="7030A0"/>
                </a:solidFill>
                <a:effectLst>
                  <a:outerShdw blurRad="38100" dist="38100" dir="2700000" algn="tl">
                    <a:srgbClr val="000000">
                      <a:alpha val="43137"/>
                    </a:srgbClr>
                  </a:outerShdw>
                </a:effectLst>
              </a:rPr>
            </a:br>
            <a:r>
              <a:rPr lang="zh-TW" altLang="en-US" dirty="0" smtClean="0"/>
              <a:t>本</a:t>
            </a:r>
            <a:r>
              <a:rPr lang="zh-TW" altLang="zh-TW" dirty="0" smtClean="0"/>
              <a:t>功能提供</a:t>
            </a:r>
            <a:r>
              <a:rPr lang="zh-TW" altLang="en-US" dirty="0" smtClean="0"/>
              <a:t>使用者</a:t>
            </a:r>
            <a:r>
              <a:rPr lang="zh-TW" altLang="en-US" dirty="0"/>
              <a:t>於圖台繪製圖形後設定環域分析值，與環境敏感圖資進行交集分析。</a:t>
            </a:r>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25</a:t>
            </a:fld>
            <a:endParaRPr lang="en-US"/>
          </a:p>
        </p:txBody>
      </p:sp>
      <p:sp>
        <p:nvSpPr>
          <p:cNvPr id="7" name="圓角矩形 6"/>
          <p:cNvSpPr/>
          <p:nvPr/>
        </p:nvSpPr>
        <p:spPr>
          <a:xfrm>
            <a:off x="1650994" y="2956497"/>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查詢畫面</a:t>
            </a:r>
            <a:endParaRPr lang="zh-TW" altLang="en-US"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5653100" y="2956497"/>
            <a:ext cx="1800200" cy="432048"/>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查詢結果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00673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流程圖: 人工作業 28"/>
          <p:cNvSpPr/>
          <p:nvPr/>
        </p:nvSpPr>
        <p:spPr>
          <a:xfrm flipV="1">
            <a:off x="4878348" y="3262502"/>
            <a:ext cx="4104456" cy="3084890"/>
          </a:xfrm>
          <a:prstGeom prst="flowChartManualOperation">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人工作業 21"/>
          <p:cNvSpPr/>
          <p:nvPr/>
        </p:nvSpPr>
        <p:spPr>
          <a:xfrm flipV="1">
            <a:off x="107504" y="3262502"/>
            <a:ext cx="4104456" cy="3084890"/>
          </a:xfrm>
          <a:prstGeom prst="flowChartManualOperation">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三、整合服務</a:t>
            </a:r>
            <a:endParaRPr lang="zh-TW" altLang="en-US" dirty="0"/>
          </a:p>
        </p:txBody>
      </p:sp>
      <p:sp>
        <p:nvSpPr>
          <p:cNvPr id="30" name="內容版面配置區 29"/>
          <p:cNvSpPr>
            <a:spLocks noGrp="1"/>
          </p:cNvSpPr>
          <p:nvPr>
            <p:ph idx="1"/>
          </p:nvPr>
        </p:nvSpPr>
        <p:spPr/>
        <p:txBody>
          <a:bodyPr/>
          <a:lstStyle/>
          <a:p>
            <a:r>
              <a:rPr lang="zh-TW" altLang="zh-TW" dirty="0" smtClean="0"/>
              <a:t>為</a:t>
            </a:r>
            <a:r>
              <a:rPr lang="zh-TW" altLang="en-US" dirty="0" smtClean="0"/>
              <a:t>使</a:t>
            </a:r>
            <a:r>
              <a:rPr lang="zh-TW" altLang="zh-TW" dirty="0" smtClean="0"/>
              <a:t>本</a:t>
            </a:r>
            <a:r>
              <a:rPr lang="zh-TW" altLang="zh-TW" dirty="0"/>
              <a:t>計畫建置之環境敏感地區模組</a:t>
            </a:r>
            <a:r>
              <a:rPr lang="en-US" altLang="zh-TW" dirty="0"/>
              <a:t>API</a:t>
            </a:r>
            <a:r>
              <a:rPr lang="zh-TW" altLang="zh-TW" dirty="0"/>
              <a:t>發揮更大</a:t>
            </a:r>
            <a:r>
              <a:rPr lang="zh-TW" altLang="zh-TW" dirty="0" smtClean="0"/>
              <a:t>效益</a:t>
            </a:r>
            <a:r>
              <a:rPr lang="zh-TW" altLang="en-US" dirty="0" smtClean="0"/>
              <a:t>，本團隊已整合</a:t>
            </a:r>
            <a:r>
              <a:rPr lang="en-US" altLang="zh-TW" dirty="0" smtClean="0"/>
              <a:t>TGOS</a:t>
            </a:r>
            <a:r>
              <a:rPr lang="zh-TW" altLang="en-US" dirty="0" smtClean="0"/>
              <a:t>與內政部地政司的服務進行系統功能設計。</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26</a:t>
            </a:fld>
            <a:endParaRPr lang="en-US"/>
          </a:p>
        </p:txBody>
      </p:sp>
      <p:pic>
        <p:nvPicPr>
          <p:cNvPr id="5" name="Picture 5" descr="國土資訊系統資料倉儲及網路服務平台"/>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19417"/>
          <a:stretch/>
        </p:blipFill>
        <p:spPr bwMode="auto">
          <a:xfrm>
            <a:off x="1043608" y="2954137"/>
            <a:ext cx="2232248" cy="61673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群組 13"/>
          <p:cNvGrpSpPr/>
          <p:nvPr/>
        </p:nvGrpSpPr>
        <p:grpSpPr>
          <a:xfrm>
            <a:off x="6467914" y="2657040"/>
            <a:ext cx="1080120" cy="1080120"/>
            <a:chOff x="5617096" y="2420888"/>
            <a:chExt cx="2088232" cy="2088232"/>
          </a:xfrm>
        </p:grpSpPr>
        <p:sp>
          <p:nvSpPr>
            <p:cNvPr id="9" name="橢圓 8"/>
            <p:cNvSpPr/>
            <p:nvPr/>
          </p:nvSpPr>
          <p:spPr>
            <a:xfrm>
              <a:off x="5617096" y="2420888"/>
              <a:ext cx="2088232" cy="20882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08104" y="2512504"/>
              <a:ext cx="1905000" cy="1905000"/>
            </a:xfrm>
            <a:prstGeom prst="rect">
              <a:avLst/>
            </a:prstGeom>
          </p:spPr>
        </p:pic>
      </p:grpSp>
      <p:pic>
        <p:nvPicPr>
          <p:cNvPr id="10"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6631" y="5034386"/>
            <a:ext cx="723277" cy="72327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164703" y="5165191"/>
            <a:ext cx="2646878" cy="461665"/>
          </a:xfrm>
          <a:prstGeom prst="rect">
            <a:avLst/>
          </a:prstGeom>
          <a:noFill/>
        </p:spPr>
        <p:txBody>
          <a:bodyPr wrap="none" rtlCol="0">
            <a:spAutoFit/>
          </a:bodyPr>
          <a:lstStyle/>
          <a:p>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門牌地址定位服務</a:t>
            </a:r>
            <a:endPar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12"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30608" y="3932522"/>
            <a:ext cx="723277" cy="723277"/>
          </a:xfrm>
          <a:prstGeom prst="rect">
            <a:avLst/>
          </a:prstGeom>
          <a:noFill/>
          <a:scene3d>
            <a:camera prst="orthographicFront">
              <a:rot lat="0" lon="0" rev="0"/>
            </a:camera>
            <a:lightRig rig="threePt" dir="t"/>
          </a:scene3d>
          <a:sp3d/>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6202783" y="4063327"/>
            <a:ext cx="2076659" cy="461665"/>
          </a:xfrm>
          <a:prstGeom prst="rect">
            <a:avLst/>
          </a:prstGeom>
          <a:noFill/>
          <a:scene3d>
            <a:camera prst="orthographicFront">
              <a:rot lat="0" lon="0" rev="0"/>
            </a:camera>
            <a:lightRig rig="threePt" dir="t"/>
          </a:scene3d>
          <a:sp3d/>
        </p:spPr>
        <p:txBody>
          <a:bodyPr wrap="none" rtlCol="0">
            <a:spAutoFit/>
          </a:bodyPr>
          <a:lstStyle/>
          <a:p>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地籍</a:t>
            </a:r>
            <a:r>
              <a:rPr lang="en-US" altLang="zh-TW"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WFS</a:t>
            </a:r>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服務</a:t>
            </a:r>
            <a:endPar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15"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7658" y="5533204"/>
            <a:ext cx="723277" cy="723277"/>
          </a:xfrm>
          <a:prstGeom prst="rect">
            <a:avLst/>
          </a:prstGeom>
          <a:noFill/>
          <a:scene3d>
            <a:camera prst="orthographicFront">
              <a:rot lat="0" lon="0" rev="0"/>
            </a:camera>
            <a:lightRig rig="threePt" dir="t"/>
          </a:scene3d>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6009833" y="5509144"/>
            <a:ext cx="2954655" cy="830997"/>
          </a:xfrm>
          <a:prstGeom prst="rect">
            <a:avLst/>
          </a:prstGeom>
          <a:noFill/>
          <a:scene3d>
            <a:camera prst="orthographicFront">
              <a:rot lat="0" lon="0" rev="0"/>
            </a:camera>
            <a:lightRig rig="threePt" dir="t"/>
          </a:scene3d>
          <a:sp3d/>
        </p:spPr>
        <p:txBody>
          <a:bodyPr wrap="none" rtlCol="0">
            <a:spAutoFit/>
          </a:bodyPr>
          <a:lstStyle/>
          <a:p>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全國土地基本</a:t>
            </a:r>
            <a:r>
              <a:rPr lang="en-US" altLang="zh-TW"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r>
            <a:br>
              <a:rPr lang="en-US" altLang="zh-TW"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資料庫代碼查詢服務</a:t>
            </a:r>
            <a:endPar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17" name="Picture 3" descr="I:\1384691952_netwo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40908" y="4768815"/>
            <a:ext cx="723277" cy="723277"/>
          </a:xfrm>
          <a:prstGeom prst="rect">
            <a:avLst/>
          </a:prstGeom>
          <a:noFill/>
          <a:scene3d>
            <a:camera prst="orthographicFront">
              <a:rot lat="0" lon="0" rev="0"/>
            </a:camera>
            <a:lightRig rig="threePt" dir="t"/>
          </a:scene3d>
          <a:sp3d/>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6213083" y="4852475"/>
            <a:ext cx="2031325" cy="461665"/>
          </a:xfrm>
          <a:prstGeom prst="rect">
            <a:avLst/>
          </a:prstGeom>
          <a:noFill/>
          <a:scene3d>
            <a:camera prst="orthographicFront">
              <a:rot lat="0" lon="0" rev="0"/>
            </a:camera>
            <a:lightRig rig="threePt" dir="t"/>
          </a:scene3d>
          <a:sp3d/>
        </p:spPr>
        <p:txBody>
          <a:bodyPr wrap="none" rtlCol="0">
            <a:spAutoFit/>
          </a:bodyPr>
          <a:lstStyle/>
          <a:p>
            <a:r>
              <a:rPr lang="zh-TW" altLang="en-US" sz="2400"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地段查詢服務</a:t>
            </a:r>
            <a:endPar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2871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26692"/>
            <a:ext cx="8229600" cy="643735"/>
          </a:xfrm>
        </p:spPr>
        <p:txBody>
          <a:bodyPr>
            <a:normAutofit fontScale="90000"/>
          </a:bodyPr>
          <a:lstStyle/>
          <a:p>
            <a:r>
              <a:rPr lang="zh-TW" altLang="en-US" dirty="0"/>
              <a:t>四</a:t>
            </a:r>
            <a:r>
              <a:rPr lang="zh-TW" altLang="en-US" dirty="0" smtClean="0"/>
              <a:t>、環境敏感地區圖</a:t>
            </a:r>
            <a:r>
              <a:rPr lang="zh-TW" altLang="en-US" dirty="0"/>
              <a:t>資服務</a:t>
            </a:r>
          </a:p>
        </p:txBody>
      </p:sp>
      <p:sp>
        <p:nvSpPr>
          <p:cNvPr id="5" name="Rectangle 2"/>
          <p:cNvSpPr>
            <a:spLocks noChangeArrowheads="1"/>
          </p:cNvSpPr>
          <p:nvPr/>
        </p:nvSpPr>
        <p:spPr bwMode="auto">
          <a:xfrm>
            <a:off x="1187624" y="12593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投影片編號版面配置區 2"/>
          <p:cNvSpPr>
            <a:spLocks noGrp="1"/>
          </p:cNvSpPr>
          <p:nvPr>
            <p:ph type="sldNum" sz="quarter" idx="12"/>
          </p:nvPr>
        </p:nvSpPr>
        <p:spPr/>
        <p:txBody>
          <a:bodyPr/>
          <a:lstStyle/>
          <a:p>
            <a:fld id="{BFEBEB0A-9E3D-4B14-9782-E2AE3DA60D96}" type="slidenum">
              <a:rPr lang="en-US" smtClean="0"/>
              <a:pPr/>
              <a:t>27</a:t>
            </a:fld>
            <a:endParaRPr lang="en-US"/>
          </a:p>
        </p:txBody>
      </p:sp>
      <p:graphicFrame>
        <p:nvGraphicFramePr>
          <p:cNvPr id="11" name="物件 10"/>
          <p:cNvGraphicFramePr>
            <a:graphicFrameLocks noChangeAspect="1"/>
          </p:cNvGraphicFramePr>
          <p:nvPr>
            <p:extLst>
              <p:ext uri="{D42A27DB-BD31-4B8C-83A1-F6EECF244321}">
                <p14:modId xmlns:p14="http://schemas.microsoft.com/office/powerpoint/2010/main" val="2695905093"/>
              </p:ext>
            </p:extLst>
          </p:nvPr>
        </p:nvGraphicFramePr>
        <p:xfrm>
          <a:off x="311017" y="2276618"/>
          <a:ext cx="8832983" cy="3312368"/>
        </p:xfrm>
        <a:graphic>
          <a:graphicData uri="http://schemas.openxmlformats.org/presentationml/2006/ole">
            <mc:AlternateContent xmlns:mc="http://schemas.openxmlformats.org/markup-compatibility/2006">
              <mc:Choice xmlns:v="urn:schemas-microsoft-com:vml" Requires="v">
                <p:oleObj spid="_x0000_s7209" name="Visio" r:id="rId4" imgW="7127231" imgH="2663306" progId="Visio.Drawing.11">
                  <p:embed/>
                </p:oleObj>
              </mc:Choice>
              <mc:Fallback>
                <p:oleObj name="Visio" r:id="rId4" imgW="7127231" imgH="2663306" progId="Visio.Drawing.11">
                  <p:embed/>
                  <p:pic>
                    <p:nvPicPr>
                      <p:cNvPr id="0" name=""/>
                      <p:cNvPicPr>
                        <a:picLocks noChangeAspect="1" noChangeArrowheads="1"/>
                      </p:cNvPicPr>
                      <p:nvPr/>
                    </p:nvPicPr>
                    <p:blipFill>
                      <a:blip r:embed="rId5"/>
                      <a:srcRect/>
                      <a:stretch>
                        <a:fillRect/>
                      </a:stretch>
                    </p:blipFill>
                    <p:spPr bwMode="auto">
                      <a:xfrm>
                        <a:off x="311017" y="2276618"/>
                        <a:ext cx="8832983" cy="3312368"/>
                      </a:xfrm>
                      <a:prstGeom prst="rect">
                        <a:avLst/>
                      </a:prstGeom>
                      <a:noFill/>
                      <a:ln>
                        <a:noFill/>
                      </a:ln>
                    </p:spPr>
                  </p:pic>
                </p:oleObj>
              </mc:Fallback>
            </mc:AlternateContent>
          </a:graphicData>
        </a:graphic>
      </p:graphicFrame>
      <p:sp>
        <p:nvSpPr>
          <p:cNvPr id="12" name="內容版面配置區 2"/>
          <p:cNvSpPr>
            <a:spLocks noGrp="1"/>
          </p:cNvSpPr>
          <p:nvPr>
            <p:ph idx="1"/>
          </p:nvPr>
        </p:nvSpPr>
        <p:spPr>
          <a:xfrm>
            <a:off x="457200" y="1484784"/>
            <a:ext cx="8229600" cy="4968552"/>
          </a:xfrm>
        </p:spPr>
        <p:txBody>
          <a:bodyPr/>
          <a:lstStyle/>
          <a:p>
            <a:r>
              <a:rPr lang="zh-TW" altLang="zh-TW" dirty="0"/>
              <a:t>挑選環境敏感地區圖資清單</a:t>
            </a:r>
            <a:r>
              <a:rPr lang="zh-TW" altLang="en-US" dirty="0"/>
              <a:t>流程</a:t>
            </a:r>
          </a:p>
        </p:txBody>
      </p:sp>
    </p:spTree>
    <p:extLst>
      <p:ext uri="{BB962C8B-B14F-4D97-AF65-F5344CB8AC3E}">
        <p14:creationId xmlns:p14="http://schemas.microsoft.com/office/powerpoint/2010/main" val="1196711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各單位自行</a:t>
            </a:r>
            <a:r>
              <a:rPr lang="zh-TW" altLang="en-US" dirty="0"/>
              <a:t>授權圖資服務</a:t>
            </a:r>
          </a:p>
        </p:txBody>
      </p:sp>
      <p:sp>
        <p:nvSpPr>
          <p:cNvPr id="3" name="內容版面配置區 2"/>
          <p:cNvSpPr>
            <a:spLocks noGrp="1"/>
          </p:cNvSpPr>
          <p:nvPr>
            <p:ph idx="1"/>
          </p:nvPr>
        </p:nvSpPr>
        <p:spPr>
          <a:xfrm>
            <a:off x="457200" y="1435614"/>
            <a:ext cx="8229600" cy="4968552"/>
          </a:xfrm>
        </p:spPr>
        <p:txBody>
          <a:bodyPr/>
          <a:lstStyle/>
          <a:p>
            <a:r>
              <a:rPr lang="zh-TW" altLang="en-US" dirty="0"/>
              <a:t>本</a:t>
            </a:r>
            <a:r>
              <a:rPr lang="zh-TW" altLang="en-US" dirty="0" smtClean="0"/>
              <a:t>計畫的來源</a:t>
            </a:r>
            <a:r>
              <a:rPr lang="zh-TW" altLang="en-US" dirty="0"/>
              <a:t>圖資係</a:t>
            </a:r>
            <a:r>
              <a:rPr lang="zh-TW" altLang="en-US" dirty="0" smtClean="0"/>
              <a:t>依據提供單位所發布的圖資進行整合，歸納目前服務授權方式如下四種：</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28</a:t>
            </a:fld>
            <a:endParaRPr lang="en-US"/>
          </a:p>
        </p:txBody>
      </p:sp>
      <p:graphicFrame>
        <p:nvGraphicFramePr>
          <p:cNvPr id="6" name="資料庫圖表 5"/>
          <p:cNvGraphicFramePr/>
          <p:nvPr>
            <p:extLst>
              <p:ext uri="{D42A27DB-BD31-4B8C-83A1-F6EECF244321}">
                <p14:modId xmlns:p14="http://schemas.microsoft.com/office/powerpoint/2010/main" val="3863626947"/>
              </p:ext>
            </p:extLst>
          </p:nvPr>
        </p:nvGraphicFramePr>
        <p:xfrm>
          <a:off x="629562" y="2780928"/>
          <a:ext cx="5004556" cy="3764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矩形 6"/>
          <p:cNvSpPr/>
          <p:nvPr/>
        </p:nvSpPr>
        <p:spPr>
          <a:xfrm>
            <a:off x="5724128" y="2996952"/>
            <a:ext cx="3312368" cy="2442270"/>
          </a:xfrm>
          <a:prstGeom prst="roundRect">
            <a:avLst>
              <a:gd name="adj" fmla="val 9674"/>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TW" altLang="en-US" dirty="0">
                <a:latin typeface="微軟正黑體" panose="020B0604030504040204" pitchFamily="34" charset="-120"/>
                <a:ea typeface="微軟正黑體" panose="020B0604030504040204" pitchFamily="34" charset="-120"/>
              </a:rPr>
              <a:t>每個單位所提供的圖資服務，所使用的技術及管控方式皆不相同，模組</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是</a:t>
            </a:r>
            <a:r>
              <a:rPr lang="zh-TW" altLang="en-US" dirty="0">
                <a:solidFill>
                  <a:srgbClr val="C00000"/>
                </a:solidFill>
                <a:latin typeface="微軟正黑體" panose="020B0604030504040204" pitchFamily="34" charset="-120"/>
                <a:ea typeface="微軟正黑體" panose="020B0604030504040204" pitchFamily="34" charset="-120"/>
              </a:rPr>
              <a:t>客製化開發來配合各單位</a:t>
            </a:r>
            <a:r>
              <a:rPr lang="zh-TW" altLang="en-US" dirty="0">
                <a:latin typeface="微軟正黑體" panose="020B0604030504040204" pitchFamily="34" charset="-120"/>
                <a:ea typeface="微軟正黑體" panose="020B0604030504040204" pitchFamily="34" charset="-120"/>
              </a:rPr>
              <a:t>提供資料的</a:t>
            </a:r>
            <a:r>
              <a:rPr lang="zh-TW" altLang="en-US" dirty="0" smtClean="0">
                <a:latin typeface="微軟正黑體" panose="020B0604030504040204" pitchFamily="34" charset="-120"/>
                <a:ea typeface="微軟正黑體" panose="020B0604030504040204" pitchFamily="34" charset="-120"/>
              </a:rPr>
              <a:t>方式，優點</a:t>
            </a:r>
            <a:r>
              <a:rPr lang="zh-TW" altLang="en-US" dirty="0">
                <a:latin typeface="微軟正黑體" panose="020B0604030504040204" pitchFamily="34" charset="-120"/>
                <a:ea typeface="微軟正黑體" panose="020B0604030504040204" pitchFamily="34" charset="-120"/>
              </a:rPr>
              <a:t>是對於使用</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的引用端</a:t>
            </a:r>
            <a:r>
              <a:rPr lang="zh-TW" altLang="en-US" dirty="0">
                <a:solidFill>
                  <a:srgbClr val="C00000"/>
                </a:solidFill>
                <a:latin typeface="微軟正黑體" panose="020B0604030504040204" pitchFamily="34" charset="-120"/>
                <a:ea typeface="微軟正黑體" panose="020B0604030504040204" pitchFamily="34" charset="-120"/>
              </a:rPr>
              <a:t>無須在意圖資提供方式</a:t>
            </a:r>
            <a:r>
              <a:rPr lang="zh-TW" altLang="en-US" dirty="0">
                <a:latin typeface="微軟正黑體" panose="020B0604030504040204" pitchFamily="34" charset="-120"/>
                <a:ea typeface="微軟正黑體" panose="020B0604030504040204" pitchFamily="34" charset="-120"/>
              </a:rPr>
              <a:t>；缺點將是資料提供單位若有</a:t>
            </a:r>
            <a:r>
              <a:rPr lang="zh-TW" altLang="en-US" dirty="0">
                <a:solidFill>
                  <a:srgbClr val="C00000"/>
                </a:solidFill>
                <a:latin typeface="微軟正黑體" panose="020B0604030504040204" pitchFamily="34" charset="-120"/>
                <a:ea typeface="微軟正黑體" panose="020B0604030504040204" pitchFamily="34" charset="-120"/>
              </a:rPr>
              <a:t>任何變更將影響</a:t>
            </a:r>
            <a:r>
              <a:rPr lang="en-US" altLang="zh-TW" dirty="0">
                <a:solidFill>
                  <a:srgbClr val="C00000"/>
                </a:solidFill>
                <a:latin typeface="微軟正黑體" panose="020B0604030504040204" pitchFamily="34" charset="-120"/>
                <a:ea typeface="微軟正黑體" panose="020B0604030504040204" pitchFamily="34" charset="-120"/>
              </a:rPr>
              <a:t>API</a:t>
            </a:r>
            <a:r>
              <a:rPr lang="zh-TW" altLang="en-US" dirty="0">
                <a:solidFill>
                  <a:srgbClr val="C00000"/>
                </a:solidFill>
                <a:latin typeface="微軟正黑體" panose="020B0604030504040204" pitchFamily="34" charset="-120"/>
                <a:ea typeface="微軟正黑體" panose="020B0604030504040204" pitchFamily="34" charset="-120"/>
              </a:rPr>
              <a:t>的</a:t>
            </a:r>
            <a:r>
              <a:rPr lang="zh-TW" altLang="en-US" dirty="0" smtClean="0">
                <a:solidFill>
                  <a:srgbClr val="C00000"/>
                </a:solidFill>
                <a:latin typeface="微軟正黑體" panose="020B0604030504040204" pitchFamily="34" charset="-120"/>
                <a:ea typeface="微軟正黑體" panose="020B0604030504040204" pitchFamily="34" charset="-120"/>
              </a:rPr>
              <a:t>運作</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9" name="圓角矩形 8"/>
          <p:cNvSpPr/>
          <p:nvPr/>
        </p:nvSpPr>
        <p:spPr>
          <a:xfrm>
            <a:off x="539552" y="2549674"/>
            <a:ext cx="2664296" cy="4320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圖資服務授權引用方式</a:t>
            </a:r>
            <a:endParaRPr lang="zh-TW" altLang="en-US" dirty="0">
              <a:latin typeface="微軟正黑體" panose="020B0604030504040204" pitchFamily="34" charset="-120"/>
              <a:ea typeface="微軟正黑體" panose="020B0604030504040204" pitchFamily="34" charset="-120"/>
            </a:endParaRPr>
          </a:p>
        </p:txBody>
      </p:sp>
      <p:sp>
        <p:nvSpPr>
          <p:cNvPr id="5" name="爆炸 2 4"/>
          <p:cNvSpPr/>
          <p:nvPr/>
        </p:nvSpPr>
        <p:spPr>
          <a:xfrm>
            <a:off x="2339752" y="3933056"/>
            <a:ext cx="2952328" cy="576064"/>
          </a:xfrm>
          <a:prstGeom prst="irregularSeal2">
            <a:avLst/>
          </a:prstGeom>
          <a:solidFill>
            <a:srgbClr val="FF1D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bg1"/>
                </a:solidFill>
              </a:rPr>
              <a:t>這裡要改一下</a:t>
            </a:r>
            <a:endParaRPr lang="zh-TW" altLang="en-US" sz="1400" dirty="0">
              <a:solidFill>
                <a:schemeClr val="bg1"/>
              </a:solidFill>
            </a:endParaRPr>
          </a:p>
        </p:txBody>
      </p:sp>
    </p:spTree>
    <p:extLst>
      <p:ext uri="{BB962C8B-B14F-4D97-AF65-F5344CB8AC3E}">
        <p14:creationId xmlns:p14="http://schemas.microsoft.com/office/powerpoint/2010/main" val="937792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457200" y="426693"/>
            <a:ext cx="8229600" cy="770060"/>
          </a:xfrm>
        </p:spPr>
        <p:txBody>
          <a:bodyPr/>
          <a:lstStyle/>
          <a:p>
            <a:r>
              <a:rPr lang="zh-TW" altLang="zh-TW" dirty="0"/>
              <a:t>本計畫環境敏感圖資服務項目</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29</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610261658"/>
              </p:ext>
            </p:extLst>
          </p:nvPr>
        </p:nvGraphicFramePr>
        <p:xfrm>
          <a:off x="107504" y="1196753"/>
          <a:ext cx="8784975" cy="5280660"/>
        </p:xfrm>
        <a:graphic>
          <a:graphicData uri="http://schemas.openxmlformats.org/drawingml/2006/table">
            <a:tbl>
              <a:tblPr firstRow="1" firstCol="1" bandRow="1">
                <a:tableStyleId>{5C22544A-7EE6-4342-B048-85BDC9FD1C3A}</a:tableStyleId>
              </a:tblPr>
              <a:tblGrid>
                <a:gridCol w="521525"/>
                <a:gridCol w="363806"/>
                <a:gridCol w="745489"/>
                <a:gridCol w="819616"/>
                <a:gridCol w="645908"/>
                <a:gridCol w="1584176"/>
                <a:gridCol w="1224136"/>
                <a:gridCol w="1440160"/>
                <a:gridCol w="1440159"/>
              </a:tblGrid>
              <a:tr h="78932">
                <a:tc rowSpan="2">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流水號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分類</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資料項目</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權責單位</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gridSpan="3">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WMS</a:t>
                      </a:r>
                      <a:r>
                        <a:rPr lang="zh-TW" sz="1050" kern="100">
                          <a:effectLst/>
                          <a:latin typeface="微軟正黑體" panose="020B0604030504040204" pitchFamily="34" charset="-120"/>
                          <a:ea typeface="微軟正黑體" panose="020B0604030504040204" pitchFamily="34" charset="-120"/>
                        </a:rPr>
                        <a:t>服務狀況</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hMerge="1">
                  <a:txBody>
                    <a:bodyPr/>
                    <a:lstStyle/>
                    <a:p>
                      <a:endParaRPr lang="zh-TW" altLang="en-US"/>
                    </a:p>
                  </a:txBody>
                  <a:tcPr/>
                </a:tc>
                <a:tc hMerge="1">
                  <a:txBody>
                    <a:bodyPr/>
                    <a:lstStyle/>
                    <a:p>
                      <a:endParaRPr lang="zh-TW" altLang="en-US"/>
                    </a:p>
                  </a:txBody>
                  <a:tcPr/>
                </a:tc>
                <a:tc gridSpan="2">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WFS</a:t>
                      </a:r>
                      <a:r>
                        <a:rPr lang="zh-TW" sz="1050" kern="100">
                          <a:effectLst/>
                          <a:latin typeface="微軟正黑體" panose="020B0604030504040204" pitchFamily="34" charset="-120"/>
                          <a:ea typeface="微軟正黑體" panose="020B0604030504040204" pitchFamily="34" charset="-120"/>
                        </a:rPr>
                        <a:t>服務狀況</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hMerge="1">
                  <a:txBody>
                    <a:bodyPr/>
                    <a:lstStyle/>
                    <a:p>
                      <a:endParaRPr lang="zh-TW" altLang="en-US"/>
                    </a:p>
                  </a:txBody>
                  <a:tcPr/>
                </a:tc>
              </a:tr>
              <a:tr h="78932">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平台註冊</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發佈端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授權方式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發佈端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授權方式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7">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生態敏感</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台灣沿海保護區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內政部營建署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否</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委由內政部營建署城鄉發展分署發佈，無註冊於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l" fontAlgn="ctr"/>
                      <a:r>
                        <a:rPr lang="zh-TW" altLang="en-US" sz="1050" b="0" i="0" u="none" strike="noStrike" dirty="0" smtClean="0">
                          <a:solidFill>
                            <a:schemeClr val="tx1"/>
                          </a:solidFill>
                          <a:effectLst/>
                          <a:latin typeface="微軟正黑體" panose="020B0604030504040204" pitchFamily="34" charset="-120"/>
                          <a:ea typeface="微軟正黑體" panose="020B0604030504040204" pitchFamily="34" charset="-120"/>
                        </a:rPr>
                        <a:t>分署限制</a:t>
                      </a:r>
                      <a:r>
                        <a:rPr lang="en-US" altLang="zh-TW" sz="1050" b="0" i="0" u="none" strike="noStrike" dirty="0" smtClean="0">
                          <a:solidFill>
                            <a:schemeClr val="tx1"/>
                          </a:solidFill>
                          <a:effectLst/>
                          <a:latin typeface="微軟正黑體" panose="020B0604030504040204" pitchFamily="34" charset="-120"/>
                          <a:ea typeface="微軟正黑體" panose="020B0604030504040204" pitchFamily="34" charset="-120"/>
                        </a:rPr>
                        <a:t>IP+TOKEN</a:t>
                      </a:r>
                      <a:r>
                        <a:rPr lang="zh-TW" altLang="en-US" sz="1050" b="0" i="0" u="none" strike="noStrike" dirty="0" smtClean="0">
                          <a:solidFill>
                            <a:schemeClr val="tx1"/>
                          </a:solidFill>
                          <a:effectLst/>
                          <a:latin typeface="微軟正黑體" panose="020B0604030504040204" pitchFamily="34" charset="-120"/>
                          <a:ea typeface="微軟正黑體" panose="020B0604030504040204" pitchFamily="34" charset="-120"/>
                        </a:rPr>
                        <a:t>驗證</a:t>
                      </a:r>
                      <a:endParaRPr lang="zh-TW" altLang="en-US" sz="105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委由內政部營建署城鄉發展分署發佈，無註冊於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l" fontAlgn="ctr"/>
                      <a:r>
                        <a:rPr lang="zh-TW" altLang="en-US" sz="1050" b="0" i="0" u="none" strike="noStrike" dirty="0" smtClean="0">
                          <a:solidFill>
                            <a:schemeClr val="tx1"/>
                          </a:solidFill>
                          <a:effectLst/>
                          <a:latin typeface="微軟正黑體" panose="020B0604030504040204" pitchFamily="34" charset="-120"/>
                          <a:ea typeface="微軟正黑體" panose="020B0604030504040204" pitchFamily="34" charset="-120"/>
                        </a:rPr>
                        <a:t>分署限制</a:t>
                      </a:r>
                      <a:r>
                        <a:rPr lang="en-US" altLang="zh-TW" sz="1050" b="0" i="0" u="none" strike="noStrike" dirty="0" smtClean="0">
                          <a:solidFill>
                            <a:schemeClr val="tx1"/>
                          </a:solidFill>
                          <a:effectLst/>
                          <a:latin typeface="微軟正黑體" panose="020B0604030504040204" pitchFamily="34" charset="-120"/>
                          <a:ea typeface="微軟正黑體" panose="020B0604030504040204" pitchFamily="34" charset="-120"/>
                        </a:rPr>
                        <a:t>IP+TOKEN</a:t>
                      </a:r>
                      <a:r>
                        <a:rPr lang="zh-TW" altLang="en-US" sz="1050" b="0" i="0" u="none" strike="noStrike" dirty="0" smtClean="0">
                          <a:solidFill>
                            <a:schemeClr val="tx1"/>
                          </a:solidFill>
                          <a:effectLst/>
                          <a:latin typeface="微軟正黑體" panose="020B0604030504040204" pitchFamily="34" charset="-120"/>
                          <a:ea typeface="微軟正黑體" panose="020B0604030504040204" pitchFamily="34" charset="-120"/>
                        </a:rPr>
                        <a:t>驗證</a:t>
                      </a:r>
                      <a:endParaRPr lang="zh-TW" altLang="en-US" sz="105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自然保護區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行政院農委會林務局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 </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帳號密碼驗證</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3</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自然保留區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行政院農委會林務局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 </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帳號密碼驗證</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4</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野生動物保護區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行政院農委會林務局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 </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帳號密碼驗證</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5</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野生動物棲息環境</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行政院農委會林務局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帳號密碼驗證</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6</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國家風景區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交通部觀光局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否</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委由交通部資訊中心發佈，無註冊於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a:t>
                      </a:r>
                    </a:p>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委由交通部資訊中心發佈</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a:t>
                      </a:r>
                    </a:p>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7</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國家公園範圍及分區圖</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內政部營建署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否</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altLang="en-US" sz="1050" kern="100" dirty="0" smtClean="0">
                          <a:solidFill>
                            <a:srgbClr val="FF1D1D"/>
                          </a:solidFill>
                          <a:effectLst/>
                          <a:latin typeface="微軟正黑體" panose="020B0604030504040204" pitchFamily="34" charset="-120"/>
                          <a:ea typeface="微軟正黑體" panose="020B0604030504040204" pitchFamily="34" charset="-120"/>
                          <a:cs typeface="+mn-cs"/>
                        </a:rPr>
                        <a:t>尚未取得</a:t>
                      </a:r>
                      <a:endParaRPr lang="zh-TW" altLang="zh-TW" sz="1050" kern="100" dirty="0">
                        <a:solidFill>
                          <a:srgbClr val="FF1D1D"/>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endParaRPr lang="zh-TW" sz="1050" kern="100" dirty="0">
                        <a:solidFill>
                          <a:srgbClr val="FF1D1D"/>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altLang="en-US" sz="1050" kern="100" dirty="0" smtClean="0">
                          <a:solidFill>
                            <a:srgbClr val="FF1D1D"/>
                          </a:solidFill>
                          <a:effectLst/>
                          <a:latin typeface="微軟正黑體" panose="020B0604030504040204" pitchFamily="34" charset="-120"/>
                          <a:ea typeface="微軟正黑體" panose="020B0604030504040204" pitchFamily="34" charset="-120"/>
                          <a:cs typeface="+mn-cs"/>
                        </a:rPr>
                        <a:t>尚未取得</a:t>
                      </a:r>
                      <a:endParaRPr lang="zh-TW" altLang="zh-TW" sz="1050" kern="100" dirty="0">
                        <a:solidFill>
                          <a:srgbClr val="FF1D1D"/>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8</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6">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災害敏感</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特定水土保持區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行政院農業委員會水土保持局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9</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土石流潛勢溪流</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行政院農業委員會水土保持局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236796">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10</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山坡地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行政院農業委員會水土保持局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同權責單位，且於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平台揭露</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dirty="0">
                          <a:effectLst/>
                          <a:latin typeface="微軟正黑體" panose="020B0604030504040204" pitchFamily="34" charset="-120"/>
                          <a:ea typeface="微軟正黑體" panose="020B0604030504040204" pitchFamily="34" charset="-120"/>
                        </a:rPr>
                        <a:t>11</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嚴重地層下陷地區圖</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經濟部水利署</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經</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取得無特殊技術授權機制</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12</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海堤區域</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經濟部水利署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是</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同權責單位，且於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平台揭露</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經</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取得無特殊技術授權機制</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15786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13</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活動斷層帶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經濟部中央地調所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開放式</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同權責單位，無註冊於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經行政程序取得無特殊技術授權機制</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bl>
          </a:graphicData>
        </a:graphic>
      </p:graphicFrame>
    </p:spTree>
    <p:extLst>
      <p:ext uri="{BB962C8B-B14F-4D97-AF65-F5344CB8AC3E}">
        <p14:creationId xmlns:p14="http://schemas.microsoft.com/office/powerpoint/2010/main" val="2926611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11560" y="5445224"/>
            <a:ext cx="8001000" cy="624096"/>
          </a:xfrm>
        </p:spPr>
        <p:txBody>
          <a:bodyPr>
            <a:noAutofit/>
          </a:bodyPr>
          <a:lstStyle/>
          <a:p>
            <a:pPr lvl="0"/>
            <a:r>
              <a:rPr lang="zh-TW" altLang="en-US" sz="3700" b="1" dirty="0">
                <a:solidFill>
                  <a:schemeClr val="tx1"/>
                </a:solidFill>
                <a:latin typeface="+mj-ea"/>
                <a:cs typeface="華康中黑體" pitchFamily="49" charset="-120"/>
              </a:rPr>
              <a:t>計畫緣起與目的</a:t>
            </a:r>
          </a:p>
        </p:txBody>
      </p:sp>
      <p:sp>
        <p:nvSpPr>
          <p:cNvPr id="2" name="投影片編號版面配置區 1"/>
          <p:cNvSpPr>
            <a:spLocks noGrp="1"/>
          </p:cNvSpPr>
          <p:nvPr>
            <p:ph type="sldNum" sz="quarter" idx="4294967295"/>
          </p:nvPr>
        </p:nvSpPr>
        <p:spPr>
          <a:xfrm>
            <a:off x="7010908" y="6520261"/>
            <a:ext cx="2133600" cy="365125"/>
          </a:xfrm>
          <a:prstGeom prst="rect">
            <a:avLst/>
          </a:prstGeom>
        </p:spPr>
        <p:txBody>
          <a:bodyPr/>
          <a:lstStyle/>
          <a:p>
            <a:fld id="{9A909DBB-5B3B-4A64-9F2F-41ACA429FED0}" type="slidenum">
              <a:rPr lang="zh-TW" altLang="en-US" smtClean="0"/>
              <a:pPr/>
              <a:t>3</a:t>
            </a:fld>
            <a:endParaRPr lang="zh-TW" altLang="en-US"/>
          </a:p>
        </p:txBody>
      </p:sp>
    </p:spTree>
    <p:extLst>
      <p:ext uri="{BB962C8B-B14F-4D97-AF65-F5344CB8AC3E}">
        <p14:creationId xmlns:p14="http://schemas.microsoft.com/office/powerpoint/2010/main" val="2538557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本計畫環境敏感圖資服務</a:t>
            </a:r>
            <a:r>
              <a:rPr lang="zh-TW" altLang="zh-TW" dirty="0" smtClean="0"/>
              <a:t>項目</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30</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820507245"/>
              </p:ext>
            </p:extLst>
          </p:nvPr>
        </p:nvGraphicFramePr>
        <p:xfrm>
          <a:off x="179512" y="1196750"/>
          <a:ext cx="8784975" cy="4590117"/>
        </p:xfrm>
        <a:graphic>
          <a:graphicData uri="http://schemas.openxmlformats.org/drawingml/2006/table">
            <a:tbl>
              <a:tblPr firstRow="1" firstCol="1" bandRow="1">
                <a:tableStyleId>{5C22544A-7EE6-4342-B048-85BDC9FD1C3A}</a:tableStyleId>
              </a:tblPr>
              <a:tblGrid>
                <a:gridCol w="521525"/>
                <a:gridCol w="363806"/>
                <a:gridCol w="745489"/>
                <a:gridCol w="819616"/>
                <a:gridCol w="645908"/>
                <a:gridCol w="1584176"/>
                <a:gridCol w="1224136"/>
                <a:gridCol w="1440160"/>
                <a:gridCol w="1440159"/>
              </a:tblGrid>
              <a:tr h="185290">
                <a:tc rowSpan="2">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流水號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分類</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資料項目</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2">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權責單位</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gridSpan="3">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WMS</a:t>
                      </a:r>
                      <a:r>
                        <a:rPr lang="zh-TW" sz="1050" kern="100">
                          <a:effectLst/>
                          <a:latin typeface="微軟正黑體" panose="020B0604030504040204" pitchFamily="34" charset="-120"/>
                          <a:ea typeface="微軟正黑體" panose="020B0604030504040204" pitchFamily="34" charset="-120"/>
                        </a:rPr>
                        <a:t>服務狀況</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hMerge="1">
                  <a:txBody>
                    <a:bodyPr/>
                    <a:lstStyle/>
                    <a:p>
                      <a:endParaRPr lang="zh-TW" altLang="en-US"/>
                    </a:p>
                  </a:txBody>
                  <a:tcPr/>
                </a:tc>
                <a:tc hMerge="1">
                  <a:txBody>
                    <a:bodyPr/>
                    <a:lstStyle/>
                    <a:p>
                      <a:endParaRPr lang="zh-TW" altLang="en-US"/>
                    </a:p>
                  </a:txBody>
                  <a:tcPr/>
                </a:tc>
                <a:tc gridSpan="2">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WFS</a:t>
                      </a:r>
                      <a:r>
                        <a:rPr lang="zh-TW" sz="1050" kern="100">
                          <a:effectLst/>
                          <a:latin typeface="微軟正黑體" panose="020B0604030504040204" pitchFamily="34" charset="-120"/>
                          <a:ea typeface="微軟正黑體" panose="020B0604030504040204" pitchFamily="34" charset="-120"/>
                        </a:rPr>
                        <a:t>服務狀況</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hMerge="1">
                  <a:txBody>
                    <a:bodyPr/>
                    <a:lstStyle/>
                    <a:p>
                      <a:endParaRPr lang="zh-TW" altLang="en-US"/>
                    </a:p>
                  </a:txBody>
                  <a:tcPr/>
                </a:tc>
              </a:tr>
              <a:tr h="37058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平台註冊</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發佈端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授權方式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發佈端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授權方式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dirty="0">
                          <a:effectLst/>
                          <a:latin typeface="微軟正黑體" panose="020B0604030504040204" pitchFamily="34" charset="-120"/>
                          <a:ea typeface="微軟正黑體" panose="020B0604030504040204" pitchFamily="34" charset="-120"/>
                        </a:rPr>
                        <a:t>13</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zh-TW" sz="1050" kern="100" dirty="0" smtClean="0">
                          <a:effectLst/>
                          <a:latin typeface="微軟正黑體" panose="020B0604030504040204" pitchFamily="34" charset="-120"/>
                          <a:ea typeface="微軟正黑體" panose="020B0604030504040204" pitchFamily="34" charset="-120"/>
                        </a:rPr>
                        <a:t>災害敏感</a:t>
                      </a:r>
                      <a:endParaRPr lang="zh-TW" altLang="zh-TW" sz="105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活動斷層帶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經濟部中央地調所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14</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rowSpan="7">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資源利用敏感</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保安林</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行政院農委會林務局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同權責單位，且於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平台揭露</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 </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帳號密碼驗證</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15</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人工魚礁區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行政院農委會漁業署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配合本計畫由</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代為發佈圖資</a:t>
                      </a:r>
                      <a:r>
                        <a:rPr lang="zh-TW" sz="1050" kern="100" dirty="0" smtClean="0">
                          <a:effectLst/>
                          <a:latin typeface="微軟正黑體" panose="020B0604030504040204" pitchFamily="34" charset="-120"/>
                          <a:ea typeface="微軟正黑體" panose="020B0604030504040204" pitchFamily="34" charset="-120"/>
                        </a:rPr>
                        <a:t>服務</a:t>
                      </a:r>
                      <a:r>
                        <a:rPr lang="zh-TW" altLang="en-US" sz="1050" kern="100" dirty="0" smtClean="0">
                          <a:effectLst/>
                          <a:latin typeface="微軟正黑體" panose="020B0604030504040204" pitchFamily="34" charset="-120"/>
                          <a:ea typeface="微軟正黑體" panose="020B0604030504040204" pitchFamily="34" charset="-120"/>
                        </a:rPr>
                        <a:t>，</a:t>
                      </a:r>
                      <a:r>
                        <a:rPr lang="zh-TW" altLang="zh-TW" sz="1050" kern="100" dirty="0" smtClean="0">
                          <a:effectLst/>
                          <a:latin typeface="微軟正黑體" panose="020B0604030504040204" pitchFamily="34" charset="-120"/>
                          <a:ea typeface="微軟正黑體" panose="020B0604030504040204" pitchFamily="34" charset="-120"/>
                        </a:rPr>
                        <a:t>且</a:t>
                      </a:r>
                      <a:r>
                        <a:rPr lang="zh-TW" altLang="en-US" sz="1050" kern="100" dirty="0" smtClean="0">
                          <a:effectLst/>
                          <a:latin typeface="微軟正黑體" panose="020B0604030504040204" pitchFamily="34" charset="-120"/>
                          <a:ea typeface="微軟正黑體" panose="020B0604030504040204" pitchFamily="34" charset="-120"/>
                        </a:rPr>
                        <a:t>已</a:t>
                      </a:r>
                      <a:r>
                        <a:rPr lang="zh-TW" altLang="zh-TW" sz="1050" kern="100" dirty="0" smtClean="0">
                          <a:effectLst/>
                          <a:latin typeface="微軟正黑體" panose="020B0604030504040204" pitchFamily="34" charset="-120"/>
                          <a:ea typeface="微軟正黑體" panose="020B0604030504040204" pitchFamily="34" charset="-120"/>
                        </a:rPr>
                        <a:t>於</a:t>
                      </a:r>
                      <a:r>
                        <a:rPr lang="en-US" altLang="zh-TW" sz="1050" kern="100" dirty="0" smtClean="0">
                          <a:effectLst/>
                          <a:latin typeface="微軟正黑體" panose="020B0604030504040204" pitchFamily="34" charset="-120"/>
                          <a:ea typeface="微軟正黑體" panose="020B0604030504040204" pitchFamily="34" charset="-120"/>
                        </a:rPr>
                        <a:t>TGOS</a:t>
                      </a:r>
                      <a:r>
                        <a:rPr lang="zh-TW" altLang="zh-TW" sz="1050" kern="100" dirty="0" smtClean="0">
                          <a:effectLst/>
                          <a:latin typeface="微軟正黑體" panose="020B0604030504040204" pitchFamily="34" charset="-120"/>
                          <a:ea typeface="微軟正黑體" panose="020B0604030504040204" pitchFamily="34" charset="-120"/>
                        </a:rPr>
                        <a:t>平台揭露</a:t>
                      </a:r>
                      <a:endParaRPr lang="zh-TW" alt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配合本計畫由</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代為發佈圖資</a:t>
                      </a:r>
                      <a:r>
                        <a:rPr lang="zh-TW" sz="1050" kern="100" dirty="0" smtClean="0">
                          <a:effectLst/>
                          <a:latin typeface="微軟正黑體" panose="020B0604030504040204" pitchFamily="34" charset="-120"/>
                          <a:ea typeface="微軟正黑體" panose="020B0604030504040204" pitchFamily="34" charset="-120"/>
                        </a:rPr>
                        <a:t>服務</a:t>
                      </a:r>
                      <a:r>
                        <a:rPr lang="zh-TW" altLang="en-US" sz="1050" kern="100" dirty="0" smtClean="0">
                          <a:effectLst/>
                          <a:latin typeface="微軟正黑體" panose="020B0604030504040204" pitchFamily="34" charset="-120"/>
                          <a:ea typeface="微軟正黑體" panose="020B0604030504040204" pitchFamily="34" charset="-120"/>
                        </a:rPr>
                        <a:t>，</a:t>
                      </a:r>
                      <a:r>
                        <a:rPr lang="zh-TW" altLang="zh-TW" sz="1050" kern="100" dirty="0" smtClean="0">
                          <a:effectLst/>
                          <a:latin typeface="微軟正黑體" panose="020B0604030504040204" pitchFamily="34" charset="-120"/>
                          <a:ea typeface="微軟正黑體" panose="020B0604030504040204" pitchFamily="34" charset="-120"/>
                        </a:rPr>
                        <a:t>且</a:t>
                      </a:r>
                      <a:r>
                        <a:rPr lang="zh-TW" altLang="en-US" sz="1050" kern="100" dirty="0" smtClean="0">
                          <a:effectLst/>
                          <a:latin typeface="微軟正黑體" panose="020B0604030504040204" pitchFamily="34" charset="-120"/>
                          <a:ea typeface="微軟正黑體" panose="020B0604030504040204" pitchFamily="34" charset="-120"/>
                        </a:rPr>
                        <a:t>已</a:t>
                      </a:r>
                      <a:r>
                        <a:rPr lang="zh-TW" altLang="zh-TW" sz="1050" kern="100" dirty="0" smtClean="0">
                          <a:effectLst/>
                          <a:latin typeface="微軟正黑體" panose="020B0604030504040204" pitchFamily="34" charset="-120"/>
                          <a:ea typeface="微軟正黑體" panose="020B0604030504040204" pitchFamily="34" charset="-120"/>
                        </a:rPr>
                        <a:t>於</a:t>
                      </a:r>
                      <a:r>
                        <a:rPr lang="en-US" altLang="zh-TW" sz="1050" kern="100" dirty="0" smtClean="0">
                          <a:effectLst/>
                          <a:latin typeface="微軟正黑體" panose="020B0604030504040204" pitchFamily="34" charset="-120"/>
                          <a:ea typeface="微軟正黑體" panose="020B0604030504040204" pitchFamily="34" charset="-120"/>
                        </a:rPr>
                        <a:t>TGOS</a:t>
                      </a:r>
                      <a:r>
                        <a:rPr lang="zh-TW" altLang="zh-TW" sz="1050" kern="100" dirty="0" smtClean="0">
                          <a:effectLst/>
                          <a:latin typeface="微軟正黑體" panose="020B0604030504040204" pitchFamily="34" charset="-120"/>
                          <a:ea typeface="微軟正黑體" panose="020B0604030504040204" pitchFamily="34" charset="-120"/>
                        </a:rPr>
                        <a:t>平台揭露</a:t>
                      </a:r>
                      <a:endParaRPr lang="zh-TW" alt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16</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保護礁區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行政院農委會漁業署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配合本計畫由</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代為發佈圖資</a:t>
                      </a:r>
                      <a:r>
                        <a:rPr lang="zh-TW" sz="1050" kern="100" dirty="0" smtClean="0">
                          <a:effectLst/>
                          <a:latin typeface="微軟正黑體" panose="020B0604030504040204" pitchFamily="34" charset="-120"/>
                          <a:ea typeface="微軟正黑體" panose="020B0604030504040204" pitchFamily="34" charset="-120"/>
                        </a:rPr>
                        <a:t>服務</a:t>
                      </a:r>
                      <a:r>
                        <a:rPr lang="zh-TW" altLang="en-US" sz="1050" kern="100" dirty="0" smtClean="0">
                          <a:effectLst/>
                          <a:latin typeface="微軟正黑體" panose="020B0604030504040204" pitchFamily="34" charset="-120"/>
                          <a:ea typeface="微軟正黑體" panose="020B0604030504040204" pitchFamily="34" charset="-120"/>
                        </a:rPr>
                        <a:t>，</a:t>
                      </a:r>
                      <a:r>
                        <a:rPr lang="zh-TW" altLang="zh-TW" sz="1050" kern="100" dirty="0" smtClean="0">
                          <a:effectLst/>
                          <a:latin typeface="微軟正黑體" panose="020B0604030504040204" pitchFamily="34" charset="-120"/>
                          <a:ea typeface="微軟正黑體" panose="020B0604030504040204" pitchFamily="34" charset="-120"/>
                        </a:rPr>
                        <a:t>且</a:t>
                      </a:r>
                      <a:r>
                        <a:rPr lang="zh-TW" altLang="en-US" sz="1050" kern="100" dirty="0" smtClean="0">
                          <a:effectLst/>
                          <a:latin typeface="微軟正黑體" panose="020B0604030504040204" pitchFamily="34" charset="-120"/>
                          <a:ea typeface="微軟正黑體" panose="020B0604030504040204" pitchFamily="34" charset="-120"/>
                        </a:rPr>
                        <a:t>已</a:t>
                      </a:r>
                      <a:r>
                        <a:rPr lang="zh-TW" altLang="zh-TW" sz="1050" kern="100" dirty="0" smtClean="0">
                          <a:effectLst/>
                          <a:latin typeface="微軟正黑體" panose="020B0604030504040204" pitchFamily="34" charset="-120"/>
                          <a:ea typeface="微軟正黑體" panose="020B0604030504040204" pitchFamily="34" charset="-120"/>
                        </a:rPr>
                        <a:t>於</a:t>
                      </a:r>
                      <a:r>
                        <a:rPr lang="en-US" altLang="zh-TW" sz="1050" kern="100" dirty="0" smtClean="0">
                          <a:effectLst/>
                          <a:latin typeface="微軟正黑體" panose="020B0604030504040204" pitchFamily="34" charset="-120"/>
                          <a:ea typeface="微軟正黑體" panose="020B0604030504040204" pitchFamily="34" charset="-120"/>
                        </a:rPr>
                        <a:t>TGOS</a:t>
                      </a:r>
                      <a:r>
                        <a:rPr lang="zh-TW" altLang="zh-TW" sz="1050" kern="100" dirty="0" smtClean="0">
                          <a:effectLst/>
                          <a:latin typeface="微軟正黑體" panose="020B0604030504040204" pitchFamily="34" charset="-120"/>
                          <a:ea typeface="微軟正黑體" panose="020B0604030504040204" pitchFamily="34" charset="-120"/>
                        </a:rPr>
                        <a:t>平台揭露</a:t>
                      </a:r>
                      <a:endParaRPr lang="zh-TW" alt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配合本計畫由</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代為發佈圖資</a:t>
                      </a:r>
                      <a:r>
                        <a:rPr lang="zh-TW" sz="1050" kern="100" dirty="0" smtClean="0">
                          <a:effectLst/>
                          <a:latin typeface="微軟正黑體" panose="020B0604030504040204" pitchFamily="34" charset="-120"/>
                          <a:ea typeface="微軟正黑體" panose="020B0604030504040204" pitchFamily="34" charset="-120"/>
                        </a:rPr>
                        <a:t>服務</a:t>
                      </a:r>
                      <a:r>
                        <a:rPr lang="zh-TW" altLang="en-US" sz="1050" kern="100" dirty="0" smtClean="0">
                          <a:effectLst/>
                          <a:latin typeface="微軟正黑體" panose="020B0604030504040204" pitchFamily="34" charset="-120"/>
                          <a:ea typeface="微軟正黑體" panose="020B0604030504040204" pitchFamily="34" charset="-120"/>
                        </a:rPr>
                        <a:t>，</a:t>
                      </a:r>
                      <a:r>
                        <a:rPr lang="zh-TW" altLang="zh-TW" sz="1050" kern="100" dirty="0" smtClean="0">
                          <a:effectLst/>
                          <a:latin typeface="微軟正黑體" panose="020B0604030504040204" pitchFamily="34" charset="-120"/>
                          <a:ea typeface="微軟正黑體" panose="020B0604030504040204" pitchFamily="34" charset="-120"/>
                        </a:rPr>
                        <a:t>且</a:t>
                      </a:r>
                      <a:r>
                        <a:rPr lang="zh-TW" altLang="en-US" sz="1050" kern="100" dirty="0" smtClean="0">
                          <a:effectLst/>
                          <a:latin typeface="微軟正黑體" panose="020B0604030504040204" pitchFamily="34" charset="-120"/>
                          <a:ea typeface="微軟正黑體" panose="020B0604030504040204" pitchFamily="34" charset="-120"/>
                        </a:rPr>
                        <a:t>已</a:t>
                      </a:r>
                      <a:r>
                        <a:rPr lang="zh-TW" altLang="zh-TW" sz="1050" kern="100" dirty="0" smtClean="0">
                          <a:effectLst/>
                          <a:latin typeface="微軟正黑體" panose="020B0604030504040204" pitchFamily="34" charset="-120"/>
                          <a:ea typeface="微軟正黑體" panose="020B0604030504040204" pitchFamily="34" charset="-120"/>
                        </a:rPr>
                        <a:t>於</a:t>
                      </a:r>
                      <a:r>
                        <a:rPr lang="en-US" altLang="zh-TW" sz="1050" kern="100" dirty="0" smtClean="0">
                          <a:effectLst/>
                          <a:latin typeface="微軟正黑體" panose="020B0604030504040204" pitchFamily="34" charset="-120"/>
                          <a:ea typeface="微軟正黑體" panose="020B0604030504040204" pitchFamily="34" charset="-120"/>
                        </a:rPr>
                        <a:t>TGOS</a:t>
                      </a:r>
                      <a:r>
                        <a:rPr lang="zh-TW" altLang="zh-TW" sz="1050" kern="100" dirty="0" smtClean="0">
                          <a:effectLst/>
                          <a:latin typeface="微軟正黑體" panose="020B0604030504040204" pitchFamily="34" charset="-120"/>
                          <a:ea typeface="微軟正黑體" panose="020B0604030504040204" pitchFamily="34" charset="-120"/>
                        </a:rPr>
                        <a:t>平台揭露</a:t>
                      </a:r>
                      <a:endParaRPr lang="zh-TW" alt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55587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17</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飲用水水源水質水量保護區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行政院環境保護署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18</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自來水水質水量保護區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經濟部水利署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19</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水庫蓄水範圍</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經濟部水利署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同權責單位，無註冊於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37058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20</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vMerge="1">
                  <a:txBody>
                    <a:bodyPr/>
                    <a:lstStyle/>
                    <a:p>
                      <a:endParaRPr lang="zh-TW" altLang="en-US"/>
                    </a:p>
                  </a:txBody>
                  <a:tcP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現存礦區分布圖</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經濟部礦務局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是</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a:effectLst/>
                          <a:latin typeface="微軟正黑體" panose="020B0604030504040204" pitchFamily="34" charset="-120"/>
                          <a:ea typeface="微軟正黑體" panose="020B0604030504040204" pitchFamily="34" charset="-120"/>
                        </a:rPr>
                        <a:t>同權責單位，且於</a:t>
                      </a:r>
                      <a:r>
                        <a:rPr lang="en-US" sz="1050" kern="100">
                          <a:effectLst/>
                          <a:latin typeface="微軟正黑體" panose="020B0604030504040204" pitchFamily="34" charset="-120"/>
                          <a:ea typeface="微軟正黑體" panose="020B0604030504040204" pitchFamily="34" charset="-120"/>
                        </a:rPr>
                        <a:t>TGOS</a:t>
                      </a:r>
                      <a:r>
                        <a:rPr lang="zh-TW" sz="1050" kern="100">
                          <a:effectLst/>
                          <a:latin typeface="微軟正黑體" panose="020B0604030504040204" pitchFamily="34" charset="-120"/>
                          <a:ea typeface="微軟正黑體" panose="020B0604030504040204" pitchFamily="34" charset="-120"/>
                        </a:rPr>
                        <a:t>平台揭露</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開放式</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配合本計畫由</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代為發佈圖資</a:t>
                      </a:r>
                      <a:r>
                        <a:rPr lang="zh-TW" sz="1050" kern="100" dirty="0" smtClean="0">
                          <a:effectLst/>
                          <a:latin typeface="微軟正黑體" panose="020B0604030504040204" pitchFamily="34" charset="-120"/>
                          <a:ea typeface="微軟正黑體" panose="020B0604030504040204" pitchFamily="34" charset="-120"/>
                        </a:rPr>
                        <a:t>服務</a:t>
                      </a:r>
                      <a:r>
                        <a:rPr lang="zh-TW" altLang="en-US" sz="1050" kern="100" dirty="0" smtClean="0">
                          <a:effectLst/>
                          <a:latin typeface="微軟正黑體" panose="020B0604030504040204" pitchFamily="34" charset="-120"/>
                          <a:ea typeface="微軟正黑體" panose="020B0604030504040204" pitchFamily="34" charset="-120"/>
                        </a:rPr>
                        <a:t>，</a:t>
                      </a:r>
                      <a:r>
                        <a:rPr lang="zh-TW" altLang="zh-TW" sz="1050" kern="100" dirty="0" smtClean="0">
                          <a:effectLst/>
                          <a:latin typeface="微軟正黑體" panose="020B0604030504040204" pitchFamily="34" charset="-120"/>
                          <a:ea typeface="微軟正黑體" panose="020B0604030504040204" pitchFamily="34" charset="-120"/>
                        </a:rPr>
                        <a:t>且</a:t>
                      </a:r>
                      <a:r>
                        <a:rPr lang="zh-TW" altLang="en-US" sz="1050" kern="100" dirty="0" smtClean="0">
                          <a:effectLst/>
                          <a:latin typeface="微軟正黑體" panose="020B0604030504040204" pitchFamily="34" charset="-120"/>
                          <a:ea typeface="微軟正黑體" panose="020B0604030504040204" pitchFamily="34" charset="-120"/>
                        </a:rPr>
                        <a:t>已</a:t>
                      </a:r>
                      <a:r>
                        <a:rPr lang="zh-TW" altLang="zh-TW" sz="1050" kern="100" dirty="0" smtClean="0">
                          <a:effectLst/>
                          <a:latin typeface="微軟正黑體" panose="020B0604030504040204" pitchFamily="34" charset="-120"/>
                          <a:ea typeface="微軟正黑體" panose="020B0604030504040204" pitchFamily="34" charset="-120"/>
                        </a:rPr>
                        <a:t>於</a:t>
                      </a:r>
                      <a:r>
                        <a:rPr lang="en-US" altLang="zh-TW" sz="1050" kern="100" dirty="0" smtClean="0">
                          <a:effectLst/>
                          <a:latin typeface="微軟正黑體" panose="020B0604030504040204" pitchFamily="34" charset="-120"/>
                          <a:ea typeface="微軟正黑體" panose="020B0604030504040204" pitchFamily="34" charset="-120"/>
                        </a:rPr>
                        <a:t>TGOS</a:t>
                      </a:r>
                      <a:r>
                        <a:rPr lang="zh-TW" altLang="zh-TW" sz="1050" kern="100" dirty="0" smtClean="0">
                          <a:effectLst/>
                          <a:latin typeface="微軟正黑體" panose="020B0604030504040204" pitchFamily="34" charset="-120"/>
                          <a:ea typeface="微軟正黑體" panose="020B0604030504040204" pitchFamily="34" charset="-120"/>
                        </a:rPr>
                        <a:t>平台揭露</a:t>
                      </a:r>
                      <a:endParaRPr lang="zh-TW" alt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經行政程序取得無特殊技術授權機制</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r h="555871">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21</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其他</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高速鐵路兩側限建地區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交通部高速鐵路工程局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ctr">
                        <a:spcAft>
                          <a:spcPts val="0"/>
                        </a:spcAft>
                      </a:pPr>
                      <a:r>
                        <a:rPr lang="zh-TW" sz="1050" kern="100">
                          <a:effectLst/>
                          <a:latin typeface="微軟正黑體" panose="020B0604030504040204" pitchFamily="34" charset="-120"/>
                          <a:ea typeface="微軟正黑體" panose="020B0604030504040204" pitchFamily="34" charset="-120"/>
                        </a:rPr>
                        <a:t>否</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marL="35560" algn="just">
                        <a:spcAft>
                          <a:spcPts val="0"/>
                        </a:spcAft>
                      </a:pPr>
                      <a:r>
                        <a:rPr lang="zh-TW" sz="1050" kern="100" dirty="0">
                          <a:effectLst/>
                          <a:latin typeface="微軟正黑體" panose="020B0604030504040204" pitchFamily="34" charset="-120"/>
                          <a:ea typeface="微軟正黑體" panose="020B0604030504040204" pitchFamily="34" charset="-120"/>
                        </a:rPr>
                        <a:t>委由交通部資訊中心發佈，無註冊於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限制</a:t>
                      </a:r>
                      <a:r>
                        <a:rPr lang="en-US" sz="1050" kern="100">
                          <a:effectLst/>
                          <a:latin typeface="微軟正黑體" panose="020B0604030504040204" pitchFamily="34" charset="-120"/>
                          <a:ea typeface="微軟正黑體" panose="020B0604030504040204" pitchFamily="34" charset="-120"/>
                        </a:rPr>
                        <a:t>IP</a:t>
                      </a:r>
                      <a:endParaRPr lang="zh-TW" sz="1050" kern="100">
                        <a:effectLst/>
                        <a:latin typeface="微軟正黑體" panose="020B0604030504040204" pitchFamily="34" charset="-120"/>
                        <a:ea typeface="微軟正黑體" panose="020B0604030504040204" pitchFamily="34" charset="-120"/>
                      </a:endParaRPr>
                    </a:p>
                    <a:p>
                      <a:pPr algn="just">
                        <a:spcAft>
                          <a:spcPts val="0"/>
                        </a:spcAft>
                      </a:pPr>
                      <a:r>
                        <a:rPr lang="zh-TW" sz="1050" kern="100">
                          <a:effectLst/>
                          <a:latin typeface="微軟正黑體" panose="020B0604030504040204" pitchFamily="34" charset="-120"/>
                          <a:ea typeface="微軟正黑體" panose="020B0604030504040204" pitchFamily="34" charset="-120"/>
                        </a:rPr>
                        <a:t>經行政程序取得</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委由交通部資訊中心發佈，無註冊於</a:t>
                      </a:r>
                      <a:r>
                        <a:rPr lang="en-US" sz="1050" kern="100" dirty="0">
                          <a:effectLst/>
                          <a:latin typeface="微軟正黑體" panose="020B0604030504040204" pitchFamily="34" charset="-120"/>
                          <a:ea typeface="微軟正黑體" panose="020B0604030504040204" pitchFamily="34" charset="-120"/>
                        </a:rPr>
                        <a:t>TGOS</a:t>
                      </a:r>
                      <a:r>
                        <a:rPr lang="zh-TW" sz="1050" kern="100" dirty="0">
                          <a:effectLst/>
                          <a:latin typeface="微軟正黑體" panose="020B0604030504040204" pitchFamily="34" charset="-120"/>
                          <a:ea typeface="微軟正黑體" panose="020B0604030504040204" pitchFamily="34" charset="-120"/>
                        </a:rPr>
                        <a:t>平台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限制</a:t>
                      </a:r>
                      <a:r>
                        <a:rPr lang="en-US" sz="1050" kern="100" dirty="0">
                          <a:effectLst/>
                          <a:latin typeface="微軟正黑體" panose="020B0604030504040204" pitchFamily="34" charset="-120"/>
                          <a:ea typeface="微軟正黑體" panose="020B0604030504040204" pitchFamily="34" charset="-120"/>
                        </a:rPr>
                        <a:t>IP</a:t>
                      </a:r>
                      <a:endParaRPr lang="zh-TW" sz="1050" kern="100" dirty="0">
                        <a:effectLst/>
                        <a:latin typeface="微軟正黑體" panose="020B0604030504040204" pitchFamily="34" charset="-120"/>
                        <a:ea typeface="微軟正黑體" panose="020B0604030504040204" pitchFamily="34" charset="-120"/>
                      </a:endParaRPr>
                    </a:p>
                    <a:p>
                      <a:pPr algn="just">
                        <a:spcAft>
                          <a:spcPts val="0"/>
                        </a:spcAft>
                      </a:pPr>
                      <a:r>
                        <a:rPr lang="zh-TW" sz="1050" kern="100" dirty="0">
                          <a:effectLst/>
                          <a:latin typeface="微軟正黑體" panose="020B0604030504040204" pitchFamily="34" charset="-120"/>
                          <a:ea typeface="微軟正黑體" panose="020B0604030504040204" pitchFamily="34" charset="-120"/>
                        </a:rPr>
                        <a:t>經行政程序取得</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7298" marR="37298" marT="0" marB="0" anchor="ctr"/>
                </a:tc>
              </a:tr>
            </a:tbl>
          </a:graphicData>
        </a:graphic>
      </p:graphicFrame>
      <p:sp>
        <p:nvSpPr>
          <p:cNvPr id="6" name="向上箭號圖說文字 5"/>
          <p:cNvSpPr/>
          <p:nvPr/>
        </p:nvSpPr>
        <p:spPr>
          <a:xfrm>
            <a:off x="440975" y="5460823"/>
            <a:ext cx="3312368" cy="990124"/>
          </a:xfrm>
          <a:prstGeom prst="upArrowCallout">
            <a:avLst/>
          </a:prstGeom>
          <a:gradFill>
            <a:gsLst>
              <a:gs pos="0">
                <a:schemeClr val="accent2">
                  <a:tint val="90000"/>
                  <a:satMod val="110000"/>
                  <a:lumMod val="30000"/>
                  <a:lumOff val="70000"/>
                  <a:alpha val="0"/>
                </a:schemeClr>
              </a:gs>
              <a:gs pos="47500">
                <a:schemeClr val="accent2">
                  <a:tint val="53000"/>
                  <a:satMod val="120000"/>
                </a:schemeClr>
              </a:gs>
              <a:gs pos="58500">
                <a:schemeClr val="accent2">
                  <a:tint val="53000"/>
                  <a:satMod val="120000"/>
                </a:schemeClr>
              </a:gs>
              <a:gs pos="100000">
                <a:schemeClr val="accent2">
                  <a:tint val="90000"/>
                  <a:satMod val="110000"/>
                </a:schemeClr>
              </a:gs>
            </a:gsLst>
          </a:gradFill>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dirty="0" smtClean="0">
                <a:latin typeface="微軟正黑體" panose="020B0604030504040204" pitchFamily="34" charset="-120"/>
                <a:ea typeface="微軟正黑體" panose="020B0604030504040204" pitchFamily="34" charset="-120"/>
              </a:rPr>
              <a:t>4</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類型</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環境敏感</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地區</a:t>
            </a:r>
            <a:r>
              <a:rPr lang="zh-TW" altLang="en-US" dirty="0" smtClean="0">
                <a:latin typeface="微軟正黑體" panose="020B0604030504040204" pitchFamily="34" charset="-120"/>
                <a:ea typeface="微軟正黑體" panose="020B0604030504040204" pitchFamily="34" charset="-120"/>
                <a:cs typeface="Times New Roman" panose="02020603050405020304" pitchFamily="18" charset="0"/>
              </a:rPr>
              <a:t>、共</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來自</a:t>
            </a:r>
            <a:r>
              <a:rPr lang="en-US" altLang="zh-TW" dirty="0">
                <a:solidFill>
                  <a:srgbClr val="C00000"/>
                </a:solidFill>
                <a:latin typeface="微軟正黑體" panose="020B0604030504040204" pitchFamily="34" charset="-120"/>
                <a:ea typeface="微軟正黑體" panose="020B0604030504040204" pitchFamily="34" charset="-120"/>
              </a:rPr>
              <a:t>9</a:t>
            </a:r>
            <a:r>
              <a:rPr lang="zh-TW" altLang="zh-TW"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個</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政府機關</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4260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BFEBEB0A-9E3D-4B14-9782-E2AE3DA60D96}" type="slidenum">
              <a:rPr lang="en-US" smtClean="0"/>
              <a:pPr/>
              <a:t>31</a:t>
            </a:fld>
            <a:endParaRPr lang="en-US"/>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375465210"/>
              </p:ext>
            </p:extLst>
          </p:nvPr>
        </p:nvGraphicFramePr>
        <p:xfrm>
          <a:off x="107504" y="404664"/>
          <a:ext cx="8893496" cy="6072069"/>
        </p:xfrm>
        <a:graphic>
          <a:graphicData uri="http://schemas.openxmlformats.org/drawingml/2006/table">
            <a:tbl>
              <a:tblPr firstRow="1" firstCol="1" bandRow="1">
                <a:tableStyleId>{5C22544A-7EE6-4342-B048-85BDC9FD1C3A}</a:tableStyleId>
              </a:tblPr>
              <a:tblGrid>
                <a:gridCol w="288032"/>
                <a:gridCol w="216024"/>
                <a:gridCol w="1368152"/>
                <a:gridCol w="3096344"/>
                <a:gridCol w="1440160"/>
                <a:gridCol w="1008112"/>
                <a:gridCol w="1476672"/>
              </a:tblGrid>
              <a:tr h="291219">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編號</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分類</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資料項目</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劃設法令依據</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圖資是否公告</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圖資比例尺</a:t>
                      </a:r>
                    </a:p>
                  </a:txBody>
                  <a:tcPr marL="5920" marR="5920" marT="5920" marB="0" anchor="ctr"/>
                </a:tc>
                <a:tc>
                  <a:txBody>
                    <a:bodyPr/>
                    <a:lstStyle/>
                    <a:p>
                      <a:pPr marL="0" algn="ctr" defTabSz="914400" rtl="0" eaLnBrk="1" fontAlgn="ctr" latinLnBrk="0" hangingPunct="1"/>
                      <a:r>
                        <a:rPr lang="zh-TW" altLang="en-US" sz="1200" u="none" strike="noStrike" kern="1200" dirty="0">
                          <a:solidFill>
                            <a:schemeClr val="bg1"/>
                          </a:solidFill>
                          <a:effectLst/>
                          <a:latin typeface="微軟正黑體" panose="020B0604030504040204" pitchFamily="34" charset="-120"/>
                          <a:ea typeface="微軟正黑體" panose="020B0604030504040204" pitchFamily="34" charset="-120"/>
                          <a:cs typeface="+mn-cs"/>
                        </a:rPr>
                        <a:t>圖資公告時間</a:t>
                      </a:r>
                    </a:p>
                  </a:txBody>
                  <a:tcPr marL="5920" marR="5920" marT="5920" marB="0" anchor="ctr"/>
                </a:tc>
              </a:tr>
              <a:tr h="664237">
                <a:tc rowSpan="2">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a:t>
                      </a:r>
                    </a:p>
                  </a:txBody>
                  <a:tcPr marL="5920" marR="5920" marT="5920" marB="0" anchor="ctr"/>
                </a:tc>
                <a:tc rowSpan="10">
                  <a:txBody>
                    <a:bodyPr/>
                    <a:lstStyle/>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生</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態</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敏</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感</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台灣沿海保護區</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行政計畫</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行政院</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73</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月</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23</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日台七十三交字第</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2606</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號函、</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76</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月</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23</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日台七十六內字第</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1616</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號函核定實施、</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91</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月</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26</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日院臺內字第</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0910006606</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號函原則同意</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由地方政府各別公告</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無固定比例尺</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由地方政府各別公告</a:t>
                      </a:r>
                    </a:p>
                  </a:txBody>
                  <a:tcPr marL="5920" marR="5920" marT="5920" marB="0" anchor="ctr"/>
                </a:tc>
              </a:tr>
              <a:tr h="128629">
                <a:tc vMerge="1">
                  <a:txBody>
                    <a:bodyPr/>
                    <a:lstStyle/>
                    <a:p>
                      <a:endParaRPr lang="zh-TW" altLang="en-US"/>
                    </a:p>
                  </a:txBody>
                  <a:tcPr/>
                </a:tc>
                <a:tc vMerge="1">
                  <a:txBody>
                    <a:bodyPr/>
                    <a:lstStyle/>
                    <a:p>
                      <a:endParaRPr lang="zh-TW" altLang="en-US"/>
                    </a:p>
                  </a:txBody>
                  <a:tcP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自然保護區</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自然保護區管理辦法</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森林法</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rowSpan="2">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rowSpan="2">
                  <a:txBody>
                    <a:bodyPr/>
                    <a:lstStyle/>
                    <a:p>
                      <a:pPr marL="0" algn="l" defTabSz="914400" rtl="0" eaLnBrk="1" fontAlgn="ctr" latinLnBrk="0" hangingPunct="1"/>
                      <a:r>
                        <a:rPr lang="en-US" altLang="zh-TW"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2006/04/10</a:t>
                      </a:r>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97050">
                <a:tc rowSpan="2">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150878">
                <a:tc vMerge="1">
                  <a:txBody>
                    <a:bodyPr/>
                    <a:lstStyle/>
                    <a:p>
                      <a:endParaRPr lang="zh-TW" altLang="en-US"/>
                    </a:p>
                  </a:txBody>
                  <a:tcPr/>
                </a:tc>
                <a:tc vMerge="1">
                  <a:txBody>
                    <a:bodyPr/>
                    <a:lstStyle/>
                    <a:p>
                      <a:endParaRPr lang="zh-TW" altLang="en-US"/>
                    </a:p>
                  </a:txBody>
                  <a:tcP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自然保留區</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文化資產保存法</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2013/10/24</a:t>
                      </a:r>
                    </a:p>
                  </a:txBody>
                  <a:tcPr marL="5920" marR="5920" marT="5920" marB="0" anchor="ctr"/>
                </a:tc>
              </a:tr>
              <a:tr h="138437">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3</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野生動物保護區</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野生動物保育法</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2012/4/2</a:t>
                      </a:r>
                    </a:p>
                  </a:txBody>
                  <a:tcPr marL="5920" marR="5920" marT="5920" marB="0" anchor="ctr"/>
                </a:tc>
              </a:tr>
              <a:tr h="138437">
                <a:tc>
                  <a:txBody>
                    <a:bodyPr/>
                    <a:lstStyle/>
                    <a:p>
                      <a:pPr marL="0" algn="ctr" defTabSz="914400" rtl="0" eaLnBrk="1" fontAlgn="ctr" latinLnBrk="0" hangingPunct="1"/>
                      <a:r>
                        <a:rPr lang="en-US" altLang="zh-TW" sz="1000" u="none" strike="noStrike" kern="1200">
                          <a:solidFill>
                            <a:schemeClr val="dk1"/>
                          </a:solidFill>
                          <a:effectLst/>
                          <a:latin typeface="微軟正黑體" panose="020B0604030504040204" pitchFamily="34" charset="-120"/>
                          <a:ea typeface="微軟正黑體" panose="020B0604030504040204" pitchFamily="34" charset="-120"/>
                          <a:cs typeface="+mn-cs"/>
                        </a:rPr>
                        <a:t>4</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野生動物棲息環境</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野生動物保育法</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2012/4/2</a:t>
                      </a:r>
                    </a:p>
                  </a:txBody>
                  <a:tcPr marL="5920" marR="5920" marT="5920" marB="0" anchor="ctr"/>
                </a:tc>
              </a:tr>
              <a:tr h="138437">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5</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國家風景區</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發展觀光條例、國家風景區管理處組織通則</a:t>
                      </a: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否</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無</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未公告</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p>
                  </a:txBody>
                  <a:tcPr marL="5920" marR="5920" marT="5920" marB="0" anchor="ctr"/>
                </a:tc>
              </a:tr>
              <a:tr h="77880">
                <a:tc rowSpan="2">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6</a:t>
                      </a: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186408">
                <a:tc vMerge="1">
                  <a:txBody>
                    <a:bodyPr/>
                    <a:lstStyle/>
                    <a:p>
                      <a:endParaRPr lang="zh-TW" altLang="en-US"/>
                    </a:p>
                  </a:txBody>
                  <a:tcPr/>
                </a:tc>
                <a:tc vMerge="1">
                  <a:txBody>
                    <a:bodyPr/>
                    <a:lstStyle/>
                    <a:p>
                      <a:endParaRPr lang="zh-TW" altLang="en-US"/>
                    </a:p>
                  </a:txBody>
                  <a:tcP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國家公園範圍及分區圖</a:t>
                      </a:r>
                    </a:p>
                  </a:txBody>
                  <a:tcPr marL="5920" marR="5920" marT="5920" marB="0" anchor="ctr"/>
                </a:tc>
                <a:tc rowSpan="2">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國家公園法</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各管理處分開公告</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各管理處比例尺不定</a:t>
                      </a:r>
                    </a:p>
                  </a:txBody>
                  <a:tcPr marL="5920" marR="5920" marT="5920" marB="0" anchor="ct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依各管理處公告時間不定</a:t>
                      </a:r>
                    </a:p>
                  </a:txBody>
                  <a:tcPr marL="5920" marR="5920" marT="5920" marB="0" anchor="ctr"/>
                </a:tc>
              </a:tr>
              <a:tr h="128658">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7</a:t>
                      </a: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255396">
                <a:tc>
                  <a:txBody>
                    <a:bodyPr/>
                    <a:lstStyle/>
                    <a:p>
                      <a:pPr marL="0" algn="ctr" defTabSz="914400" rtl="0" eaLnBrk="1" fontAlgn="ctr" latinLnBrk="0" hangingPunct="1"/>
                      <a:r>
                        <a:rPr lang="en-US" altLang="zh-TW" sz="1000" u="none" strike="noStrike" kern="1200">
                          <a:solidFill>
                            <a:schemeClr val="dk1"/>
                          </a:solidFill>
                          <a:effectLst/>
                          <a:latin typeface="微軟正黑體" panose="020B0604030504040204" pitchFamily="34" charset="-120"/>
                          <a:ea typeface="微軟正黑體" panose="020B0604030504040204" pitchFamily="34" charset="-120"/>
                          <a:cs typeface="+mn-cs"/>
                        </a:rPr>
                        <a:t>8</a:t>
                      </a:r>
                    </a:p>
                  </a:txBody>
                  <a:tcPr marL="5920" marR="5920" marT="5920" marB="0" anchor="ctr"/>
                </a:tc>
                <a:tc rowSpan="6">
                  <a:txBody>
                    <a:bodyPr/>
                    <a:lstStyle/>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災</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害</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敏</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感</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特定水土保持區</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水土保持法</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確定劃設後核定送農委會公告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2006/12/1</a:t>
                      </a:r>
                    </a:p>
                  </a:txBody>
                  <a:tcPr marL="5920" marR="5920" marT="5920" marB="0" anchor="ctr"/>
                </a:tc>
              </a:tr>
              <a:tr h="138437">
                <a:tc>
                  <a:txBody>
                    <a:bodyPr/>
                    <a:lstStyle/>
                    <a:p>
                      <a:pPr marL="0" algn="ctr" defTabSz="914400" rtl="0" eaLnBrk="1" fontAlgn="ctr" latinLnBrk="0" hangingPunct="1"/>
                      <a:r>
                        <a:rPr lang="en-US" altLang="zh-TW" sz="1000" u="none" strike="noStrike" kern="1200">
                          <a:solidFill>
                            <a:schemeClr val="dk1"/>
                          </a:solidFill>
                          <a:effectLst/>
                          <a:latin typeface="微軟正黑體" panose="020B0604030504040204" pitchFamily="34" charset="-120"/>
                          <a:ea typeface="微軟正黑體" panose="020B0604030504040204" pitchFamily="34" charset="-120"/>
                          <a:cs typeface="+mn-cs"/>
                        </a:rPr>
                        <a:t>9</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土石流潛勢溪流</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災害防救法</a:t>
                      </a:r>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a:t>
                      </a:r>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水土保持法</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一年一次，定期公告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1/25000</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2012/12/26</a:t>
                      </a:r>
                    </a:p>
                  </a:txBody>
                  <a:tcPr marL="5920" marR="5920" marT="5920" marB="0" anchor="ctr"/>
                </a:tc>
              </a:tr>
              <a:tr h="264288">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山坡地</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山坡地保育利用條例</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2011/12/30</a:t>
                      </a:r>
                    </a:p>
                  </a:txBody>
                  <a:tcPr marL="5920" marR="5920" marT="5920" marB="0" anchor="ctr"/>
                </a:tc>
              </a:tr>
              <a:tr h="138437">
                <a:tc>
                  <a:txBody>
                    <a:bodyPr/>
                    <a:lstStyle/>
                    <a:p>
                      <a:pPr marL="0" algn="ctr" defTabSz="914400" rtl="0" eaLnBrk="1" fontAlgn="ctr" latinLnBrk="0" hangingPunct="1"/>
                      <a:r>
                        <a:rPr lang="en-US" altLang="zh-TW" sz="1000" u="none" strike="noStrike" kern="1200">
                          <a:solidFill>
                            <a:schemeClr val="dk1"/>
                          </a:solidFill>
                          <a:effectLst/>
                          <a:latin typeface="微軟正黑體" panose="020B0604030504040204" pitchFamily="34" charset="-120"/>
                          <a:ea typeface="微軟正黑體" panose="020B0604030504040204" pitchFamily="34" charset="-120"/>
                          <a:cs typeface="+mn-cs"/>
                        </a:rPr>
                        <a:t>11</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嚴重地層下陷地區圖</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嚴重地層下陷地區劃設作業規範</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沒公告</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　</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2005/8/31</a:t>
                      </a:r>
                    </a:p>
                  </a:txBody>
                  <a:tcPr marL="5920" marR="5920" marT="5920" marB="0" anchor="ctr"/>
                </a:tc>
              </a:tr>
              <a:tr h="138437">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12</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海堤區域</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海堤管理辦法</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有公告，不定期公告</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1/2000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2000/7/31</a:t>
                      </a:r>
                    </a:p>
                  </a:txBody>
                  <a:tcPr marL="5920" marR="5920" marT="5920" marB="0" anchor="ctr"/>
                </a:tc>
              </a:tr>
              <a:tr h="138437">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13</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活動斷層帶</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無法令依據</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沒公告</a:t>
                      </a:r>
                    </a:p>
                  </a:txBody>
                  <a:tcPr marL="5920" marR="5920" marT="5920" marB="0" anchor="ctr"/>
                </a:tc>
                <a:tc>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　</a:t>
                      </a:r>
                    </a:p>
                  </a:txBody>
                  <a:tcPr marL="5920" marR="5920" marT="5920" marB="0" anchor="ctr"/>
                </a:tc>
              </a:tr>
              <a:tr h="138437">
                <a:tc>
                  <a:txBody>
                    <a:bodyPr/>
                    <a:lstStyle/>
                    <a:p>
                      <a:pPr marL="0" algn="ctr" defTabSz="914400" rtl="0" eaLnBrk="1" fontAlgn="ctr" latinLnBrk="0" hangingPunct="1"/>
                      <a:r>
                        <a:rPr lang="en-US" altLang="zh-TW" sz="1000" u="none" strike="noStrike" kern="1200">
                          <a:solidFill>
                            <a:schemeClr val="dk1"/>
                          </a:solidFill>
                          <a:effectLst/>
                          <a:latin typeface="微軟正黑體" panose="020B0604030504040204" pitchFamily="34" charset="-120"/>
                          <a:ea typeface="微軟正黑體" panose="020B0604030504040204" pitchFamily="34" charset="-120"/>
                          <a:cs typeface="+mn-cs"/>
                        </a:rPr>
                        <a:t>14</a:t>
                      </a:r>
                    </a:p>
                  </a:txBody>
                  <a:tcPr marL="5920" marR="5920" marT="5920" marB="0" anchor="ctr"/>
                </a:tc>
                <a:tc rowSpan="8">
                  <a:txBody>
                    <a:bodyPr/>
                    <a:lstStyle/>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資</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源</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利</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用</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敏</a:t>
                      </a:r>
                      <a:endPar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0" algn="ctr" defTabSz="914400" rtl="0" eaLnBrk="1" fontAlgn="ctr" latinLnBrk="0" hangingPunct="1"/>
                      <a:r>
                        <a:rPr lang="zh-TW" altLang="en-US"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感</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保安林</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森林法第</a:t>
                      </a:r>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22</a:t>
                      </a:r>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a:t>
                      </a:r>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23</a:t>
                      </a:r>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條</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2012/9/1</a:t>
                      </a:r>
                    </a:p>
                  </a:txBody>
                  <a:tcPr marL="5920" marR="5920" marT="5920" marB="0" anchor="ctr"/>
                </a:tc>
              </a:tr>
              <a:tr h="255396">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15</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人工魚礁區</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漁業法</a:t>
                      </a:r>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40</a:t>
                      </a:r>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條</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有，不定期公告</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有新增時才公告</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p>
                  </a:txBody>
                  <a:tcPr marL="5920" marR="5920" marT="5920" marB="0" anchor="ctr"/>
                </a:tc>
                <a:tc>
                  <a:txBody>
                    <a:bodyPr/>
                    <a:lstStyle/>
                    <a:p>
                      <a:pPr marL="0" algn="l" defTabSz="914400" rtl="0" eaLnBrk="1" fontAlgn="ctr" latinLnBrk="0" hangingPunct="1"/>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2010/03/15</a:t>
                      </a:r>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r>
              <a:tr h="255396">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16</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保護礁區</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漁業法</a:t>
                      </a:r>
                      <a:r>
                        <a:rPr lang="en-US" altLang="zh-TW" sz="1050" u="none" strike="noStrike" kern="1200">
                          <a:solidFill>
                            <a:schemeClr val="dk1"/>
                          </a:solidFill>
                          <a:effectLst/>
                          <a:latin typeface="微軟正黑體" panose="020B0604030504040204" pitchFamily="34" charset="-120"/>
                          <a:ea typeface="微軟正黑體" panose="020B0604030504040204" pitchFamily="34" charset="-120"/>
                          <a:cs typeface="+mn-cs"/>
                        </a:rPr>
                        <a:t>40</a:t>
                      </a:r>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條</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有，不定期公告</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有新增時才公告</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2010/03/15</a:t>
                      </a:r>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r>
              <a:tr h="264288">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17</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飲用水水源水質水量保護區</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飲用水管理條例</a:t>
                      </a: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2013/12/3</a:t>
                      </a:r>
                    </a:p>
                  </a:txBody>
                  <a:tcPr marL="9525" marR="9525" marT="9525" marB="0" anchor="ctr"/>
                </a:tc>
              </a:tr>
              <a:tr h="495517">
                <a:tc rowSpan="2">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18</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rPr>
                        <a:t>自來水水質水量保護區</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劃定原則：水庫取水以其集水區面積為範圍</a:t>
                      </a:r>
                      <a:b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b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淨水場取水以淨水場取水口以上集水區及取水口下游</a:t>
                      </a:r>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400</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公尺河川行水區為範圍</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已公告，不定期公告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2013/7/1</a:t>
                      </a:r>
                    </a:p>
                  </a:txBody>
                  <a:tcPr marL="5920" marR="5920" marT="5920" marB="0" anchor="ctr"/>
                </a:tc>
              </a:tr>
              <a:tr h="100402">
                <a:tc vMerge="1">
                  <a:txBody>
                    <a:bodyPr/>
                    <a:lstStyle/>
                    <a:p>
                      <a:endParaRPr lang="zh-TW" altLang="en-US"/>
                    </a:p>
                  </a:txBody>
                  <a:tcPr/>
                </a:tc>
                <a:tc vMerge="1">
                  <a:txBody>
                    <a:bodyPr/>
                    <a:lstStyle/>
                    <a:p>
                      <a:endParaRPr lang="zh-TW" altLang="en-US"/>
                    </a:p>
                  </a:txBody>
                  <a:tcPr/>
                </a:tc>
                <a:tc rowSpan="2">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水庫蓄水範圍</a:t>
                      </a: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水利法、水庫蓄水範圍管理辦法</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已公告，不定期公告</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en-US" altLang="zh-TW"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1/2400</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rowSpan="2">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依各水庫需求</a:t>
                      </a:r>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138437">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19</a:t>
                      </a: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r h="268938">
                <a:tc>
                  <a:txBody>
                    <a:bodyPr/>
                    <a:lstStyle/>
                    <a:p>
                      <a:pPr marL="0" algn="ctr" defTabSz="914400" rtl="0" eaLnBrk="1" fontAlgn="ctr" latinLnBrk="0" hangingPunct="1"/>
                      <a:r>
                        <a:rPr lang="en-US" altLang="zh-TW" sz="100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20</a:t>
                      </a:r>
                      <a:endPar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vMerge="1">
                  <a:txBody>
                    <a:bodyPr/>
                    <a:lstStyle/>
                    <a:p>
                      <a:pPr marL="0" algn="l" defTabSz="914400" rtl="0" eaLnBrk="1" fontAlgn="ctr" latinLnBrk="0" hangingPunct="1"/>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現存</a:t>
                      </a:r>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礦區分布圖</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礦業法</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有公告，不定期公告</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1/5000</a:t>
                      </a:r>
                    </a:p>
                  </a:txBody>
                  <a:tcPr marL="5920" marR="5920" marT="5920" marB="0" anchor="ctr"/>
                </a:tc>
                <a:tc>
                  <a:txBody>
                    <a:bodyPr/>
                    <a:lstStyle/>
                    <a:p>
                      <a:pPr marL="0" algn="l" defTabSz="914400" rtl="0" eaLnBrk="1" fontAlgn="ctr" latinLnBrk="0" hangingPunct="1"/>
                      <a:r>
                        <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2013/10/3</a:t>
                      </a:r>
                    </a:p>
                  </a:txBody>
                  <a:tcPr marL="5920" marR="5920" marT="5920" marB="0" anchor="ctr"/>
                </a:tc>
              </a:tr>
              <a:tr h="243455">
                <a:tc>
                  <a:txBody>
                    <a:bodyPr/>
                    <a:lstStyle/>
                    <a:p>
                      <a:pPr marL="0" algn="ctr" defTabSz="914400" rtl="0" eaLnBrk="1" fontAlgn="ctr" latinLnBrk="0" hangingPunct="1"/>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21</a:t>
                      </a:r>
                    </a:p>
                  </a:txBody>
                  <a:tcPr marL="5920" marR="5920" marT="5920" marB="0" anchor="ctr"/>
                </a:tc>
                <a:tc>
                  <a:txBody>
                    <a:bodyPr/>
                    <a:lstStyle/>
                    <a:p>
                      <a:pPr marL="0" algn="ctr" defTabSz="914400" rtl="0" eaLnBrk="1" fontAlgn="ctr" latinLnBrk="0" hangingPunct="1"/>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其他</a:t>
                      </a: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高速鐵路兩側限建</a:t>
                      </a:r>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地區</a:t>
                      </a:r>
                      <a:endParaRPr lang="en-US" altLang="zh-TW"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rPr>
                        <a:t>獎勵民間參與交通建設毗鄰地區禁限建辦法</a:t>
                      </a:r>
                    </a:p>
                  </a:txBody>
                  <a:tcPr marL="5920" marR="5920" marT="5920" marB="0" anchor="ctr"/>
                </a:tc>
                <a:tc>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否</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無</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c>
                  <a:txBody>
                    <a:bodyPr/>
                    <a:lstStyle/>
                    <a:p>
                      <a:pPr marL="0" algn="l" defTabSz="914400" rtl="0" eaLnBrk="1" fontAlgn="ctr" latinLnBrk="0" hangingPunct="1"/>
                      <a:r>
                        <a:rPr lang="zh-TW" altLang="en-US" sz="1050" u="none" strike="noStrike" kern="1200" dirty="0" smtClean="0">
                          <a:solidFill>
                            <a:schemeClr val="dk1"/>
                          </a:solidFill>
                          <a:effectLst/>
                          <a:latin typeface="微軟正黑體" panose="020B0604030504040204" pitchFamily="34" charset="-120"/>
                          <a:ea typeface="微軟正黑體" panose="020B0604030504040204" pitchFamily="34" charset="-120"/>
                          <a:cs typeface="+mn-cs"/>
                        </a:rPr>
                        <a:t>未公告</a:t>
                      </a:r>
                      <a:endParaRPr lang="zh-TW" altLang="en-US" sz="105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5920" marR="5920" marT="5920" marB="0" anchor="ctr"/>
                </a:tc>
              </a:tr>
            </a:tbl>
          </a:graphicData>
        </a:graphic>
      </p:graphicFrame>
    </p:spTree>
    <p:extLst>
      <p:ext uri="{BB962C8B-B14F-4D97-AF65-F5344CB8AC3E}">
        <p14:creationId xmlns:p14="http://schemas.microsoft.com/office/powerpoint/2010/main" val="21667937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需</a:t>
            </a:r>
            <a:r>
              <a:rPr lang="en-US" altLang="zh-TW" dirty="0"/>
              <a:t>TGOS</a:t>
            </a:r>
            <a:r>
              <a:rPr lang="zh-TW" altLang="en-US" dirty="0"/>
              <a:t>代</a:t>
            </a:r>
            <a:r>
              <a:rPr lang="zh-TW" altLang="en-US" dirty="0" smtClean="0"/>
              <a:t>為發布之</a:t>
            </a:r>
            <a:r>
              <a:rPr lang="zh-TW" altLang="en-US" dirty="0"/>
              <a:t>圖資項目</a:t>
            </a:r>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32</a:t>
            </a:fld>
            <a:endParaRPr lang="en-US"/>
          </a:p>
        </p:txBody>
      </p:sp>
      <p:sp>
        <p:nvSpPr>
          <p:cNvPr id="5" name="圓角矩形 4"/>
          <p:cNvSpPr/>
          <p:nvPr/>
        </p:nvSpPr>
        <p:spPr>
          <a:xfrm>
            <a:off x="251520" y="1239123"/>
            <a:ext cx="3024336" cy="4320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代為發布圖資服務軟體架構</a:t>
            </a:r>
            <a:endParaRPr lang="zh-TW" altLang="en-US" dirty="0">
              <a:latin typeface="微軟正黑體" panose="020B0604030504040204" pitchFamily="34" charset="-120"/>
              <a:ea typeface="微軟正黑體" panose="020B0604030504040204" pitchFamily="34" charset="-120"/>
            </a:endParaRPr>
          </a:p>
        </p:txBody>
      </p:sp>
      <p:pic>
        <p:nvPicPr>
          <p:cNvPr id="6" name="圖片 5"/>
          <p:cNvPicPr/>
          <p:nvPr/>
        </p:nvPicPr>
        <p:blipFill>
          <a:blip r:embed="rId2" cstate="print">
            <a:extLst>
              <a:ext uri="{28A0092B-C50C-407E-A947-70E740481C1C}">
                <a14:useLocalDpi xmlns:a14="http://schemas.microsoft.com/office/drawing/2010/main"/>
              </a:ext>
            </a:extLst>
          </a:blip>
          <a:srcRect/>
          <a:stretch>
            <a:fillRect/>
          </a:stretch>
        </p:blipFill>
        <p:spPr bwMode="auto">
          <a:xfrm>
            <a:off x="1331640" y="1688706"/>
            <a:ext cx="6980123" cy="2376264"/>
          </a:xfrm>
          <a:prstGeom prst="rect">
            <a:avLst/>
          </a:prstGeom>
          <a:noFill/>
          <a:ln>
            <a:noFill/>
          </a:ln>
        </p:spPr>
      </p:pic>
      <p:graphicFrame>
        <p:nvGraphicFramePr>
          <p:cNvPr id="7" name="內容版面配置區 4"/>
          <p:cNvGraphicFramePr>
            <a:graphicFrameLocks noGrp="1"/>
          </p:cNvGraphicFramePr>
          <p:nvPr>
            <p:ph idx="1"/>
            <p:extLst>
              <p:ext uri="{D42A27DB-BD31-4B8C-83A1-F6EECF244321}">
                <p14:modId xmlns:p14="http://schemas.microsoft.com/office/powerpoint/2010/main" val="2919467220"/>
              </p:ext>
            </p:extLst>
          </p:nvPr>
        </p:nvGraphicFramePr>
        <p:xfrm>
          <a:off x="1475656" y="4437112"/>
          <a:ext cx="6264697" cy="2016225"/>
        </p:xfrm>
        <a:graphic>
          <a:graphicData uri="http://schemas.openxmlformats.org/drawingml/2006/table">
            <a:tbl>
              <a:tblPr firstRow="1" firstCol="1" bandRow="1">
                <a:tableStyleId>{5C22544A-7EE6-4342-B048-85BDC9FD1C3A}</a:tableStyleId>
              </a:tblPr>
              <a:tblGrid>
                <a:gridCol w="475870"/>
                <a:gridCol w="820274"/>
                <a:gridCol w="1333541"/>
                <a:gridCol w="1811508"/>
                <a:gridCol w="911752"/>
                <a:gridCol w="911752"/>
              </a:tblGrid>
              <a:tr h="678837">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流水號</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分類</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資料項目</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權責單位</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latin typeface="微軟正黑體" panose="020B0604030504040204" pitchFamily="34" charset="-120"/>
                          <a:ea typeface="微軟正黑體" panose="020B0604030504040204" pitchFamily="34" charset="-120"/>
                        </a:rPr>
                        <a:t>TGOS</a:t>
                      </a:r>
                      <a:r>
                        <a:rPr lang="zh-TW" sz="1200" kern="100" dirty="0">
                          <a:effectLst/>
                          <a:latin typeface="微軟正黑體" panose="020B0604030504040204" pitchFamily="34" charset="-120"/>
                          <a:ea typeface="微軟正黑體" panose="020B0604030504040204" pitchFamily="34" charset="-120"/>
                        </a:rPr>
                        <a:t>代</a:t>
                      </a:r>
                      <a:r>
                        <a:rPr lang="zh-TW" sz="1200" kern="100" dirty="0" smtClean="0">
                          <a:effectLst/>
                          <a:latin typeface="微軟正黑體" panose="020B0604030504040204" pitchFamily="34" charset="-120"/>
                          <a:ea typeface="微軟正黑體" panose="020B0604030504040204" pitchFamily="34" charset="-120"/>
                        </a:rPr>
                        <a:t>為</a:t>
                      </a:r>
                      <a:r>
                        <a:rPr lang="zh-TW" altLang="en-US" sz="1200" kern="100" dirty="0" smtClean="0">
                          <a:effectLst/>
                          <a:latin typeface="微軟正黑體" panose="020B0604030504040204" pitchFamily="34" charset="-120"/>
                          <a:ea typeface="微軟正黑體" panose="020B0604030504040204" pitchFamily="34" charset="-120"/>
                        </a:rPr>
                        <a:t>發布</a:t>
                      </a:r>
                      <a:r>
                        <a:rPr lang="en-US" sz="1200" kern="100" dirty="0" smtClean="0">
                          <a:effectLst/>
                          <a:latin typeface="微軟正黑體" panose="020B0604030504040204" pitchFamily="34" charset="-120"/>
                          <a:ea typeface="微軟正黑體" panose="020B0604030504040204" pitchFamily="34" charset="-120"/>
                        </a:rPr>
                        <a:t>WMS</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200" kern="100" dirty="0">
                          <a:effectLst/>
                          <a:latin typeface="微軟正黑體" panose="020B0604030504040204" pitchFamily="34" charset="-120"/>
                          <a:ea typeface="微軟正黑體" panose="020B0604030504040204" pitchFamily="34" charset="-120"/>
                        </a:rPr>
                        <a:t>TGOS</a:t>
                      </a:r>
                      <a:r>
                        <a:rPr lang="zh-TW" sz="1200" kern="100" dirty="0">
                          <a:effectLst/>
                          <a:latin typeface="微軟正黑體" panose="020B0604030504040204" pitchFamily="34" charset="-120"/>
                          <a:ea typeface="微軟正黑體" panose="020B0604030504040204" pitchFamily="34" charset="-120"/>
                        </a:rPr>
                        <a:t>代</a:t>
                      </a:r>
                      <a:r>
                        <a:rPr lang="zh-TW" sz="1200" kern="100" dirty="0" smtClean="0">
                          <a:effectLst/>
                          <a:latin typeface="微軟正黑體" panose="020B0604030504040204" pitchFamily="34" charset="-120"/>
                          <a:ea typeface="微軟正黑體" panose="020B0604030504040204" pitchFamily="34" charset="-120"/>
                        </a:rPr>
                        <a:t>為</a:t>
                      </a:r>
                      <a:r>
                        <a:rPr lang="zh-TW" altLang="en-US" sz="1200" kern="100" dirty="0" smtClean="0">
                          <a:effectLst/>
                          <a:latin typeface="微軟正黑體" panose="020B0604030504040204" pitchFamily="34" charset="-120"/>
                          <a:ea typeface="微軟正黑體" panose="020B0604030504040204" pitchFamily="34" charset="-120"/>
                        </a:rPr>
                        <a:t>發布</a:t>
                      </a:r>
                      <a:r>
                        <a:rPr lang="en-US" sz="1200" kern="100" dirty="0" smtClean="0">
                          <a:effectLst/>
                          <a:latin typeface="微軟正黑體" panose="020B0604030504040204" pitchFamily="34" charset="-120"/>
                          <a:ea typeface="微軟正黑體" panose="020B0604030504040204" pitchFamily="34" charset="-120"/>
                        </a:rPr>
                        <a:t>WFS</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r>
              <a:tr h="442415">
                <a:tc>
                  <a:txBody>
                    <a:bodyPr/>
                    <a:lstStyle/>
                    <a:p>
                      <a:pPr algn="ctr">
                        <a:spcAft>
                          <a:spcPts val="0"/>
                        </a:spcAft>
                      </a:pPr>
                      <a:r>
                        <a:rPr lang="en-US" sz="1200" kern="100" dirty="0">
                          <a:effectLst/>
                          <a:latin typeface="微軟正黑體" panose="020B0604030504040204" pitchFamily="34" charset="-120"/>
                          <a:ea typeface="微軟正黑體" panose="020B0604030504040204" pitchFamily="34" charset="-120"/>
                        </a:rPr>
                        <a:t>15</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rowSpan="3">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資源利用敏感</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人工魚礁區</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行政院農委會漁業署</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是</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是</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r>
              <a:tr h="442415">
                <a:tc>
                  <a:txBody>
                    <a:bodyPr/>
                    <a:lstStyle/>
                    <a:p>
                      <a:pPr algn="ctr">
                        <a:spcAft>
                          <a:spcPts val="0"/>
                        </a:spcAft>
                      </a:pPr>
                      <a:r>
                        <a:rPr lang="en-US" sz="1200" kern="100">
                          <a:effectLst/>
                          <a:latin typeface="微軟正黑體" panose="020B0604030504040204" pitchFamily="34" charset="-120"/>
                          <a:ea typeface="微軟正黑體" panose="020B0604030504040204" pitchFamily="34" charset="-120"/>
                        </a:rPr>
                        <a:t>16</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保護礁區</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行政院農委會漁業署</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是</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是</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r>
              <a:tr h="452558">
                <a:tc>
                  <a:txBody>
                    <a:bodyPr/>
                    <a:lstStyle/>
                    <a:p>
                      <a:pPr algn="ctr">
                        <a:spcAft>
                          <a:spcPts val="0"/>
                        </a:spcAft>
                      </a:pPr>
                      <a:r>
                        <a:rPr lang="en-US" sz="1200" kern="100">
                          <a:effectLst/>
                          <a:latin typeface="微軟正黑體" panose="020B0604030504040204" pitchFamily="34" charset="-120"/>
                          <a:ea typeface="微軟正黑體" panose="020B0604030504040204" pitchFamily="34" charset="-120"/>
                        </a:rPr>
                        <a:t>20</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現存礦區分布圖</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經濟部礦務局</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a:effectLst/>
                          <a:latin typeface="微軟正黑體" panose="020B0604030504040204" pitchFamily="34" charset="-120"/>
                          <a:ea typeface="微軟正黑體" panose="020B0604030504040204" pitchFamily="34" charset="-120"/>
                        </a:rPr>
                        <a:t>否</a:t>
                      </a:r>
                      <a:endParaRPr lang="zh-TW" sz="12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是</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r>
            </a:tbl>
          </a:graphicData>
        </a:graphic>
      </p:graphicFrame>
      <p:sp>
        <p:nvSpPr>
          <p:cNvPr id="8" name="矩形 7"/>
          <p:cNvSpPr/>
          <p:nvPr/>
        </p:nvSpPr>
        <p:spPr>
          <a:xfrm>
            <a:off x="1661399" y="3789040"/>
            <a:ext cx="3113416" cy="369332"/>
          </a:xfrm>
          <a:prstGeom prst="rect">
            <a:avLst/>
          </a:prstGeom>
        </p:spPr>
        <p:txBody>
          <a:bodyPr wrap="none">
            <a:spAutoFit/>
          </a:bodyPr>
          <a:lstStyle/>
          <a:p>
            <a:pPr algn="ctr"/>
            <a:r>
              <a:rPr lang="zh-TW" altLang="en-US" b="1" kern="100" dirty="0" smtClean="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由</a:t>
            </a:r>
            <a:r>
              <a:rPr lang="en-US" altLang="zh-TW" b="1" kern="100" dirty="0" smtClean="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TGOS</a:t>
            </a:r>
            <a:r>
              <a:rPr lang="zh-TW" altLang="zh-TW" b="1" kern="100" dirty="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代</a:t>
            </a:r>
            <a:r>
              <a:rPr lang="zh-TW" altLang="zh-TW" b="1" kern="100" dirty="0" smtClean="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為</a:t>
            </a:r>
            <a:r>
              <a:rPr lang="zh-TW" altLang="en-US" b="1" kern="100" dirty="0" smtClean="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發布</a:t>
            </a:r>
            <a:r>
              <a:rPr lang="zh-TW" altLang="zh-TW" b="1" kern="100" dirty="0" smtClean="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之</a:t>
            </a:r>
            <a:r>
              <a:rPr lang="zh-TW" altLang="zh-TW" b="1" kern="100" dirty="0">
                <a:solidFill>
                  <a:srgbClr val="7030A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Times New Roman" panose="02020603050405020304" pitchFamily="18" charset="0"/>
              </a:rPr>
              <a:t>圖資項目</a:t>
            </a:r>
          </a:p>
        </p:txBody>
      </p:sp>
    </p:spTree>
    <p:extLst>
      <p:ext uri="{BB962C8B-B14F-4D97-AF65-F5344CB8AC3E}">
        <p14:creationId xmlns:p14="http://schemas.microsoft.com/office/powerpoint/2010/main" val="2306489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ffectLst/>
              </a:rPr>
              <a:t>API</a:t>
            </a:r>
            <a:r>
              <a:rPr lang="zh-TW" altLang="zh-TW" dirty="0">
                <a:effectLst/>
              </a:rPr>
              <a:t>介接驗證</a:t>
            </a:r>
            <a:endParaRPr lang="zh-TW" altLang="en-US" dirty="0"/>
          </a:p>
        </p:txBody>
      </p:sp>
      <p:sp>
        <p:nvSpPr>
          <p:cNvPr id="3" name="內容版面配置區 2"/>
          <p:cNvSpPr>
            <a:spLocks noGrp="1"/>
          </p:cNvSpPr>
          <p:nvPr>
            <p:ph idx="1"/>
          </p:nvPr>
        </p:nvSpPr>
        <p:spPr/>
        <p:txBody>
          <a:bodyPr/>
          <a:lstStyle/>
          <a:p>
            <a:r>
              <a:rPr lang="zh-TW" altLang="en-US" dirty="0" smtClean="0"/>
              <a:t>為</a:t>
            </a:r>
            <a:r>
              <a:rPr lang="zh-TW" altLang="zh-TW" dirty="0" smtClean="0"/>
              <a:t>驗證規劃</a:t>
            </a:r>
            <a:r>
              <a:rPr lang="zh-TW" altLang="zh-TW" dirty="0"/>
              <a:t>設計的功能</a:t>
            </a:r>
            <a:r>
              <a:rPr lang="zh-TW" altLang="zh-TW" dirty="0" smtClean="0"/>
              <a:t>符合</a:t>
            </a:r>
            <a:r>
              <a:rPr lang="zh-TW" altLang="en-US" dirty="0" smtClean="0"/>
              <a:t>實務需要，與營建署綜合企劃組、城鄉發展分署召開介接事宜之協調會議，並由</a:t>
            </a:r>
            <a:r>
              <a:rPr lang="zh-TW" altLang="zh-TW" dirty="0" smtClean="0"/>
              <a:t>城鄉</a:t>
            </a:r>
            <a:r>
              <a:rPr lang="zh-TW" altLang="zh-TW" dirty="0"/>
              <a:t>發展分署協助</a:t>
            </a:r>
            <a:r>
              <a:rPr lang="zh-TW" altLang="zh-TW" dirty="0" smtClean="0"/>
              <a:t>開發</a:t>
            </a:r>
            <a:r>
              <a:rPr lang="en-US" altLang="zh-TW" dirty="0" smtClean="0"/>
              <a:t>API</a:t>
            </a:r>
            <a:r>
              <a:rPr lang="zh-TW" altLang="zh-TW" dirty="0"/>
              <a:t>介接</a:t>
            </a:r>
            <a:r>
              <a:rPr lang="zh-TW" altLang="zh-TW" dirty="0" smtClean="0"/>
              <a:t>示範</a:t>
            </a:r>
            <a:r>
              <a:rPr lang="zh-TW" altLang="en-US" dirty="0" smtClean="0"/>
              <a:t>網頁。</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r>
              <a:rPr lang="zh-TW" altLang="en-US" dirty="0" smtClean="0"/>
              <a:t>為讓</a:t>
            </a:r>
            <a:r>
              <a:rPr lang="en-US" altLang="zh-TW" dirty="0" smtClean="0"/>
              <a:t>API</a:t>
            </a:r>
            <a:r>
              <a:rPr lang="zh-TW" altLang="en-US" dirty="0" smtClean="0"/>
              <a:t>介接順利進行，本團隊撰寫「環境敏感地區模組</a:t>
            </a:r>
            <a:r>
              <a:rPr lang="en-US" altLang="zh-TW" dirty="0" smtClean="0"/>
              <a:t>API</a:t>
            </a:r>
            <a:r>
              <a:rPr lang="zh-TW" altLang="en-US" dirty="0" smtClean="0"/>
              <a:t>服務規格書」以提供城鄉發展分署的開發廠商參考，並提供客服窗口，協助廠商進行介接開發的問題處理。</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33</a:t>
            </a:fld>
            <a:endParaRPr lang="en-US"/>
          </a:p>
        </p:txBody>
      </p:sp>
      <p:sp>
        <p:nvSpPr>
          <p:cNvPr id="11" name="圓角矩形 10"/>
          <p:cNvSpPr/>
          <p:nvPr/>
        </p:nvSpPr>
        <p:spPr>
          <a:xfrm>
            <a:off x="3712725" y="2930661"/>
            <a:ext cx="1579356" cy="1130084"/>
          </a:xfrm>
          <a:prstGeom prst="roundRect">
            <a:avLst>
              <a:gd name="adj" fmla="val 12338"/>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lIns="324000" rtlCol="0" anchor="ctr">
            <a:noAutofit/>
          </a:bodyPr>
          <a:lstStyle/>
          <a:p>
            <a:pPr algn="just"/>
            <a:r>
              <a:rPr lang="zh-TW" altLang="en-US" dirty="0" smtClean="0">
                <a:solidFill>
                  <a:schemeClr val="bg1"/>
                </a:solidFill>
                <a:latin typeface="微軟正黑體" panose="020B0604030504040204" pitchFamily="34" charset="-120"/>
                <a:ea typeface="微軟正黑體" panose="020B0604030504040204" pitchFamily="34" charset="-120"/>
              </a:rPr>
              <a:t>示範網頁</a:t>
            </a:r>
            <a:endParaRPr lang="zh-TW" altLang="en-US" dirty="0">
              <a:solidFill>
                <a:schemeClr val="bg1"/>
              </a:solidFill>
              <a:latin typeface="微軟正黑體" panose="020B0604030504040204" pitchFamily="34" charset="-120"/>
              <a:ea typeface="微軟正黑體" panose="020B0604030504040204" pitchFamily="34" charset="-120"/>
            </a:endParaRPr>
          </a:p>
        </p:txBody>
      </p:sp>
      <p:grpSp>
        <p:nvGrpSpPr>
          <p:cNvPr id="12" name="群組 11"/>
          <p:cNvGrpSpPr/>
          <p:nvPr/>
        </p:nvGrpSpPr>
        <p:grpSpPr>
          <a:xfrm>
            <a:off x="6662691" y="2973361"/>
            <a:ext cx="1045120" cy="1036229"/>
            <a:chOff x="539552" y="1620543"/>
            <a:chExt cx="1045120" cy="1036229"/>
          </a:xfrm>
        </p:grpSpPr>
        <p:sp>
          <p:nvSpPr>
            <p:cNvPr id="13" name="圓角矩形 12"/>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14" name="Picture 2" descr="I:\1384537970_api-y.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729730" y="1893316"/>
              <a:ext cx="689612" cy="523220"/>
            </a:xfrm>
            <a:prstGeom prst="rect">
              <a:avLst/>
            </a:prstGeom>
            <a:noFill/>
          </p:spPr>
          <p:txBody>
            <a:bodyPr wrap="none" rtlCol="0">
              <a:spAutoFit/>
            </a:bodyPr>
            <a:lstStyle/>
            <a:p>
              <a:r>
                <a:rPr lang="en-US" altLang="zh-TW"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rPr>
                <a:t>API</a:t>
              </a:r>
              <a:endParaRPr lang="zh-TW"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endParaRPr>
            </a:p>
          </p:txBody>
        </p:sp>
      </p:grpSp>
      <p:pic>
        <p:nvPicPr>
          <p:cNvPr id="18" name="圖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8957" y="2930661"/>
            <a:ext cx="1219200" cy="1219200"/>
          </a:xfrm>
          <a:prstGeom prst="rect">
            <a:avLst/>
          </a:prstGeom>
        </p:spPr>
      </p:pic>
      <p:cxnSp>
        <p:nvCxnSpPr>
          <p:cNvPr id="19" name="直線單箭頭接點 18"/>
          <p:cNvCxnSpPr/>
          <p:nvPr/>
        </p:nvCxnSpPr>
        <p:spPr>
          <a:xfrm>
            <a:off x="2822492" y="3540261"/>
            <a:ext cx="929815" cy="884"/>
          </a:xfrm>
          <a:prstGeom prst="straightConnector1">
            <a:avLst/>
          </a:prstGeom>
          <a:ln w="76200">
            <a:solidFill>
              <a:srgbClr val="7030A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矩形 19"/>
          <p:cNvSpPr/>
          <p:nvPr/>
        </p:nvSpPr>
        <p:spPr>
          <a:xfrm>
            <a:off x="1667383" y="4005417"/>
            <a:ext cx="1082348" cy="307777"/>
          </a:xfrm>
          <a:prstGeom prst="rect">
            <a:avLst/>
          </a:prstGeom>
        </p:spPr>
        <p:txBody>
          <a:bodyPr wrap="none">
            <a:spAutoFit/>
          </a:bodyPr>
          <a:lstStyle/>
          <a:p>
            <a:pPr algn="ctr"/>
            <a:r>
              <a:rPr lang="zh-TW" altLang="en-US" sz="1400" dirty="0" smtClean="0">
                <a:latin typeface="微軟正黑體" panose="020B0604030504040204" pitchFamily="34" charset="-120"/>
                <a:ea typeface="微軟正黑體" panose="020B0604030504040204" pitchFamily="34" charset="-120"/>
              </a:rPr>
              <a:t>網站使用者</a:t>
            </a:r>
            <a:endParaRPr lang="zh-TW" altLang="en-US" sz="1400" dirty="0">
              <a:latin typeface="微軟正黑體" panose="020B0604030504040204" pitchFamily="34" charset="-120"/>
              <a:ea typeface="微軟正黑體" panose="020B0604030504040204" pitchFamily="34" charset="-120"/>
            </a:endParaRPr>
          </a:p>
        </p:txBody>
      </p:sp>
      <p:sp>
        <p:nvSpPr>
          <p:cNvPr id="21" name="手繪多邊形 20"/>
          <p:cNvSpPr/>
          <p:nvPr/>
        </p:nvSpPr>
        <p:spPr>
          <a:xfrm rot="4013314">
            <a:off x="5742430" y="2875205"/>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21"/>
          <p:cNvSpPr/>
          <p:nvPr/>
        </p:nvSpPr>
        <p:spPr>
          <a:xfrm rot="14983011">
            <a:off x="5713034" y="3147915"/>
            <a:ext cx="439080" cy="1049862"/>
          </a:xfrm>
          <a:custGeom>
            <a:avLst/>
            <a:gdLst>
              <a:gd name="connsiteX0" fmla="*/ 0 w 655608"/>
              <a:gd name="connsiteY0" fmla="*/ 1354347 h 1354347"/>
              <a:gd name="connsiteX1" fmla="*/ 241540 w 655608"/>
              <a:gd name="connsiteY1" fmla="*/ 500332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655608"/>
              <a:gd name="connsiteY0" fmla="*/ 1354347 h 1354347"/>
              <a:gd name="connsiteX1" fmla="*/ 181155 w 655608"/>
              <a:gd name="connsiteY1" fmla="*/ 586596 h 1354347"/>
              <a:gd name="connsiteX2" fmla="*/ 655608 w 655608"/>
              <a:gd name="connsiteY2" fmla="*/ 0 h 1354347"/>
              <a:gd name="connsiteX0" fmla="*/ 0 w 557103"/>
              <a:gd name="connsiteY0" fmla="*/ 1422700 h 1422700"/>
              <a:gd name="connsiteX1" fmla="*/ 181155 w 557103"/>
              <a:gd name="connsiteY1" fmla="*/ 654949 h 1422700"/>
              <a:gd name="connsiteX2" fmla="*/ 557103 w 557103"/>
              <a:gd name="connsiteY2" fmla="*/ 0 h 1422700"/>
            </a:gdLst>
            <a:ahLst/>
            <a:cxnLst>
              <a:cxn ang="0">
                <a:pos x="connsiteX0" y="connsiteY0"/>
              </a:cxn>
              <a:cxn ang="0">
                <a:pos x="connsiteX1" y="connsiteY1"/>
              </a:cxn>
              <a:cxn ang="0">
                <a:pos x="connsiteX2" y="connsiteY2"/>
              </a:cxn>
            </a:cxnLst>
            <a:rect l="l" t="t" r="r" b="b"/>
            <a:pathLst>
              <a:path w="557103" h="1422700">
                <a:moveTo>
                  <a:pt x="0" y="1422700"/>
                </a:moveTo>
                <a:cubicBezTo>
                  <a:pt x="5751" y="1215727"/>
                  <a:pt x="88305" y="892066"/>
                  <a:pt x="181155" y="654949"/>
                </a:cubicBezTo>
                <a:cubicBezTo>
                  <a:pt x="274005" y="417832"/>
                  <a:pt x="473714" y="87702"/>
                  <a:pt x="557103" y="0"/>
                </a:cubicBezTo>
              </a:path>
            </a:pathLst>
          </a:custGeom>
          <a:noFill/>
          <a:ln w="762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242926" y="4057327"/>
            <a:ext cx="1909497" cy="307777"/>
          </a:xfrm>
          <a:prstGeom prst="rect">
            <a:avLst/>
          </a:prstGeom>
        </p:spPr>
        <p:txBody>
          <a:bodyPr wrap="none">
            <a:spAutoFit/>
          </a:bodyPr>
          <a:lstStyle/>
          <a:p>
            <a:r>
              <a:rPr lang="zh-TW" altLang="zh-TW" sz="1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183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a:t>
            </a:r>
            <a:r>
              <a:rPr lang="zh-TW" altLang="en-US" dirty="0" smtClean="0"/>
              <a:t>介接成果</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34</a:t>
            </a:fld>
            <a:endParaRPr lang="en-US"/>
          </a:p>
        </p:txBody>
      </p:sp>
      <p:pic>
        <p:nvPicPr>
          <p:cNvPr id="5" name="圖片 4" descr="I:\API介接示範網頁.emf"/>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04864"/>
            <a:ext cx="3250704" cy="2232248"/>
          </a:xfrm>
          <a:prstGeom prst="rect">
            <a:avLst/>
          </a:prstGeom>
          <a:noFill/>
          <a:ln>
            <a:noFill/>
          </a:ln>
        </p:spPr>
      </p:pic>
      <p:pic>
        <p:nvPicPr>
          <p:cNvPr id="6" name="圖片 5" descr="I:\AppData\Local\Temp\SNAGHTML38577c29.PNG"/>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556792"/>
            <a:ext cx="5274310" cy="3331210"/>
          </a:xfrm>
          <a:prstGeom prst="rect">
            <a:avLst/>
          </a:prstGeom>
          <a:noFill/>
          <a:ln>
            <a:noFill/>
          </a:ln>
        </p:spPr>
      </p:pic>
    </p:spTree>
    <p:extLst>
      <p:ext uri="{BB962C8B-B14F-4D97-AF65-F5344CB8AC3E}">
        <p14:creationId xmlns:p14="http://schemas.microsoft.com/office/powerpoint/2010/main" val="30691176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API</a:t>
            </a:r>
            <a:r>
              <a:rPr lang="zh-TW" altLang="en-US" dirty="0"/>
              <a:t>介接</a:t>
            </a:r>
            <a:r>
              <a:rPr lang="zh-TW" altLang="en-US" dirty="0" smtClean="0"/>
              <a:t>成果</a:t>
            </a:r>
            <a:r>
              <a:rPr lang="en-US" altLang="zh-TW" dirty="0" smtClean="0"/>
              <a:t>-</a:t>
            </a:r>
            <a:r>
              <a:rPr lang="zh-TW" altLang="en-US" dirty="0" smtClean="0"/>
              <a:t>展示</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35</a:t>
            </a:fld>
            <a:endParaRPr lang="en-US"/>
          </a:p>
        </p:txBody>
      </p:sp>
      <p:pic>
        <p:nvPicPr>
          <p:cNvPr id="5" name="example">
            <a:hlinkClick r:id="" action="ppaction://media"/>
          </p:cNvPr>
          <p:cNvPicPr>
            <a:picLocks noChangeAspect="1"/>
          </p:cNvPicPr>
          <p:nvPr>
            <a:videoFile r:link="rId1"/>
            <p:extLst>
              <p:ext uri="{DAA4B4D4-6D71-4841-9C94-3DE7FCFB9230}">
                <p14:media xmlns:p14="http://schemas.microsoft.com/office/powerpoint/2010/main" r:embed="rId2">
                  <p14:trim st="1778"/>
                </p14:media>
              </p:ext>
            </p:extLst>
          </p:nvPr>
        </p:nvPicPr>
        <p:blipFill rotWithShape="1">
          <a:blip r:embed="rId4"/>
          <a:srcRect l="5126" r="4921"/>
          <a:stretch>
            <a:fillRect/>
          </a:stretch>
        </p:blipFill>
        <p:spPr>
          <a:xfrm>
            <a:off x="107504" y="1169605"/>
            <a:ext cx="9036496" cy="5650581"/>
          </a:xfrm>
          <a:prstGeom prst="rect">
            <a:avLst/>
          </a:prstGeom>
        </p:spPr>
      </p:pic>
    </p:spTree>
    <p:extLst>
      <p:ext uri="{BB962C8B-B14F-4D97-AF65-F5344CB8AC3E}">
        <p14:creationId xmlns:p14="http://schemas.microsoft.com/office/powerpoint/2010/main" val="23844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31032" y="5517232"/>
            <a:ext cx="8712968" cy="624096"/>
          </a:xfrm>
        </p:spPr>
        <p:txBody>
          <a:bodyPr>
            <a:normAutofit fontScale="92500" lnSpcReduction="10000"/>
          </a:bodyPr>
          <a:lstStyle/>
          <a:p>
            <a:pPr lvl="0"/>
            <a:r>
              <a:rPr lang="zh-TW" altLang="en-US" sz="4000" b="1" dirty="0" smtClean="0">
                <a:solidFill>
                  <a:schemeClr val="tx1"/>
                </a:solidFill>
                <a:latin typeface="+mj-ea"/>
                <a:cs typeface="華康中黑體" pitchFamily="49" charset="-120"/>
              </a:rPr>
              <a:t>結論與</a:t>
            </a:r>
            <a:r>
              <a:rPr lang="zh-TW" altLang="en-US" sz="4000" b="1" dirty="0">
                <a:solidFill>
                  <a:schemeClr val="tx1"/>
                </a:solidFill>
                <a:latin typeface="+mj-ea"/>
                <a:cs typeface="華康中黑體" pitchFamily="49" charset="-120"/>
              </a:rPr>
              <a:t>建議</a:t>
            </a:r>
          </a:p>
        </p:txBody>
      </p:sp>
      <p:sp>
        <p:nvSpPr>
          <p:cNvPr id="2" name="投影片編號版面配置區 1"/>
          <p:cNvSpPr>
            <a:spLocks noGrp="1"/>
          </p:cNvSpPr>
          <p:nvPr>
            <p:ph type="sldNum" sz="quarter" idx="4294967295"/>
          </p:nvPr>
        </p:nvSpPr>
        <p:spPr>
          <a:xfrm>
            <a:off x="7010908" y="6520261"/>
            <a:ext cx="2133600" cy="365125"/>
          </a:xfrm>
          <a:prstGeom prst="rect">
            <a:avLst/>
          </a:prstGeom>
        </p:spPr>
        <p:txBody>
          <a:bodyPr/>
          <a:lstStyle/>
          <a:p>
            <a:fld id="{9A909DBB-5B3B-4A64-9F2F-41ACA429FED0}" type="slidenum">
              <a:rPr lang="zh-TW" altLang="en-US" smtClean="0"/>
              <a:pPr/>
              <a:t>36</a:t>
            </a:fld>
            <a:endParaRPr lang="zh-TW" altLang="en-US"/>
          </a:p>
        </p:txBody>
      </p:sp>
    </p:spTree>
    <p:extLst>
      <p:ext uri="{BB962C8B-B14F-4D97-AF65-F5344CB8AC3E}">
        <p14:creationId xmlns:p14="http://schemas.microsoft.com/office/powerpoint/2010/main" val="1371304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zh-TW" dirty="0">
                <a:effectLst/>
              </a:rPr>
              <a:t>未來圖資網路應用發展</a:t>
            </a:r>
            <a:r>
              <a:rPr lang="zh-TW" altLang="zh-TW" dirty="0" smtClean="0">
                <a:effectLst/>
              </a:rPr>
              <a:t>建議</a:t>
            </a:r>
            <a:r>
              <a:rPr lang="en-US" altLang="zh-TW" sz="1400" dirty="0" smtClean="0">
                <a:effectLst/>
              </a:rPr>
              <a:t>(1/4)</a:t>
            </a:r>
            <a:endParaRPr lang="zh-TW" altLang="en-US" sz="1400" dirty="0"/>
          </a:p>
        </p:txBody>
      </p:sp>
      <p:sp>
        <p:nvSpPr>
          <p:cNvPr id="7" name="內容版面配置區 6"/>
          <p:cNvSpPr>
            <a:spLocks noGrp="1"/>
          </p:cNvSpPr>
          <p:nvPr>
            <p:ph idx="1"/>
          </p:nvPr>
        </p:nvSpPr>
        <p:spPr>
          <a:xfrm>
            <a:off x="457200" y="1700808"/>
            <a:ext cx="8229600" cy="4752528"/>
          </a:xfrm>
        </p:spPr>
        <p:txBody>
          <a:bodyPr/>
          <a:lstStyle/>
          <a:p>
            <a:r>
              <a:rPr lang="en-US" altLang="zh-TW" dirty="0" smtClean="0"/>
              <a:t>WMS</a:t>
            </a:r>
            <a:r>
              <a:rPr lang="zh-TW" altLang="en-US" dirty="0" smtClean="0"/>
              <a:t>及</a:t>
            </a:r>
            <a:r>
              <a:rPr lang="en-US" altLang="zh-TW" dirty="0" smtClean="0"/>
              <a:t>WFS</a:t>
            </a:r>
            <a:r>
              <a:rPr lang="zh-TW" altLang="zh-TW" dirty="0" smtClean="0"/>
              <a:t>網路</a:t>
            </a:r>
            <a:r>
              <a:rPr lang="zh-TW" altLang="zh-TW" dirty="0"/>
              <a:t>服務取得及授權</a:t>
            </a:r>
            <a:r>
              <a:rPr lang="zh-TW" altLang="zh-TW" dirty="0" smtClean="0"/>
              <a:t>現況</a:t>
            </a:r>
            <a:endParaRPr lang="en-US" altLang="zh-TW" dirty="0" smtClean="0"/>
          </a:p>
          <a:p>
            <a:pPr lvl="1"/>
            <a:endParaRPr lang="en-US" altLang="zh-TW" dirty="0" smtClean="0"/>
          </a:p>
          <a:p>
            <a:pPr lvl="1"/>
            <a:r>
              <a:rPr lang="zh-TW" altLang="zh-TW" dirty="0" smtClean="0">
                <a:solidFill>
                  <a:srgbClr val="7030A0"/>
                </a:solidFill>
              </a:rPr>
              <a:t>多數</a:t>
            </a:r>
            <a:r>
              <a:rPr lang="en-US" altLang="zh-TW" dirty="0"/>
              <a:t>WMS</a:t>
            </a:r>
            <a:r>
              <a:rPr lang="zh-TW" altLang="zh-TW" dirty="0"/>
              <a:t>服務</a:t>
            </a:r>
            <a:r>
              <a:rPr lang="zh-TW" altLang="zh-TW" dirty="0">
                <a:solidFill>
                  <a:srgbClr val="7030A0"/>
                </a:solidFill>
              </a:rPr>
              <a:t>均屬於</a:t>
            </a:r>
            <a:r>
              <a:rPr lang="en-US" altLang="zh-TW" dirty="0">
                <a:solidFill>
                  <a:srgbClr val="7030A0"/>
                </a:solidFill>
              </a:rPr>
              <a:t>TGOS</a:t>
            </a:r>
            <a:r>
              <a:rPr lang="zh-TW" altLang="zh-TW" dirty="0">
                <a:solidFill>
                  <a:srgbClr val="7030A0"/>
                </a:solidFill>
              </a:rPr>
              <a:t>平台上服務</a:t>
            </a:r>
            <a:r>
              <a:rPr lang="zh-TW" altLang="zh-TW" dirty="0"/>
              <a:t>，可於</a:t>
            </a:r>
            <a:r>
              <a:rPr lang="en-US" altLang="zh-TW" dirty="0"/>
              <a:t>TGOS</a:t>
            </a:r>
            <a:r>
              <a:rPr lang="zh-TW" altLang="zh-TW" dirty="0"/>
              <a:t>中申請取得</a:t>
            </a:r>
            <a:r>
              <a:rPr lang="en-US" altLang="zh-TW" dirty="0"/>
              <a:t>(</a:t>
            </a:r>
            <a:r>
              <a:rPr lang="zh-TW" altLang="zh-TW" dirty="0"/>
              <a:t>如行政院農業委員會水土保持局特定水土保持區</a:t>
            </a:r>
            <a:r>
              <a:rPr lang="en-US" altLang="zh-TW" dirty="0" smtClean="0"/>
              <a:t>)</a:t>
            </a:r>
          </a:p>
          <a:p>
            <a:pPr lvl="1"/>
            <a:r>
              <a:rPr lang="zh-TW" altLang="zh-TW" dirty="0" smtClean="0"/>
              <a:t>部分</a:t>
            </a:r>
            <a:r>
              <a:rPr lang="zh-TW" altLang="zh-TW" dirty="0"/>
              <a:t>權責單位已有倉儲設立自有的圖資服務流通機制，因此可</a:t>
            </a:r>
            <a:r>
              <a:rPr lang="zh-TW" altLang="zh-TW" dirty="0">
                <a:solidFill>
                  <a:srgbClr val="7030A0"/>
                </a:solidFill>
              </a:rPr>
              <a:t>透過相關作業程序各自取得</a:t>
            </a:r>
            <a:r>
              <a:rPr lang="en-US" altLang="zh-TW" dirty="0"/>
              <a:t>(</a:t>
            </a:r>
            <a:r>
              <a:rPr lang="zh-TW" altLang="zh-TW" dirty="0"/>
              <a:t>如交通部資訊中心</a:t>
            </a:r>
            <a:r>
              <a:rPr lang="en-US" altLang="zh-TW" dirty="0" smtClean="0"/>
              <a:t>)</a:t>
            </a:r>
          </a:p>
          <a:p>
            <a:pPr lvl="1"/>
            <a:r>
              <a:rPr lang="zh-TW" altLang="zh-TW" dirty="0" smtClean="0"/>
              <a:t>少數</a:t>
            </a:r>
            <a:r>
              <a:rPr lang="zh-TW" altLang="zh-TW" dirty="0"/>
              <a:t>權責單位則委由部會內具備較為成熟之應用系統進行圖資服務</a:t>
            </a:r>
            <a:r>
              <a:rPr lang="zh-TW" altLang="zh-TW" dirty="0" smtClean="0"/>
              <a:t>的</a:t>
            </a:r>
            <a:r>
              <a:rPr lang="zh-TW" altLang="en-US" dirty="0" smtClean="0">
                <a:solidFill>
                  <a:srgbClr val="7030A0"/>
                </a:solidFill>
              </a:rPr>
              <a:t>集中發布</a:t>
            </a:r>
            <a:r>
              <a:rPr lang="zh-TW" altLang="zh-TW" dirty="0" smtClean="0">
                <a:solidFill>
                  <a:srgbClr val="7030A0"/>
                </a:solidFill>
              </a:rPr>
              <a:t>供應</a:t>
            </a:r>
            <a:r>
              <a:rPr lang="en-US" altLang="zh-TW" dirty="0"/>
              <a:t>(</a:t>
            </a:r>
            <a:r>
              <a:rPr lang="zh-TW" altLang="zh-TW" dirty="0"/>
              <a:t>如交通部高速鐵路工程局圖資服務由交通部</a:t>
            </a:r>
            <a:r>
              <a:rPr lang="zh-TW" altLang="zh-TW" dirty="0" smtClean="0"/>
              <a:t>倉儲</a:t>
            </a:r>
            <a:r>
              <a:rPr lang="zh-TW" altLang="en-US" dirty="0" smtClean="0"/>
              <a:t>發布</a:t>
            </a:r>
            <a:r>
              <a:rPr lang="zh-TW" altLang="zh-TW" dirty="0" smtClean="0"/>
              <a:t>、</a:t>
            </a:r>
            <a:r>
              <a:rPr lang="zh-TW" altLang="zh-TW" dirty="0"/>
              <a:t>內政部營建署圖資服務由內政部營建署城鄉發展</a:t>
            </a:r>
            <a:r>
              <a:rPr lang="zh-TW" altLang="zh-TW" dirty="0" smtClean="0"/>
              <a:t>分署</a:t>
            </a:r>
            <a:r>
              <a:rPr lang="zh-TW" altLang="en-US" dirty="0" smtClean="0"/>
              <a:t>發布</a:t>
            </a:r>
            <a:r>
              <a:rPr lang="en-US" altLang="zh-TW" dirty="0" smtClean="0"/>
              <a:t>)</a:t>
            </a:r>
            <a:r>
              <a:rPr lang="zh-TW" altLang="zh-TW" dirty="0" smtClean="0"/>
              <a:t>。</a:t>
            </a:r>
            <a:endParaRPr lang="en-US" altLang="zh-TW" dirty="0" smtClean="0"/>
          </a:p>
          <a:p>
            <a:pPr lvl="1"/>
            <a:r>
              <a:rPr lang="zh-TW" altLang="en-US" i="1" u="sng" dirty="0" smtClean="0"/>
              <a:t>詳細請參閱報告書第六章第一節表</a:t>
            </a:r>
            <a:r>
              <a:rPr lang="en-US" altLang="zh-TW" i="1" u="sng" dirty="0" smtClean="0"/>
              <a:t>5</a:t>
            </a:r>
            <a:r>
              <a:rPr lang="zh-TW" altLang="en-US" i="1" u="sng" dirty="0" smtClean="0"/>
              <a:t>、或本簡報</a:t>
            </a:r>
            <a:r>
              <a:rPr lang="en-US" altLang="zh-TW" i="1" u="sng" dirty="0" smtClean="0"/>
              <a:t>P29</a:t>
            </a:r>
          </a:p>
          <a:p>
            <a:pPr marL="0" indent="0">
              <a:buNone/>
            </a:pPr>
            <a:endParaRPr lang="en-US" altLang="zh-TW" dirty="0" smtClean="0"/>
          </a:p>
        </p:txBody>
      </p:sp>
      <p:sp>
        <p:nvSpPr>
          <p:cNvPr id="8" name="矩形 7"/>
          <p:cNvSpPr/>
          <p:nvPr/>
        </p:nvSpPr>
        <p:spPr>
          <a:xfrm>
            <a:off x="251520" y="1302221"/>
            <a:ext cx="646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現況</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6" name="矩形 5"/>
          <p:cNvSpPr/>
          <p:nvPr/>
        </p:nvSpPr>
        <p:spPr>
          <a:xfrm>
            <a:off x="909877" y="2132856"/>
            <a:ext cx="787395"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TW"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WMS</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BFEBEB0A-9E3D-4B14-9782-E2AE3DA60D96}" type="slidenum">
              <a:rPr lang="en-US" smtClean="0"/>
              <a:pPr/>
              <a:t>37</a:t>
            </a:fld>
            <a:endParaRPr lang="en-US"/>
          </a:p>
        </p:txBody>
      </p:sp>
    </p:spTree>
    <p:extLst>
      <p:ext uri="{BB962C8B-B14F-4D97-AF65-F5344CB8AC3E}">
        <p14:creationId xmlns:p14="http://schemas.microsoft.com/office/powerpoint/2010/main" val="33382718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zh-TW" dirty="0">
                <a:effectLst/>
              </a:rPr>
              <a:t>未來圖資網路應用發展</a:t>
            </a:r>
            <a:r>
              <a:rPr lang="zh-TW" altLang="zh-TW" dirty="0" smtClean="0">
                <a:effectLst/>
              </a:rPr>
              <a:t>建議</a:t>
            </a:r>
            <a:r>
              <a:rPr lang="en-US" altLang="zh-TW" sz="1400" dirty="0" smtClean="0">
                <a:effectLst/>
              </a:rPr>
              <a:t>(2/4</a:t>
            </a:r>
            <a:r>
              <a:rPr lang="en-US" altLang="zh-TW" sz="1400" dirty="0">
                <a:effectLst/>
              </a:rPr>
              <a:t>)</a:t>
            </a:r>
            <a:endParaRPr lang="zh-TW" altLang="en-US" sz="1400" dirty="0"/>
          </a:p>
        </p:txBody>
      </p:sp>
      <p:sp>
        <p:nvSpPr>
          <p:cNvPr id="7" name="內容版面配置區 6"/>
          <p:cNvSpPr>
            <a:spLocks noGrp="1"/>
          </p:cNvSpPr>
          <p:nvPr>
            <p:ph idx="1"/>
          </p:nvPr>
        </p:nvSpPr>
        <p:spPr>
          <a:xfrm>
            <a:off x="457200" y="1700808"/>
            <a:ext cx="8229600" cy="4752528"/>
          </a:xfrm>
        </p:spPr>
        <p:txBody>
          <a:bodyPr/>
          <a:lstStyle/>
          <a:p>
            <a:r>
              <a:rPr lang="en-US" altLang="zh-TW" dirty="0" smtClean="0"/>
              <a:t>WMS</a:t>
            </a:r>
            <a:r>
              <a:rPr lang="zh-TW" altLang="en-US" dirty="0" smtClean="0"/>
              <a:t>及</a:t>
            </a:r>
            <a:r>
              <a:rPr lang="en-US" altLang="zh-TW" dirty="0" smtClean="0"/>
              <a:t>WFS</a:t>
            </a:r>
            <a:r>
              <a:rPr lang="zh-TW" altLang="zh-TW" dirty="0" smtClean="0"/>
              <a:t>網路</a:t>
            </a:r>
            <a:r>
              <a:rPr lang="zh-TW" altLang="zh-TW" dirty="0"/>
              <a:t>服務取得及授權</a:t>
            </a:r>
            <a:r>
              <a:rPr lang="zh-TW" altLang="zh-TW" dirty="0" smtClean="0"/>
              <a:t>現況</a:t>
            </a:r>
            <a:endParaRPr lang="en-US" altLang="zh-TW" dirty="0" smtClean="0"/>
          </a:p>
          <a:p>
            <a:pPr lvl="1"/>
            <a:endParaRPr lang="en-US" altLang="zh-TW" dirty="0" smtClean="0"/>
          </a:p>
          <a:p>
            <a:pPr lvl="1"/>
            <a:r>
              <a:rPr lang="zh-TW" altLang="zh-TW" dirty="0"/>
              <a:t>多數權責單位</a:t>
            </a:r>
            <a:r>
              <a:rPr lang="zh-TW" altLang="zh-TW" dirty="0" smtClean="0"/>
              <a:t>所</a:t>
            </a:r>
            <a:r>
              <a:rPr lang="zh-TW" altLang="en-US" dirty="0" smtClean="0"/>
              <a:t>發布</a:t>
            </a:r>
            <a:r>
              <a:rPr lang="zh-TW" altLang="zh-TW" dirty="0" smtClean="0"/>
              <a:t>的</a:t>
            </a:r>
            <a:r>
              <a:rPr lang="en-US" altLang="zh-TW" dirty="0" smtClean="0"/>
              <a:t>WFS</a:t>
            </a:r>
            <a:r>
              <a:rPr lang="zh-TW" altLang="en-US" dirty="0" smtClean="0"/>
              <a:t>自行</a:t>
            </a:r>
            <a:r>
              <a:rPr lang="zh-TW" altLang="zh-TW" dirty="0" smtClean="0">
                <a:solidFill>
                  <a:srgbClr val="7030A0"/>
                </a:solidFill>
              </a:rPr>
              <a:t>以</a:t>
            </a:r>
            <a:r>
              <a:rPr lang="zh-TW" altLang="zh-TW" dirty="0">
                <a:solidFill>
                  <a:srgbClr val="7030A0"/>
                </a:solidFill>
              </a:rPr>
              <a:t>限制</a:t>
            </a:r>
            <a:r>
              <a:rPr lang="en-US" altLang="zh-TW" dirty="0">
                <a:solidFill>
                  <a:srgbClr val="7030A0"/>
                </a:solidFill>
              </a:rPr>
              <a:t>IP</a:t>
            </a:r>
            <a:r>
              <a:rPr lang="zh-TW" altLang="zh-TW" dirty="0">
                <a:solidFill>
                  <a:srgbClr val="7030A0"/>
                </a:solidFill>
              </a:rPr>
              <a:t>方式</a:t>
            </a:r>
            <a:r>
              <a:rPr lang="zh-TW" altLang="zh-TW" dirty="0"/>
              <a:t>作為安全機制授權</a:t>
            </a:r>
            <a:r>
              <a:rPr lang="zh-TW" altLang="zh-TW" dirty="0" smtClean="0"/>
              <a:t>使用</a:t>
            </a:r>
            <a:endParaRPr lang="en-US" altLang="zh-TW" dirty="0" smtClean="0"/>
          </a:p>
          <a:p>
            <a:pPr lvl="1"/>
            <a:r>
              <a:rPr lang="zh-TW" altLang="zh-TW" dirty="0"/>
              <a:t>少數</a:t>
            </a:r>
            <a:r>
              <a:rPr lang="en-US" altLang="zh-TW" dirty="0"/>
              <a:t>WFS</a:t>
            </a:r>
            <a:r>
              <a:rPr lang="zh-TW" altLang="zh-TW" dirty="0"/>
              <a:t>除了</a:t>
            </a:r>
            <a:r>
              <a:rPr lang="zh-TW" altLang="zh-TW" dirty="0">
                <a:solidFill>
                  <a:srgbClr val="7030A0"/>
                </a:solidFill>
              </a:rPr>
              <a:t>行政程序發文取得網路服務位址</a:t>
            </a:r>
            <a:r>
              <a:rPr lang="zh-TW" altLang="zh-TW" dirty="0"/>
              <a:t>外，並無特殊安全機制授權，若網路服務位址曝光後，即為開放式</a:t>
            </a:r>
            <a:r>
              <a:rPr lang="zh-TW" altLang="zh-TW" dirty="0" smtClean="0"/>
              <a:t>服務</a:t>
            </a:r>
            <a:endParaRPr lang="en-US" altLang="zh-TW" dirty="0" smtClean="0"/>
          </a:p>
          <a:p>
            <a:pPr lvl="1"/>
            <a:r>
              <a:rPr lang="en-US" altLang="zh-TW" dirty="0"/>
              <a:t>API</a:t>
            </a:r>
            <a:r>
              <a:rPr lang="zh-TW" altLang="zh-TW" dirty="0"/>
              <a:t>本身的設計已將所有介接的</a:t>
            </a:r>
            <a:r>
              <a:rPr lang="en-US" altLang="zh-TW" dirty="0"/>
              <a:t>WMS</a:t>
            </a:r>
            <a:r>
              <a:rPr lang="zh-TW" altLang="zh-TW" dirty="0"/>
              <a:t>及</a:t>
            </a:r>
            <a:r>
              <a:rPr lang="en-US" altLang="zh-TW" dirty="0" smtClean="0"/>
              <a:t>WFS</a:t>
            </a:r>
            <a:r>
              <a:rPr lang="zh-TW" altLang="en-US" dirty="0" smtClean="0"/>
              <a:t>位址</a:t>
            </a:r>
            <a:r>
              <a:rPr lang="zh-TW" altLang="zh-TW" dirty="0" smtClean="0"/>
              <a:t>鎖定</a:t>
            </a:r>
            <a:endParaRPr lang="en-US" altLang="zh-TW" dirty="0" smtClean="0"/>
          </a:p>
          <a:p>
            <a:pPr lvl="1"/>
            <a:endParaRPr lang="en-US" altLang="zh-TW" dirty="0" smtClean="0"/>
          </a:p>
          <a:p>
            <a:pPr lvl="1"/>
            <a:r>
              <a:rPr lang="zh-TW" altLang="en-US" i="1" u="sng" dirty="0"/>
              <a:t>詳細請參閱報告書第六章第一節表</a:t>
            </a:r>
            <a:r>
              <a:rPr lang="en-US" altLang="zh-TW" i="1" u="sng" dirty="0"/>
              <a:t>5</a:t>
            </a:r>
            <a:r>
              <a:rPr lang="zh-TW" altLang="en-US" i="1" u="sng" dirty="0"/>
              <a:t>、或本簡報</a:t>
            </a:r>
            <a:r>
              <a:rPr lang="en-US" altLang="zh-TW" i="1" u="sng" dirty="0"/>
              <a:t>P29</a:t>
            </a:r>
          </a:p>
          <a:p>
            <a:pPr marL="0" indent="0">
              <a:buNone/>
            </a:pPr>
            <a:endParaRPr lang="en-US" altLang="zh-TW" dirty="0" smtClean="0"/>
          </a:p>
        </p:txBody>
      </p:sp>
      <p:sp>
        <p:nvSpPr>
          <p:cNvPr id="8" name="矩形 7"/>
          <p:cNvSpPr/>
          <p:nvPr/>
        </p:nvSpPr>
        <p:spPr>
          <a:xfrm>
            <a:off x="251520" y="1302221"/>
            <a:ext cx="646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現況</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6" name="矩形 5"/>
          <p:cNvSpPr/>
          <p:nvPr/>
        </p:nvSpPr>
        <p:spPr>
          <a:xfrm>
            <a:off x="909877" y="2132856"/>
            <a:ext cx="679930"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TW"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WFS</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BFEBEB0A-9E3D-4B14-9782-E2AE3DA60D96}" type="slidenum">
              <a:rPr lang="en-US" smtClean="0"/>
              <a:pPr/>
              <a:t>38</a:t>
            </a:fld>
            <a:endParaRPr lang="en-US"/>
          </a:p>
        </p:txBody>
      </p:sp>
    </p:spTree>
    <p:extLst>
      <p:ext uri="{BB962C8B-B14F-4D97-AF65-F5344CB8AC3E}">
        <p14:creationId xmlns:p14="http://schemas.microsoft.com/office/powerpoint/2010/main" val="12409212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effectLst/>
              </a:rPr>
              <a:t>未來圖資網路應用發展</a:t>
            </a:r>
            <a:r>
              <a:rPr lang="zh-TW" altLang="zh-TW" dirty="0" smtClean="0">
                <a:effectLst/>
              </a:rPr>
              <a:t>建議</a:t>
            </a:r>
            <a:r>
              <a:rPr lang="en-US" altLang="zh-TW" sz="1400" dirty="0" smtClean="0">
                <a:effectLst/>
              </a:rPr>
              <a:t>(3/4</a:t>
            </a:r>
            <a:r>
              <a:rPr lang="en-US" altLang="zh-TW" sz="1400" dirty="0">
                <a:effectLst/>
              </a:rPr>
              <a:t>)</a:t>
            </a:r>
            <a:endParaRPr lang="zh-TW" altLang="en-US" sz="1400" dirty="0"/>
          </a:p>
        </p:txBody>
      </p:sp>
      <p:sp>
        <p:nvSpPr>
          <p:cNvPr id="3" name="內容版面配置區 2"/>
          <p:cNvSpPr>
            <a:spLocks noGrp="1"/>
          </p:cNvSpPr>
          <p:nvPr>
            <p:ph idx="1"/>
          </p:nvPr>
        </p:nvSpPr>
        <p:spPr>
          <a:xfrm>
            <a:off x="574685" y="1498178"/>
            <a:ext cx="8229600" cy="3947046"/>
          </a:xfrm>
        </p:spPr>
        <p:txBody>
          <a:bodyPr>
            <a:normAutofit/>
          </a:bodyPr>
          <a:lstStyle/>
          <a:p>
            <a:pPr marL="457200" indent="-457200">
              <a:buClr>
                <a:srgbClr val="C00000"/>
              </a:buClr>
              <a:buSzPct val="100000"/>
              <a:buFont typeface="+mj-lt"/>
              <a:buAutoNum type="arabicPeriod"/>
            </a:pPr>
            <a:r>
              <a:rPr lang="zh-TW" altLang="zh-TW" sz="2000" b="1" dirty="0">
                <a:solidFill>
                  <a:srgbClr val="C00000"/>
                </a:solidFill>
                <a:effectLst>
                  <a:outerShdw blurRad="38100" dist="38100" dir="2700000" algn="tl">
                    <a:srgbClr val="000000">
                      <a:alpha val="43137"/>
                    </a:srgbClr>
                  </a:outerShdw>
                </a:effectLst>
              </a:rPr>
              <a:t>圖資服務加盟註冊</a:t>
            </a:r>
            <a:r>
              <a:rPr lang="zh-TW" altLang="zh-TW" sz="2000" b="1" dirty="0" smtClean="0">
                <a:solidFill>
                  <a:srgbClr val="C00000"/>
                </a:solidFill>
                <a:effectLst>
                  <a:outerShdw blurRad="38100" dist="38100" dir="2700000" algn="tl">
                    <a:srgbClr val="000000">
                      <a:alpha val="43137"/>
                    </a:srgbClr>
                  </a:outerShdw>
                </a:effectLst>
              </a:rPr>
              <a:t>機制</a:t>
            </a:r>
            <a:endParaRPr lang="en-US" altLang="zh-TW" sz="2000" b="1" dirty="0" smtClean="0">
              <a:solidFill>
                <a:srgbClr val="C00000"/>
              </a:solidFill>
              <a:effectLst>
                <a:outerShdw blurRad="38100" dist="38100" dir="2700000" algn="tl">
                  <a:srgbClr val="000000">
                    <a:alpha val="43137"/>
                  </a:srgbClr>
                </a:outerShdw>
              </a:effectLst>
            </a:endParaRPr>
          </a:p>
          <a:p>
            <a:pPr lvl="1"/>
            <a:r>
              <a:rPr lang="zh-TW" altLang="en-US" sz="1800" dirty="0" smtClean="0"/>
              <a:t>若將</a:t>
            </a:r>
            <a:r>
              <a:rPr lang="en-US" altLang="zh-TW" sz="1800" dirty="0" smtClean="0"/>
              <a:t>TGOS</a:t>
            </a:r>
            <a:r>
              <a:rPr lang="zh-TW" altLang="en-US" sz="1800" dirty="0" smtClean="0"/>
              <a:t>平台視為國土資訊系統圖資服務資訊揭露平台：</a:t>
            </a:r>
            <a:endParaRPr lang="en-US" altLang="zh-TW" sz="1800" dirty="0" smtClean="0"/>
          </a:p>
          <a:p>
            <a:pPr lvl="1"/>
            <a:endParaRPr lang="en-US" altLang="zh-TW" sz="1800" dirty="0" smtClean="0"/>
          </a:p>
          <a:p>
            <a:pPr lvl="1"/>
            <a:r>
              <a:rPr lang="en-US" altLang="zh-TW" sz="1800" dirty="0" smtClean="0"/>
              <a:t>WMS</a:t>
            </a:r>
            <a:r>
              <a:rPr lang="zh-TW" altLang="en-US" sz="1800" dirty="0" smtClean="0"/>
              <a:t>：</a:t>
            </a:r>
            <a:r>
              <a:rPr lang="zh-TW" altLang="zh-TW" sz="1800" dirty="0" smtClean="0"/>
              <a:t>建議</a:t>
            </a:r>
            <a:r>
              <a:rPr lang="zh-TW" altLang="zh-TW" sz="1800" dirty="0"/>
              <a:t>未來可</a:t>
            </a:r>
            <a:r>
              <a:rPr lang="zh-TW" altLang="zh-TW" sz="1800" dirty="0" smtClean="0"/>
              <a:t>註冊於</a:t>
            </a:r>
            <a:r>
              <a:rPr lang="en-US" altLang="zh-TW" sz="1800" dirty="0"/>
              <a:t>TGOS</a:t>
            </a:r>
            <a:r>
              <a:rPr lang="zh-TW" altLang="zh-TW" sz="1800" dirty="0"/>
              <a:t>平台中作為統一資訊的揭露</a:t>
            </a:r>
            <a:r>
              <a:rPr lang="zh-TW" altLang="zh-TW" sz="1800" dirty="0" smtClean="0"/>
              <a:t>；</a:t>
            </a:r>
            <a:endParaRPr lang="en-US" altLang="zh-TW" sz="1800" dirty="0" smtClean="0"/>
          </a:p>
          <a:p>
            <a:pPr lvl="1"/>
            <a:r>
              <a:rPr lang="en-US" altLang="zh-TW" sz="1800" dirty="0" smtClean="0"/>
              <a:t>WFS</a:t>
            </a:r>
            <a:r>
              <a:rPr lang="zh-TW" altLang="en-US" sz="1800" dirty="0" smtClean="0"/>
              <a:t>：僅本計畫由</a:t>
            </a:r>
            <a:r>
              <a:rPr lang="en-US" altLang="zh-TW" sz="1800" dirty="0" smtClean="0"/>
              <a:t>TGOS</a:t>
            </a:r>
            <a:r>
              <a:rPr lang="zh-TW" altLang="en-US" sz="1800" dirty="0" smtClean="0"/>
              <a:t>代為發布之</a:t>
            </a:r>
            <a:r>
              <a:rPr lang="en-US" altLang="zh-TW" sz="1800" dirty="0" smtClean="0"/>
              <a:t>WFS</a:t>
            </a:r>
            <a:r>
              <a:rPr lang="zh-TW" altLang="en-US" sz="1800" dirty="0" smtClean="0"/>
              <a:t>已於</a:t>
            </a:r>
            <a:r>
              <a:rPr lang="en-US" altLang="zh-TW" sz="1800" dirty="0" smtClean="0"/>
              <a:t>TGOS</a:t>
            </a:r>
            <a:r>
              <a:rPr lang="zh-TW" altLang="en-US" sz="1800" dirty="0" smtClean="0"/>
              <a:t>上註冊服務，其餘</a:t>
            </a:r>
            <a:r>
              <a:rPr lang="zh-TW" altLang="zh-TW" sz="1800" dirty="0" smtClean="0"/>
              <a:t>尚</a:t>
            </a:r>
            <a:r>
              <a:rPr lang="zh-TW" altLang="zh-TW" sz="1800" dirty="0"/>
              <a:t>無權責單位進行註冊，</a:t>
            </a:r>
            <a:r>
              <a:rPr lang="zh-TW" altLang="zh-TW" sz="1800" dirty="0" smtClean="0"/>
              <a:t>建議</a:t>
            </a:r>
            <a:r>
              <a:rPr lang="zh-TW" altLang="en-US" sz="1800" dirty="0" smtClean="0"/>
              <a:t>未來</a:t>
            </a:r>
            <a:r>
              <a:rPr lang="zh-TW" altLang="zh-TW" sz="1800" dirty="0" smtClean="0"/>
              <a:t>若</a:t>
            </a:r>
            <a:r>
              <a:rPr lang="en-US" altLang="zh-TW" sz="1800" dirty="0"/>
              <a:t>TGOS</a:t>
            </a:r>
            <a:r>
              <a:rPr lang="zh-TW" altLang="zh-TW" sz="1800" dirty="0"/>
              <a:t>平台欲蒐整揭露所有圖資資訊，可設計平台端與</a:t>
            </a:r>
            <a:r>
              <a:rPr lang="en-US" altLang="zh-TW" sz="1800" dirty="0" smtClean="0"/>
              <a:t>WFS</a:t>
            </a:r>
            <a:r>
              <a:rPr lang="zh-TW" altLang="en-US" sz="1800" dirty="0" smtClean="0"/>
              <a:t>發布</a:t>
            </a:r>
            <a:r>
              <a:rPr lang="zh-TW" altLang="zh-TW" sz="1800" dirty="0" smtClean="0"/>
              <a:t>端</a:t>
            </a:r>
            <a:r>
              <a:rPr lang="zh-TW" altLang="zh-TW" sz="1800" dirty="0"/>
              <a:t>間的安全授權機制後，研商是否加以輔導相關圖資服務註冊於</a:t>
            </a:r>
            <a:r>
              <a:rPr lang="en-US" altLang="zh-TW" sz="1800" dirty="0"/>
              <a:t>TGOS</a:t>
            </a:r>
            <a:r>
              <a:rPr lang="zh-TW" altLang="zh-TW" sz="1800" dirty="0"/>
              <a:t>做為單一資訊揭露</a:t>
            </a:r>
            <a:r>
              <a:rPr lang="zh-TW" altLang="zh-TW" sz="1800" dirty="0" smtClean="0"/>
              <a:t>窗口</a:t>
            </a:r>
            <a:endParaRPr lang="en-US" altLang="zh-TW" sz="1800" dirty="0" smtClean="0"/>
          </a:p>
          <a:p>
            <a:pPr lvl="1"/>
            <a:r>
              <a:rPr lang="zh-TW" altLang="zh-TW" sz="1800" dirty="0" smtClean="0"/>
              <a:t>未來</a:t>
            </a:r>
            <a:r>
              <a:rPr lang="zh-TW" altLang="zh-TW" sz="1800" dirty="0"/>
              <a:t>在</a:t>
            </a:r>
            <a:r>
              <a:rPr lang="en-US" altLang="zh-TW" sz="1800" dirty="0"/>
              <a:t>WFS</a:t>
            </a:r>
            <a:r>
              <a:rPr lang="zh-TW" altLang="zh-TW" sz="1800" dirty="0"/>
              <a:t>服務的供應上，若有更多資訊安全的考量，</a:t>
            </a:r>
            <a:r>
              <a:rPr lang="zh-TW" altLang="zh-TW" sz="1800" dirty="0">
                <a:solidFill>
                  <a:srgbClr val="7030A0"/>
                </a:solidFill>
              </a:rPr>
              <a:t>建議應由原</a:t>
            </a:r>
            <a:r>
              <a:rPr lang="en-US" altLang="zh-TW" sz="1800" dirty="0" smtClean="0">
                <a:solidFill>
                  <a:srgbClr val="7030A0"/>
                </a:solidFill>
              </a:rPr>
              <a:t>WFS</a:t>
            </a:r>
            <a:r>
              <a:rPr lang="zh-TW" altLang="en-US" sz="1800" dirty="0" smtClean="0">
                <a:solidFill>
                  <a:srgbClr val="7030A0"/>
                </a:solidFill>
              </a:rPr>
              <a:t>發布</a:t>
            </a:r>
            <a:r>
              <a:rPr lang="zh-TW" altLang="zh-TW" sz="1800" dirty="0" smtClean="0">
                <a:solidFill>
                  <a:srgbClr val="7030A0"/>
                </a:solidFill>
              </a:rPr>
              <a:t>端</a:t>
            </a:r>
            <a:r>
              <a:rPr lang="zh-TW" altLang="en-US" sz="1800" dirty="0" smtClean="0">
                <a:solidFill>
                  <a:srgbClr val="7030A0"/>
                </a:solidFill>
              </a:rPr>
              <a:t>設計</a:t>
            </a:r>
            <a:r>
              <a:rPr lang="zh-TW" altLang="zh-TW" sz="1800" dirty="0" smtClean="0">
                <a:solidFill>
                  <a:srgbClr val="7030A0"/>
                </a:solidFill>
              </a:rPr>
              <a:t>相關</a:t>
            </a:r>
            <a:r>
              <a:rPr lang="zh-TW" altLang="zh-TW" sz="1800" dirty="0">
                <a:solidFill>
                  <a:srgbClr val="7030A0"/>
                </a:solidFill>
              </a:rPr>
              <a:t>授權機制的控</a:t>
            </a:r>
            <a:r>
              <a:rPr lang="zh-TW" altLang="zh-TW" sz="1800" dirty="0" smtClean="0">
                <a:solidFill>
                  <a:srgbClr val="7030A0"/>
                </a:solidFill>
              </a:rPr>
              <a:t>管</a:t>
            </a:r>
            <a:r>
              <a:rPr lang="zh-TW" altLang="en-US" sz="1800" dirty="0" smtClean="0">
                <a:solidFill>
                  <a:srgbClr val="7030A0"/>
                </a:solidFill>
              </a:rPr>
              <a:t>後再加入</a:t>
            </a:r>
            <a:r>
              <a:rPr lang="en-US" altLang="zh-TW" sz="1800" dirty="0" smtClean="0">
                <a:solidFill>
                  <a:srgbClr val="7030A0"/>
                </a:solidFill>
              </a:rPr>
              <a:t>TGOS</a:t>
            </a:r>
            <a:r>
              <a:rPr lang="zh-TW" altLang="en-US" sz="1800" dirty="0" smtClean="0">
                <a:solidFill>
                  <a:srgbClr val="7030A0"/>
                </a:solidFill>
              </a:rPr>
              <a:t>平台揭露</a:t>
            </a:r>
            <a:r>
              <a:rPr lang="zh-TW" altLang="zh-TW" sz="1800" dirty="0" smtClean="0"/>
              <a:t>，</a:t>
            </a:r>
            <a:r>
              <a:rPr lang="zh-TW" altLang="zh-TW" sz="1800" dirty="0"/>
              <a:t>惟授權機制的設計應考量引用端的便利性，若增設過多的授權控管，易造成引用端開發上的不便性，或可考量註冊於</a:t>
            </a:r>
            <a:r>
              <a:rPr lang="en-US" altLang="zh-TW" sz="1800" dirty="0"/>
              <a:t>TGOS</a:t>
            </a:r>
            <a:r>
              <a:rPr lang="zh-TW" altLang="zh-TW" sz="1800" dirty="0"/>
              <a:t>平台彙整揭露。</a:t>
            </a:r>
          </a:p>
          <a:p>
            <a:pPr lvl="1"/>
            <a:endParaRPr lang="en-US" altLang="zh-TW" sz="1800" dirty="0" smtClean="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39</a:t>
            </a:fld>
            <a:endParaRPr lang="en-US"/>
          </a:p>
        </p:txBody>
      </p:sp>
      <p:sp>
        <p:nvSpPr>
          <p:cNvPr id="5" name="矩形 4"/>
          <p:cNvSpPr/>
          <p:nvPr/>
        </p:nvSpPr>
        <p:spPr>
          <a:xfrm>
            <a:off x="251520" y="1081096"/>
            <a:ext cx="646331"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TW" altLang="en-US"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建議</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420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計畫緣起與</a:t>
            </a:r>
            <a:r>
              <a:rPr lang="zh-TW" altLang="en-US" dirty="0"/>
              <a:t>目的</a:t>
            </a:r>
          </a:p>
        </p:txBody>
      </p:sp>
      <p:sp>
        <p:nvSpPr>
          <p:cNvPr id="3" name="投影片編號版面配置區 2"/>
          <p:cNvSpPr>
            <a:spLocks noGrp="1"/>
          </p:cNvSpPr>
          <p:nvPr>
            <p:ph type="sldNum" sz="quarter" idx="12"/>
          </p:nvPr>
        </p:nvSpPr>
        <p:spPr/>
        <p:txBody>
          <a:bodyPr/>
          <a:lstStyle/>
          <a:p>
            <a:fld id="{1E2BA8CA-ED31-47D1-9414-5B616F2AB5B3}" type="slidenum">
              <a:rPr lang="zh-TW" altLang="en-US" smtClean="0"/>
              <a:pPr/>
              <a:t>4</a:t>
            </a:fld>
            <a:endParaRPr lang="zh-TW" altLang="en-US" dirty="0"/>
          </a:p>
        </p:txBody>
      </p:sp>
      <p:pic>
        <p:nvPicPr>
          <p:cNvPr id="25605" name="Picture 5" descr="\\3filer\研發部\04_我需要美工小素材\電腦│系統│通訊類\電腦網域.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68693" y="2065276"/>
            <a:ext cx="4323387" cy="300678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6617" y="2716841"/>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357" y="3676813"/>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83536" y="2660718"/>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6907" y="1385683"/>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09948" y="4540286"/>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9872" y="4400304"/>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51733" y="4710512"/>
            <a:ext cx="1306083" cy="10160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3filer\研發部\04_我需要美工小素材\電腦│系統│通訊類\資料庫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2000" y="3449421"/>
            <a:ext cx="1306083" cy="101609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p:cNvGrpSpPr/>
          <p:nvPr/>
        </p:nvGrpSpPr>
        <p:grpSpPr>
          <a:xfrm>
            <a:off x="5424321" y="1328644"/>
            <a:ext cx="3719683" cy="1460133"/>
            <a:chOff x="5424320" y="1328643"/>
            <a:chExt cx="3719682" cy="1460133"/>
          </a:xfrm>
        </p:grpSpPr>
        <p:pic>
          <p:nvPicPr>
            <p:cNvPr id="25609" name="Picture 9" descr="\\3filer\研發部\04_我需要美工小素材\色塊│幾何圖形│文字方塊\對話.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24320" y="1328643"/>
              <a:ext cx="3719680" cy="14601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038763" y="1632984"/>
              <a:ext cx="3105239" cy="830997"/>
            </a:xfrm>
            <a:prstGeom prst="rect">
              <a:avLst/>
            </a:prstGeom>
          </p:spPr>
          <p:txBody>
            <a:bodyPr wrap="square">
              <a:spAutoFit/>
            </a:bodyPr>
            <a:lstStyle/>
            <a:p>
              <a:r>
                <a:rPr lang="zh-TW" altLang="en-US" sz="2400" dirty="0">
                  <a:solidFill>
                    <a:schemeClr val="tx2"/>
                  </a:solidFill>
                  <a:latin typeface="微軟正黑體" pitchFamily="34" charset="-120"/>
                  <a:ea typeface="微軟正黑體" pitchFamily="34" charset="-120"/>
                </a:rPr>
                <a:t>滿足</a:t>
              </a:r>
              <a:r>
                <a:rPr lang="zh-TW" altLang="zh-TW" sz="2400" dirty="0">
                  <a:solidFill>
                    <a:schemeClr val="tx2"/>
                  </a:solidFill>
                  <a:latin typeface="微軟正黑體" pitchFamily="34" charset="-120"/>
                  <a:ea typeface="微軟正黑體" pitchFamily="34" charset="-120"/>
                </a:rPr>
                <a:t>決策支援應用及空間分析的進階需求</a:t>
              </a:r>
              <a:r>
                <a:rPr lang="zh-TW" altLang="en-US" sz="2400" dirty="0">
                  <a:solidFill>
                    <a:schemeClr val="tx2"/>
                  </a:solidFill>
                  <a:latin typeface="微軟正黑體" pitchFamily="34" charset="-120"/>
                  <a:ea typeface="微軟正黑體" pitchFamily="34" charset="-120"/>
                </a:rPr>
                <a:t>？</a:t>
              </a:r>
            </a:p>
          </p:txBody>
        </p:sp>
      </p:grpSp>
      <p:pic>
        <p:nvPicPr>
          <p:cNvPr id="25608" name="Picture 8" descr="\\3filer\研發部\04_我需要美工小素材\標誌│符號│箭頭│按鈕類\彎向箭頭.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464316">
            <a:off x="3746797" y="736207"/>
            <a:ext cx="2505161" cy="31423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8856" y="5742444"/>
            <a:ext cx="6468267" cy="830997"/>
          </a:xfrm>
          <a:prstGeom prst="rect">
            <a:avLst/>
          </a:prstGeom>
        </p:spPr>
        <p:txBody>
          <a:bodyPr wrap="square">
            <a:spAutoFit/>
          </a:bodyPr>
          <a:lstStyle/>
          <a:p>
            <a:r>
              <a:rPr lang="zh-TW" altLang="en-US" sz="2400" dirty="0">
                <a:solidFill>
                  <a:schemeClr val="tx2"/>
                </a:solidFill>
                <a:latin typeface="微軟正黑體" pitchFamily="34" charset="-120"/>
                <a:ea typeface="微軟正黑體" pitchFamily="34" charset="-120"/>
              </a:rPr>
              <a:t>國土資訊系統採用分散式架構</a:t>
            </a:r>
            <a:r>
              <a:rPr lang="en-US" altLang="zh-TW" sz="2400" dirty="0">
                <a:solidFill>
                  <a:schemeClr val="tx2"/>
                </a:solidFill>
                <a:latin typeface="微軟正黑體" pitchFamily="34" charset="-120"/>
                <a:ea typeface="微軟正黑體" pitchFamily="34" charset="-120"/>
              </a:rPr>
              <a:t>(Distributed  structure)</a:t>
            </a:r>
            <a:r>
              <a:rPr lang="zh-TW" altLang="en-US" sz="2400" dirty="0">
                <a:solidFill>
                  <a:schemeClr val="tx2"/>
                </a:solidFill>
                <a:latin typeface="微軟正黑體" pitchFamily="34" charset="-120"/>
                <a:ea typeface="微軟正黑體" pitchFamily="34" charset="-120"/>
              </a:rPr>
              <a:t>彙整豐碩的</a:t>
            </a:r>
            <a:r>
              <a:rPr lang="zh-TW" altLang="zh-TW" sz="2400" dirty="0">
                <a:solidFill>
                  <a:schemeClr val="tx2"/>
                </a:solidFill>
                <a:latin typeface="微軟正黑體" pitchFamily="34" charset="-120"/>
                <a:ea typeface="微軟正黑體" pitchFamily="34" charset="-120"/>
              </a:rPr>
              <a:t>核心及基礎</a:t>
            </a:r>
            <a:r>
              <a:rPr lang="zh-TW" altLang="en-US" sz="2400" dirty="0">
                <a:solidFill>
                  <a:schemeClr val="tx2"/>
                </a:solidFill>
                <a:latin typeface="微軟正黑體" pitchFamily="34" charset="-120"/>
                <a:ea typeface="微軟正黑體" pitchFamily="34" charset="-120"/>
              </a:rPr>
              <a:t>圖資建置</a:t>
            </a:r>
            <a:r>
              <a:rPr lang="zh-TW" altLang="zh-TW" sz="2400" dirty="0">
                <a:solidFill>
                  <a:schemeClr val="tx2"/>
                </a:solidFill>
                <a:latin typeface="微軟正黑體" pitchFamily="34" charset="-120"/>
                <a:ea typeface="微軟正黑體" pitchFamily="34" charset="-120"/>
              </a:rPr>
              <a:t>成果</a:t>
            </a:r>
            <a:endParaRPr lang="zh-TW" altLang="en-US" sz="2400" dirty="0">
              <a:solidFill>
                <a:schemeClr val="tx2"/>
              </a:solidFill>
              <a:latin typeface="微軟正黑體" pitchFamily="34" charset="-120"/>
              <a:ea typeface="微軟正黑體" pitchFamily="34" charset="-120"/>
            </a:endParaRPr>
          </a:p>
        </p:txBody>
      </p:sp>
      <p:pic>
        <p:nvPicPr>
          <p:cNvPr id="29" name="Picture 2" descr="D:\database\專案資源\101_林務局分組\分組推動事項\經建會簡報檔\參考資料\全台鑲嵌正射影像.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322081" y="0"/>
            <a:ext cx="1048913" cy="2032786"/>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9" name="Picture 3"/>
          <p:cNvPicPr>
            <a:picLocks noChangeAspect="1" noChangeArrowheads="1"/>
          </p:cNvPicPr>
          <p:nvPr/>
        </p:nvPicPr>
        <p:blipFill rotWithShape="1">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rcRect l="23945"/>
          <a:stretch/>
        </p:blipFill>
        <p:spPr bwMode="auto">
          <a:xfrm>
            <a:off x="-1366947" y="5726607"/>
            <a:ext cx="1093779" cy="2032786"/>
          </a:xfrm>
          <a:prstGeom prst="rect">
            <a:avLst/>
          </a:prstGeom>
          <a:noFill/>
          <a:ln>
            <a:noFill/>
          </a:ln>
          <a:effectLst>
            <a:glow rad="228600">
              <a:schemeClr val="accent6">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2" descr="\\yvonne\02_海報手冊內容回傳\raw data\06林業試驗所\圖片\P7.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396537" y="-1450936"/>
            <a:ext cx="981355" cy="2032786"/>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0" name="Picture 2" descr="D:\database\專案資源\101_林務局分組\分組推動事項\發表會demo影片\植群圖.jpg"/>
          <p:cNvPicPr>
            <a:picLocks noChangeAspect="1" noChangeArrowheads="1"/>
          </p:cNvPicPr>
          <p:nvPr/>
        </p:nvPicPr>
        <p:blipFill rotWithShape="1">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a:ext>
            </a:extLst>
          </a:blip>
          <a:srcRect l="5985" t="3953" r="15057" b="5108"/>
          <a:stretch/>
        </p:blipFill>
        <p:spPr bwMode="auto">
          <a:xfrm>
            <a:off x="9698774" y="5832234"/>
            <a:ext cx="1111196" cy="2051533"/>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4375 0.04745 L 0.23281 0.25741 " pathEditMode="relative" rAng="0" ptsTypes="AA">
                                      <p:cBhvr>
                                        <p:cTn id="6" dur="2000" fill="hold"/>
                                        <p:tgtEl>
                                          <p:spTgt spid="29"/>
                                        </p:tgtEl>
                                        <p:attrNameLst>
                                          <p:attrName>ppt_x</p:attrName>
                                          <p:attrName>ppt_y</p:attrName>
                                        </p:attrNameLst>
                                      </p:cBhvr>
                                      <p:rCtr x="9444" y="10486"/>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3.33333E-6 -1.85185E-6 L 0.36128 -0.32569 " pathEditMode="relative" rAng="0" ptsTypes="AA">
                                      <p:cBhvr>
                                        <p:cTn id="9" dur="2000" fill="hold"/>
                                        <p:tgtEl>
                                          <p:spTgt spid="39"/>
                                        </p:tgtEl>
                                        <p:attrNameLst>
                                          <p:attrName>ppt_x</p:attrName>
                                          <p:attrName>ppt_y</p:attrName>
                                        </p:attrNameLst>
                                      </p:cBhvr>
                                      <p:rCtr x="18056" y="-1629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8.33333E-7 2.96296E-6 L -0.67517 0.43102 " pathEditMode="relative" rAng="0" ptsTypes="AA">
                                      <p:cBhvr>
                                        <p:cTn id="12" dur="2000" fill="hold"/>
                                        <p:tgtEl>
                                          <p:spTgt spid="40"/>
                                        </p:tgtEl>
                                        <p:attrNameLst>
                                          <p:attrName>ppt_x</p:attrName>
                                          <p:attrName>ppt_y</p:attrName>
                                        </p:attrNameLst>
                                      </p:cBhvr>
                                      <p:rCtr x="-33767" y="21551"/>
                                    </p:animMotion>
                                  </p:childTnLst>
                                </p:cTn>
                              </p:par>
                            </p:childTnLst>
                          </p:cTn>
                        </p:par>
                        <p:par>
                          <p:cTn id="13" fill="hold">
                            <p:stCondLst>
                              <p:cond delay="6000"/>
                            </p:stCondLst>
                            <p:childTnLst>
                              <p:par>
                                <p:cTn id="14" presetID="42" presetClass="path" presetSubtype="0" accel="50000" decel="50000" fill="hold" nodeType="afterEffect">
                                  <p:stCondLst>
                                    <p:cond delay="0"/>
                                  </p:stCondLst>
                                  <p:childTnLst>
                                    <p:animMotion origin="layout" path="M -0.07482 -0.06968 L -0.61354 -0.34259 " pathEditMode="relative" rAng="0" ptsTypes="AA">
                                      <p:cBhvr>
                                        <p:cTn id="15" dur="2000" fill="hold"/>
                                        <p:tgtEl>
                                          <p:spTgt spid="30"/>
                                        </p:tgtEl>
                                        <p:attrNameLst>
                                          <p:attrName>ppt_x</p:attrName>
                                          <p:attrName>ppt_y</p:attrName>
                                        </p:attrNameLst>
                                      </p:cBhvr>
                                      <p:rCtr x="-26944" y="-13657"/>
                                    </p:animMotion>
                                  </p:childTnLst>
                                </p:cTn>
                              </p:par>
                            </p:childTnLst>
                          </p:cTn>
                        </p:par>
                        <p:par>
                          <p:cTn id="16" fill="hold">
                            <p:stCondLst>
                              <p:cond delay="8000"/>
                            </p:stCondLst>
                            <p:childTnLst>
                              <p:par>
                                <p:cTn id="17" presetID="42" presetClass="entr" presetSubtype="0" fill="hold"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fade">
                                      <p:cBhvr>
                                        <p:cTn id="19" dur="1000"/>
                                        <p:tgtEl>
                                          <p:spTgt spid="25608"/>
                                        </p:tgtEl>
                                      </p:cBhvr>
                                    </p:animEffect>
                                    <p:anim calcmode="lin" valueType="num">
                                      <p:cBhvr>
                                        <p:cTn id="20" dur="1000" fill="hold"/>
                                        <p:tgtEl>
                                          <p:spTgt spid="25608"/>
                                        </p:tgtEl>
                                        <p:attrNameLst>
                                          <p:attrName>ppt_x</p:attrName>
                                        </p:attrNameLst>
                                      </p:cBhvr>
                                      <p:tavLst>
                                        <p:tav tm="0">
                                          <p:val>
                                            <p:strVal val="#ppt_x"/>
                                          </p:val>
                                        </p:tav>
                                        <p:tav tm="100000">
                                          <p:val>
                                            <p:strVal val="#ppt_x"/>
                                          </p:val>
                                        </p:tav>
                                      </p:tavLst>
                                    </p:anim>
                                    <p:anim calcmode="lin" valueType="num">
                                      <p:cBhvr>
                                        <p:cTn id="21" dur="1000" fill="hold"/>
                                        <p:tgtEl>
                                          <p:spTgt spid="25608"/>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effectLst/>
              </a:rPr>
              <a:t>未來圖資網路應用發展</a:t>
            </a:r>
            <a:r>
              <a:rPr lang="zh-TW" altLang="zh-TW" dirty="0" smtClean="0">
                <a:effectLst/>
              </a:rPr>
              <a:t>建議</a:t>
            </a:r>
            <a:r>
              <a:rPr lang="en-US" altLang="zh-TW" sz="1400" dirty="0" smtClean="0">
                <a:effectLst/>
              </a:rPr>
              <a:t>(4/4</a:t>
            </a:r>
            <a:r>
              <a:rPr lang="en-US" altLang="zh-TW" sz="1400" dirty="0">
                <a:effectLst/>
              </a:rPr>
              <a:t>)</a:t>
            </a:r>
            <a:endParaRPr lang="zh-TW" altLang="en-US" sz="1400" dirty="0"/>
          </a:p>
        </p:txBody>
      </p:sp>
      <p:sp>
        <p:nvSpPr>
          <p:cNvPr id="3" name="內容版面配置區 2"/>
          <p:cNvSpPr>
            <a:spLocks noGrp="1"/>
          </p:cNvSpPr>
          <p:nvPr>
            <p:ph idx="1"/>
          </p:nvPr>
        </p:nvSpPr>
        <p:spPr>
          <a:xfrm>
            <a:off x="602913" y="1335656"/>
            <a:ext cx="8229600" cy="2146846"/>
          </a:xfrm>
        </p:spPr>
        <p:txBody>
          <a:bodyPr>
            <a:normAutofit/>
          </a:bodyPr>
          <a:lstStyle/>
          <a:p>
            <a:pPr marL="457200" indent="-457200">
              <a:buClr>
                <a:srgbClr val="C00000"/>
              </a:buClr>
              <a:buSzPct val="100000"/>
              <a:buFont typeface="+mj-lt"/>
              <a:buAutoNum type="arabicPeriod" startAt="2"/>
            </a:pPr>
            <a:r>
              <a:rPr lang="zh-TW" altLang="zh-TW" sz="2000" b="1" dirty="0" smtClean="0">
                <a:solidFill>
                  <a:srgbClr val="C00000"/>
                </a:solidFill>
                <a:effectLst>
                  <a:outerShdw blurRad="38100" dist="38100" dir="2700000" algn="tl">
                    <a:srgbClr val="000000">
                      <a:alpha val="43137"/>
                    </a:srgbClr>
                  </a:outerShdw>
                </a:effectLst>
              </a:rPr>
              <a:t>發展</a:t>
            </a:r>
            <a:r>
              <a:rPr lang="zh-TW" altLang="zh-TW" sz="2000" b="1" dirty="0">
                <a:solidFill>
                  <a:srgbClr val="C00000"/>
                </a:solidFill>
                <a:effectLst>
                  <a:outerShdw blurRad="38100" dist="38100" dir="2700000" algn="tl">
                    <a:srgbClr val="000000">
                      <a:alpha val="43137"/>
                    </a:srgbClr>
                  </a:outerShdw>
                </a:effectLst>
              </a:rPr>
              <a:t>單一申請，多項取得</a:t>
            </a:r>
            <a:r>
              <a:rPr lang="zh-TW" altLang="zh-TW" sz="2000" b="1" dirty="0" smtClean="0">
                <a:solidFill>
                  <a:srgbClr val="C00000"/>
                </a:solidFill>
                <a:effectLst>
                  <a:outerShdw blurRad="38100" dist="38100" dir="2700000" algn="tl">
                    <a:srgbClr val="000000">
                      <a:alpha val="43137"/>
                    </a:srgbClr>
                  </a:outerShdw>
                </a:effectLst>
              </a:rPr>
              <a:t>流程</a:t>
            </a:r>
            <a:endParaRPr lang="en-US" altLang="zh-TW" sz="2000" b="1" dirty="0" smtClean="0">
              <a:solidFill>
                <a:srgbClr val="C00000"/>
              </a:solidFill>
              <a:effectLst>
                <a:outerShdw blurRad="38100" dist="38100" dir="2700000" algn="tl">
                  <a:srgbClr val="000000">
                    <a:alpha val="43137"/>
                  </a:srgbClr>
                </a:outerShdw>
              </a:effectLst>
            </a:endParaRPr>
          </a:p>
          <a:p>
            <a:pPr marL="857250" lvl="1" indent="-457200">
              <a:buClr>
                <a:srgbClr val="C00000"/>
              </a:buClr>
              <a:buSzPct val="100000"/>
            </a:pPr>
            <a:r>
              <a:rPr lang="zh-TW" altLang="zh-TW" sz="1800" dirty="0" smtClean="0"/>
              <a:t>未來</a:t>
            </a:r>
            <a:r>
              <a:rPr lang="zh-TW" altLang="zh-TW" sz="1800" dirty="0"/>
              <a:t>若</a:t>
            </a:r>
            <a:r>
              <a:rPr lang="zh-TW" altLang="zh-TW" sz="1800" dirty="0" smtClean="0"/>
              <a:t>有需</a:t>
            </a:r>
            <a:r>
              <a:rPr lang="zh-TW" altLang="zh-TW" sz="1800" dirty="0"/>
              <a:t>跨部會取得圖資服務之相關應用亦會</a:t>
            </a:r>
            <a:r>
              <a:rPr lang="zh-TW" altLang="zh-TW" sz="1800" dirty="0" smtClean="0"/>
              <a:t>面臨</a:t>
            </a:r>
            <a:r>
              <a:rPr lang="zh-TW" altLang="zh-TW" sz="1800" dirty="0" smtClean="0">
                <a:solidFill>
                  <a:srgbClr val="7030A0"/>
                </a:solidFill>
              </a:rPr>
              <a:t>申請</a:t>
            </a:r>
            <a:r>
              <a:rPr lang="zh-TW" altLang="zh-TW" sz="1800" dirty="0">
                <a:solidFill>
                  <a:srgbClr val="7030A0"/>
                </a:solidFill>
              </a:rPr>
              <a:t>者</a:t>
            </a:r>
            <a:r>
              <a:rPr lang="zh-TW" altLang="zh-TW" sz="1800" dirty="0" smtClean="0">
                <a:solidFill>
                  <a:srgbClr val="7030A0"/>
                </a:solidFill>
              </a:rPr>
              <a:t>逐一</a:t>
            </a:r>
            <a:r>
              <a:rPr lang="zh-TW" altLang="en-US" sz="1800" dirty="0" smtClean="0">
                <a:solidFill>
                  <a:srgbClr val="7030A0"/>
                </a:solidFill>
              </a:rPr>
              <a:t>逐項發文</a:t>
            </a:r>
            <a:r>
              <a:rPr lang="en-US" altLang="zh-TW" sz="1800" dirty="0" smtClean="0">
                <a:solidFill>
                  <a:srgbClr val="7030A0"/>
                </a:solidFill>
              </a:rPr>
              <a:t>(</a:t>
            </a:r>
            <a:r>
              <a:rPr lang="zh-TW" altLang="en-US" sz="1800" dirty="0" smtClean="0">
                <a:solidFill>
                  <a:srgbClr val="7030A0"/>
                </a:solidFill>
              </a:rPr>
              <a:t>或協商</a:t>
            </a:r>
            <a:r>
              <a:rPr lang="en-US" altLang="zh-TW" sz="1800" dirty="0" smtClean="0">
                <a:solidFill>
                  <a:srgbClr val="7030A0"/>
                </a:solidFill>
              </a:rPr>
              <a:t>)</a:t>
            </a:r>
            <a:r>
              <a:rPr lang="zh-TW" altLang="zh-TW" sz="1800" dirty="0" smtClean="0">
                <a:solidFill>
                  <a:srgbClr val="7030A0"/>
                </a:solidFill>
              </a:rPr>
              <a:t>申請</a:t>
            </a:r>
            <a:r>
              <a:rPr lang="zh-TW" altLang="zh-TW" sz="1800" dirty="0">
                <a:solidFill>
                  <a:srgbClr val="7030A0"/>
                </a:solidFill>
              </a:rPr>
              <a:t>圖資服務的行政作業程序</a:t>
            </a:r>
            <a:r>
              <a:rPr lang="zh-TW" altLang="zh-TW" sz="1800" dirty="0"/>
              <a:t>，建議</a:t>
            </a:r>
            <a:r>
              <a:rPr lang="en-US" altLang="zh-TW" sz="1800" dirty="0"/>
              <a:t>TGOS</a:t>
            </a:r>
            <a:r>
              <a:rPr lang="zh-TW" altLang="zh-TW" sz="1800" dirty="0"/>
              <a:t>平台可發展單一使用目的</a:t>
            </a:r>
            <a:r>
              <a:rPr lang="en-US" altLang="zh-TW" sz="1800" dirty="0"/>
              <a:t>(</a:t>
            </a:r>
            <a:r>
              <a:rPr lang="zh-TW" altLang="zh-TW" sz="1800" dirty="0"/>
              <a:t>或計畫</a:t>
            </a:r>
            <a:r>
              <a:rPr lang="en-US" altLang="zh-TW" sz="1800" dirty="0"/>
              <a:t>)</a:t>
            </a:r>
            <a:r>
              <a:rPr lang="zh-TW" altLang="zh-TW" sz="1800" dirty="0"/>
              <a:t>申請流程，透過單一申請程序，轉單至此申請單中所需求的多項不同權責單位進行核可，並由</a:t>
            </a:r>
            <a:r>
              <a:rPr lang="en-US" altLang="zh-TW" sz="1800" dirty="0"/>
              <a:t>TGOS</a:t>
            </a:r>
            <a:r>
              <a:rPr lang="zh-TW" altLang="zh-TW" sz="1800" dirty="0"/>
              <a:t>平台統一回覆申請者審核、取得網路服務位址，其中申請單送出程序應考量結合各單位所需要的函文作業，以節省整體申請行政往返程序。</a:t>
            </a:r>
            <a:endParaRPr lang="zh-TW" altLang="en-US" sz="1800"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40</a:t>
            </a:fld>
            <a:endParaRPr lang="en-US"/>
          </a:p>
        </p:txBody>
      </p:sp>
      <p:sp>
        <p:nvSpPr>
          <p:cNvPr id="5" name="矩形 4"/>
          <p:cNvSpPr/>
          <p:nvPr/>
        </p:nvSpPr>
        <p:spPr>
          <a:xfrm>
            <a:off x="375420" y="1009657"/>
            <a:ext cx="646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建議</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6" name="矩形 5"/>
          <p:cNvSpPr/>
          <p:nvPr/>
        </p:nvSpPr>
        <p:spPr>
          <a:xfrm>
            <a:off x="698587" y="5093047"/>
            <a:ext cx="1004900" cy="10081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400" dirty="0" smtClean="0">
                <a:latin typeface="微軟正黑體" panose="020B0604030504040204" pitchFamily="34" charset="-120"/>
                <a:ea typeface="微軟正黑體" panose="020B0604030504040204" pitchFamily="34" charset="-120"/>
              </a:rPr>
              <a:t>使用者以「計畫」為單位提出申請</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2403936" y="5096884"/>
            <a:ext cx="1050894" cy="10004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TGOS</a:t>
            </a:r>
            <a:r>
              <a:rPr lang="zh-TW" altLang="en-US" sz="1400" dirty="0" smtClean="0">
                <a:latin typeface="微軟正黑體" panose="020B0604030504040204" pitchFamily="34" charset="-120"/>
                <a:ea typeface="微軟正黑體" panose="020B0604030504040204" pitchFamily="34" charset="-120"/>
              </a:rPr>
              <a:t>處理申請單</a:t>
            </a:r>
            <a:endParaRPr lang="zh-TW" altLang="en-US" sz="1400" dirty="0">
              <a:latin typeface="微軟正黑體" panose="020B0604030504040204" pitchFamily="34" charset="-120"/>
              <a:ea typeface="微軟正黑體" panose="020B0604030504040204" pitchFamily="34" charset="-120"/>
            </a:endParaRPr>
          </a:p>
        </p:txBody>
      </p:sp>
      <p:sp>
        <p:nvSpPr>
          <p:cNvPr id="8" name="矩形 7"/>
          <p:cNvSpPr/>
          <p:nvPr/>
        </p:nvSpPr>
        <p:spPr>
          <a:xfrm>
            <a:off x="4036940" y="495393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A</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9" name="矩形 8"/>
          <p:cNvSpPr/>
          <p:nvPr/>
        </p:nvSpPr>
        <p:spPr>
          <a:xfrm>
            <a:off x="4036940" y="531397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B</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10" name="矩形 9"/>
          <p:cNvSpPr/>
          <p:nvPr/>
        </p:nvSpPr>
        <p:spPr>
          <a:xfrm>
            <a:off x="4036940" y="567401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C</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11" name="矩形 10"/>
          <p:cNvSpPr/>
          <p:nvPr/>
        </p:nvSpPr>
        <p:spPr>
          <a:xfrm>
            <a:off x="4036940" y="6034053"/>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13" name="矩形 12"/>
          <p:cNvSpPr/>
          <p:nvPr/>
        </p:nvSpPr>
        <p:spPr>
          <a:xfrm>
            <a:off x="6325765" y="5155679"/>
            <a:ext cx="1050894" cy="10004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TGOS</a:t>
            </a:r>
            <a:r>
              <a:rPr lang="zh-TW" altLang="en-US" sz="1400" dirty="0" smtClean="0">
                <a:latin typeface="微軟正黑體" panose="020B0604030504040204" pitchFamily="34" charset="-120"/>
                <a:ea typeface="微軟正黑體" panose="020B0604030504040204" pitchFamily="34" charset="-120"/>
              </a:rPr>
              <a:t>統一回覆</a:t>
            </a:r>
            <a:endParaRPr lang="zh-TW" altLang="en-US" sz="1400" dirty="0">
              <a:latin typeface="微軟正黑體" panose="020B0604030504040204" pitchFamily="34" charset="-120"/>
              <a:ea typeface="微軟正黑體" panose="020B0604030504040204" pitchFamily="34" charset="-120"/>
            </a:endParaRPr>
          </a:p>
        </p:txBody>
      </p:sp>
      <p:sp>
        <p:nvSpPr>
          <p:cNvPr id="14" name="矩形 13"/>
          <p:cNvSpPr/>
          <p:nvPr/>
        </p:nvSpPr>
        <p:spPr>
          <a:xfrm>
            <a:off x="7956376" y="5128494"/>
            <a:ext cx="1004900" cy="10081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400" dirty="0" smtClean="0">
                <a:latin typeface="微軟正黑體" panose="020B0604030504040204" pitchFamily="34" charset="-120"/>
                <a:ea typeface="微軟正黑體" panose="020B0604030504040204" pitchFamily="34" charset="-120"/>
              </a:rPr>
              <a:t>使用者取得各單位服務網址</a:t>
            </a:r>
            <a:endParaRPr lang="zh-TW" altLang="en-US" sz="1400" dirty="0">
              <a:latin typeface="微軟正黑體" panose="020B0604030504040204" pitchFamily="34" charset="-120"/>
              <a:ea typeface="微軟正黑體" panose="020B0604030504040204" pitchFamily="34" charset="-120"/>
            </a:endParaRPr>
          </a:p>
        </p:txBody>
      </p:sp>
      <p:sp>
        <p:nvSpPr>
          <p:cNvPr id="15" name="Freeform 17"/>
          <p:cNvSpPr>
            <a:spLocks noChangeAspect="1"/>
          </p:cNvSpPr>
          <p:nvPr/>
        </p:nvSpPr>
        <p:spPr bwMode="auto">
          <a:xfrm rot="20581214">
            <a:off x="1649908" y="5369297"/>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ChangeAspect="1"/>
          </p:cNvSpPr>
          <p:nvPr/>
        </p:nvSpPr>
        <p:spPr bwMode="auto">
          <a:xfrm rot="20581214">
            <a:off x="3343120" y="5003803"/>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ChangeAspect="1"/>
          </p:cNvSpPr>
          <p:nvPr/>
        </p:nvSpPr>
        <p:spPr bwMode="auto">
          <a:xfrm rot="20581214">
            <a:off x="3315398" y="5287550"/>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ChangeAspect="1"/>
          </p:cNvSpPr>
          <p:nvPr/>
        </p:nvSpPr>
        <p:spPr bwMode="auto">
          <a:xfrm flipV="1">
            <a:off x="3363426" y="5663991"/>
            <a:ext cx="788365" cy="36004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noChangeAspect="1"/>
          </p:cNvSpPr>
          <p:nvPr/>
        </p:nvSpPr>
        <p:spPr bwMode="auto">
          <a:xfrm rot="1308494" flipV="1">
            <a:off x="3302603" y="6009391"/>
            <a:ext cx="788365" cy="352126"/>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noChangeAspect="1"/>
          </p:cNvSpPr>
          <p:nvPr/>
        </p:nvSpPr>
        <p:spPr bwMode="auto">
          <a:xfrm rot="20581214">
            <a:off x="7257368" y="5458463"/>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noChangeAspect="1"/>
          </p:cNvSpPr>
          <p:nvPr/>
        </p:nvSpPr>
        <p:spPr bwMode="auto">
          <a:xfrm rot="20581214">
            <a:off x="5565048" y="5026082"/>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noChangeAspect="1"/>
          </p:cNvSpPr>
          <p:nvPr/>
        </p:nvSpPr>
        <p:spPr bwMode="auto">
          <a:xfrm rot="20581214">
            <a:off x="5537326" y="5309829"/>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noChangeAspect="1"/>
          </p:cNvSpPr>
          <p:nvPr/>
        </p:nvSpPr>
        <p:spPr bwMode="auto">
          <a:xfrm flipV="1">
            <a:off x="5585354" y="5686270"/>
            <a:ext cx="788365" cy="36004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7"/>
          <p:cNvSpPr>
            <a:spLocks noChangeAspect="1"/>
          </p:cNvSpPr>
          <p:nvPr/>
        </p:nvSpPr>
        <p:spPr bwMode="auto">
          <a:xfrm rot="281962" flipV="1">
            <a:off x="5496809" y="5997499"/>
            <a:ext cx="788365" cy="352126"/>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矩形 31"/>
          <p:cNvSpPr/>
          <p:nvPr/>
        </p:nvSpPr>
        <p:spPr>
          <a:xfrm>
            <a:off x="4036940" y="341862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A</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33" name="矩形 32"/>
          <p:cNvSpPr/>
          <p:nvPr/>
        </p:nvSpPr>
        <p:spPr>
          <a:xfrm>
            <a:off x="4036940" y="377866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B</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34" name="矩形 33"/>
          <p:cNvSpPr/>
          <p:nvPr/>
        </p:nvSpPr>
        <p:spPr>
          <a:xfrm>
            <a:off x="4036940" y="4138701"/>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C</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35" name="矩形 34"/>
          <p:cNvSpPr/>
          <p:nvPr/>
        </p:nvSpPr>
        <p:spPr>
          <a:xfrm>
            <a:off x="4036940" y="4498743"/>
            <a:ext cx="1584176" cy="3140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機關審核程序</a:t>
            </a:r>
            <a:endParaRPr lang="zh-TW" altLang="en-US" sz="1400" dirty="0">
              <a:latin typeface="微軟正黑體" panose="020B0604030504040204" pitchFamily="34" charset="-120"/>
              <a:ea typeface="微軟正黑體" panose="020B0604030504040204" pitchFamily="34" charset="-120"/>
            </a:endParaRPr>
          </a:p>
        </p:txBody>
      </p:sp>
      <p:sp>
        <p:nvSpPr>
          <p:cNvPr id="37" name="矩形 36"/>
          <p:cNvSpPr/>
          <p:nvPr/>
        </p:nvSpPr>
        <p:spPr>
          <a:xfrm>
            <a:off x="6364089" y="3537377"/>
            <a:ext cx="2606687" cy="10081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400" dirty="0" smtClean="0">
                <a:latin typeface="微軟正黑體" panose="020B0604030504040204" pitchFamily="34" charset="-120"/>
                <a:ea typeface="微軟正黑體" panose="020B0604030504040204" pitchFamily="34" charset="-120"/>
              </a:rPr>
              <a:t>本計畫取得各單位服務網址</a:t>
            </a:r>
            <a:endParaRPr lang="en-US" altLang="zh-TW" sz="1400" dirty="0" smtClean="0">
              <a:latin typeface="微軟正黑體" panose="020B0604030504040204" pitchFamily="34" charset="-120"/>
              <a:ea typeface="微軟正黑體" panose="020B0604030504040204" pitchFamily="34" charset="-120"/>
            </a:endParaRPr>
          </a:p>
        </p:txBody>
      </p:sp>
      <p:sp>
        <p:nvSpPr>
          <p:cNvPr id="39" name="Freeform 17"/>
          <p:cNvSpPr>
            <a:spLocks noChangeAspect="1"/>
          </p:cNvSpPr>
          <p:nvPr/>
        </p:nvSpPr>
        <p:spPr bwMode="auto">
          <a:xfrm rot="20581214">
            <a:off x="3343120" y="3468493"/>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noChangeAspect="1"/>
          </p:cNvSpPr>
          <p:nvPr/>
        </p:nvSpPr>
        <p:spPr bwMode="auto">
          <a:xfrm rot="20581214">
            <a:off x="3315398" y="3752240"/>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7"/>
          <p:cNvSpPr>
            <a:spLocks noChangeAspect="1"/>
          </p:cNvSpPr>
          <p:nvPr/>
        </p:nvSpPr>
        <p:spPr bwMode="auto">
          <a:xfrm flipV="1">
            <a:off x="3363426" y="4128681"/>
            <a:ext cx="788365" cy="36004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noChangeAspect="1"/>
          </p:cNvSpPr>
          <p:nvPr/>
        </p:nvSpPr>
        <p:spPr bwMode="auto">
          <a:xfrm rot="1308494" flipV="1">
            <a:off x="3340664" y="4439123"/>
            <a:ext cx="788365" cy="352126"/>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7"/>
          <p:cNvSpPr>
            <a:spLocks noChangeAspect="1"/>
          </p:cNvSpPr>
          <p:nvPr/>
        </p:nvSpPr>
        <p:spPr bwMode="auto">
          <a:xfrm rot="20581214">
            <a:off x="5565048" y="3490772"/>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p:cNvSpPr>
            <a:spLocks noChangeAspect="1"/>
          </p:cNvSpPr>
          <p:nvPr/>
        </p:nvSpPr>
        <p:spPr bwMode="auto">
          <a:xfrm rot="20581214">
            <a:off x="5537326" y="3774519"/>
            <a:ext cx="758679"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noChangeAspect="1"/>
          </p:cNvSpPr>
          <p:nvPr/>
        </p:nvSpPr>
        <p:spPr bwMode="auto">
          <a:xfrm flipV="1">
            <a:off x="5585354" y="4150960"/>
            <a:ext cx="788365" cy="36004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7"/>
          <p:cNvSpPr>
            <a:spLocks noChangeAspect="1"/>
          </p:cNvSpPr>
          <p:nvPr/>
        </p:nvSpPr>
        <p:spPr bwMode="auto">
          <a:xfrm rot="1308494" flipV="1">
            <a:off x="5562592" y="4461402"/>
            <a:ext cx="788365" cy="352126"/>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矩形 47"/>
          <p:cNvSpPr/>
          <p:nvPr/>
        </p:nvSpPr>
        <p:spPr>
          <a:xfrm>
            <a:off x="11640" y="3840290"/>
            <a:ext cx="646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現況</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9" name="矩形 48"/>
          <p:cNvSpPr/>
          <p:nvPr/>
        </p:nvSpPr>
        <p:spPr>
          <a:xfrm>
            <a:off x="11640" y="5326787"/>
            <a:ext cx="646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建議</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12" name="矩形 11"/>
          <p:cNvSpPr/>
          <p:nvPr/>
        </p:nvSpPr>
        <p:spPr>
          <a:xfrm>
            <a:off x="6298274" y="6148867"/>
            <a:ext cx="2882238" cy="738664"/>
          </a:xfrm>
          <a:prstGeom prst="rect">
            <a:avLst/>
          </a:prstGeom>
        </p:spPr>
        <p:txBody>
          <a:bodyPr wrap="square">
            <a:spAutoFit/>
          </a:bodyPr>
          <a:lstStyle/>
          <a:p>
            <a:r>
              <a:rPr lang="en-US" altLang="zh-TW" sz="1400" dirty="0" smtClean="0">
                <a:solidFill>
                  <a:srgbClr val="002060"/>
                </a:solidFill>
                <a:latin typeface="微軟正黑體" panose="020B0604030504040204" pitchFamily="34" charset="-120"/>
                <a:ea typeface="微軟正黑體" panose="020B0604030504040204" pitchFamily="34" charset="-120"/>
              </a:rPr>
              <a:t>※</a:t>
            </a:r>
            <a:r>
              <a:rPr lang="zh-TW" altLang="en-US" sz="1400" dirty="0" smtClean="0">
                <a:solidFill>
                  <a:srgbClr val="002060"/>
                </a:solidFill>
                <a:latin typeface="微軟正黑體" panose="020B0604030504040204" pitchFamily="34" charset="-120"/>
                <a:ea typeface="微軟正黑體" panose="020B0604030504040204" pitchFamily="34" charset="-120"/>
              </a:rPr>
              <a:t>若</a:t>
            </a:r>
            <a:r>
              <a:rPr lang="zh-TW" altLang="en-US" sz="1400" dirty="0">
                <a:solidFill>
                  <a:srgbClr val="002060"/>
                </a:solidFill>
                <a:latin typeface="微軟正黑體" panose="020B0604030504040204" pitchFamily="34" charset="-120"/>
                <a:ea typeface="微軟正黑體" panose="020B0604030504040204" pitchFamily="34" charset="-120"/>
              </a:rPr>
              <a:t>原權責單位無限制</a:t>
            </a:r>
            <a:r>
              <a:rPr lang="en-US" altLang="zh-TW" sz="1400" dirty="0">
                <a:solidFill>
                  <a:srgbClr val="002060"/>
                </a:solidFill>
                <a:latin typeface="微軟正黑體" panose="020B0604030504040204" pitchFamily="34" charset="-120"/>
                <a:ea typeface="微軟正黑體" panose="020B0604030504040204" pitchFamily="34" charset="-120"/>
              </a:rPr>
              <a:t>IP</a:t>
            </a:r>
            <a:r>
              <a:rPr lang="zh-TW" altLang="en-US" sz="1400" dirty="0">
                <a:solidFill>
                  <a:srgbClr val="002060"/>
                </a:solidFill>
                <a:latin typeface="微軟正黑體" panose="020B0604030504040204" pitchFamily="34" charset="-120"/>
                <a:ea typeface="微軟正黑體" panose="020B0604030504040204" pitchFamily="34" charset="-120"/>
              </a:rPr>
              <a:t>或任何授權控管，則</a:t>
            </a:r>
            <a:r>
              <a:rPr lang="en-US" altLang="zh-TW" sz="1400" dirty="0">
                <a:solidFill>
                  <a:srgbClr val="002060"/>
                </a:solidFill>
                <a:latin typeface="微軟正黑體" panose="020B0604030504040204" pitchFamily="34" charset="-120"/>
                <a:ea typeface="微軟正黑體" panose="020B0604030504040204" pitchFamily="34" charset="-120"/>
              </a:rPr>
              <a:t>TGOS</a:t>
            </a:r>
            <a:r>
              <a:rPr lang="zh-TW" altLang="en-US" sz="1400" dirty="0">
                <a:solidFill>
                  <a:srgbClr val="002060"/>
                </a:solidFill>
                <a:latin typeface="微軟正黑體" panose="020B0604030504040204" pitchFamily="34" charset="-120"/>
                <a:ea typeface="微軟正黑體" panose="020B0604030504040204" pitchFamily="34" charset="-120"/>
              </a:rPr>
              <a:t>可能需以轉址方式</a:t>
            </a:r>
            <a:r>
              <a:rPr lang="zh-TW" altLang="en-US" sz="1400" dirty="0" smtClean="0">
                <a:solidFill>
                  <a:srgbClr val="002060"/>
                </a:solidFill>
                <a:latin typeface="微軟正黑體" panose="020B0604030504040204" pitchFamily="34" charset="-120"/>
                <a:ea typeface="微軟正黑體" panose="020B0604030504040204" pitchFamily="34" charset="-120"/>
              </a:rPr>
              <a:t>提供</a:t>
            </a:r>
            <a:endParaRPr lang="zh-TW" altLang="en-US" sz="1400" dirty="0">
              <a:solidFill>
                <a:srgbClr val="002060"/>
              </a:solidFill>
              <a:latin typeface="微軟正黑體" panose="020B0604030504040204" pitchFamily="34" charset="-120"/>
              <a:ea typeface="微軟正黑體" panose="020B0604030504040204" pitchFamily="34" charset="-120"/>
            </a:endParaRPr>
          </a:p>
        </p:txBody>
      </p:sp>
      <p:sp>
        <p:nvSpPr>
          <p:cNvPr id="43" name="矩形 42"/>
          <p:cNvSpPr/>
          <p:nvPr/>
        </p:nvSpPr>
        <p:spPr>
          <a:xfrm>
            <a:off x="698587" y="3588690"/>
            <a:ext cx="1004900" cy="10081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400" dirty="0" smtClean="0">
                <a:latin typeface="微軟正黑體" panose="020B0604030504040204" pitchFamily="34" charset="-120"/>
                <a:ea typeface="微軟正黑體" panose="020B0604030504040204" pitchFamily="34" charset="-120"/>
              </a:rPr>
              <a:t>使用者以「計畫」為單位提出申請</a:t>
            </a:r>
            <a:endParaRPr lang="zh-TW" altLang="en-US" sz="1400" dirty="0">
              <a:latin typeface="微軟正黑體" panose="020B0604030504040204" pitchFamily="34" charset="-120"/>
              <a:ea typeface="微軟正黑體" panose="020B0604030504040204" pitchFamily="34" charset="-120"/>
            </a:endParaRPr>
          </a:p>
        </p:txBody>
      </p:sp>
      <p:sp>
        <p:nvSpPr>
          <p:cNvPr id="50" name="矩形 49"/>
          <p:cNvSpPr/>
          <p:nvPr/>
        </p:nvSpPr>
        <p:spPr>
          <a:xfrm>
            <a:off x="2086435" y="3498851"/>
            <a:ext cx="1247012" cy="3682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1300" dirty="0" smtClean="0">
                <a:latin typeface="微軟正黑體" panose="020B0604030504040204" pitchFamily="34" charset="-120"/>
                <a:ea typeface="微軟正黑體" panose="020B0604030504040204" pitchFamily="34" charset="-120"/>
              </a:rPr>
              <a:t>TGOS</a:t>
            </a:r>
            <a:r>
              <a:rPr lang="zh-TW" altLang="en-US" sz="1300" dirty="0" smtClean="0">
                <a:latin typeface="微軟正黑體" panose="020B0604030504040204" pitchFamily="34" charset="-120"/>
                <a:ea typeface="微軟正黑體" panose="020B0604030504040204" pitchFamily="34" charset="-120"/>
              </a:rPr>
              <a:t>填寫申請單</a:t>
            </a:r>
            <a:r>
              <a:rPr lang="en-US" altLang="zh-TW" sz="1300" dirty="0" smtClean="0">
                <a:latin typeface="微軟正黑體" panose="020B0604030504040204" pitchFamily="34" charset="-120"/>
                <a:ea typeface="微軟正黑體" panose="020B0604030504040204" pitchFamily="34" charset="-120"/>
              </a:rPr>
              <a:t>A</a:t>
            </a:r>
            <a:endParaRPr lang="zh-TW" altLang="en-US" sz="1300" dirty="0">
              <a:latin typeface="微軟正黑體" panose="020B0604030504040204" pitchFamily="34" charset="-120"/>
              <a:ea typeface="微軟正黑體" panose="020B0604030504040204" pitchFamily="34" charset="-120"/>
            </a:endParaRPr>
          </a:p>
        </p:txBody>
      </p:sp>
      <p:sp>
        <p:nvSpPr>
          <p:cNvPr id="51" name="矩形 50"/>
          <p:cNvSpPr/>
          <p:nvPr/>
        </p:nvSpPr>
        <p:spPr>
          <a:xfrm>
            <a:off x="2047409" y="4459638"/>
            <a:ext cx="1247012" cy="3912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1300" dirty="0" smtClean="0">
                <a:latin typeface="微軟正黑體" panose="020B0604030504040204" pitchFamily="34" charset="-120"/>
                <a:ea typeface="微軟正黑體" panose="020B0604030504040204" pitchFamily="34" charset="-120"/>
              </a:rPr>
              <a:t>至</a:t>
            </a:r>
            <a:r>
              <a:rPr lang="en-US" altLang="zh-TW" sz="1300" dirty="0" smtClean="0">
                <a:latin typeface="微軟正黑體" panose="020B0604030504040204" pitchFamily="34" charset="-120"/>
                <a:ea typeface="微軟正黑體" panose="020B0604030504040204" pitchFamily="34" charset="-120"/>
              </a:rPr>
              <a:t>B</a:t>
            </a:r>
            <a:r>
              <a:rPr lang="zh-TW" altLang="en-US" sz="1300" dirty="0" smtClean="0">
                <a:latin typeface="微軟正黑體" panose="020B0604030504040204" pitchFamily="34" charset="-120"/>
                <a:ea typeface="微軟正黑體" panose="020B0604030504040204" pitchFamily="34" charset="-120"/>
              </a:rPr>
              <a:t>機關填寫申請單</a:t>
            </a:r>
            <a:r>
              <a:rPr lang="en-US" altLang="zh-TW" sz="1300" dirty="0" smtClean="0">
                <a:latin typeface="微軟正黑體" panose="020B0604030504040204" pitchFamily="34" charset="-120"/>
                <a:ea typeface="微軟正黑體" panose="020B0604030504040204" pitchFamily="34" charset="-120"/>
              </a:rPr>
              <a:t>(</a:t>
            </a:r>
            <a:r>
              <a:rPr lang="zh-TW" altLang="en-US" sz="1300" dirty="0" smtClean="0">
                <a:latin typeface="微軟正黑體" panose="020B0604030504040204" pitchFamily="34" charset="-120"/>
                <a:ea typeface="微軟正黑體" panose="020B0604030504040204" pitchFamily="34" charset="-120"/>
              </a:rPr>
              <a:t>或發文</a:t>
            </a:r>
            <a:r>
              <a:rPr lang="en-US" altLang="zh-TW" sz="1300" dirty="0" smtClean="0">
                <a:latin typeface="微軟正黑體" panose="020B0604030504040204" pitchFamily="34" charset="-120"/>
                <a:ea typeface="微軟正黑體" panose="020B0604030504040204" pitchFamily="34" charset="-120"/>
              </a:rPr>
              <a:t>)</a:t>
            </a:r>
            <a:endParaRPr lang="zh-TW" altLang="en-US" sz="1300" dirty="0">
              <a:latin typeface="微軟正黑體" panose="020B0604030504040204" pitchFamily="34" charset="-120"/>
              <a:ea typeface="微軟正黑體" panose="020B0604030504040204" pitchFamily="34" charset="-120"/>
            </a:endParaRPr>
          </a:p>
        </p:txBody>
      </p:sp>
      <p:sp>
        <p:nvSpPr>
          <p:cNvPr id="53" name="矩形 52"/>
          <p:cNvSpPr/>
          <p:nvPr/>
        </p:nvSpPr>
        <p:spPr>
          <a:xfrm>
            <a:off x="2086435" y="3955395"/>
            <a:ext cx="1247012" cy="3682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1300" dirty="0" smtClean="0">
                <a:latin typeface="微軟正黑體" panose="020B0604030504040204" pitchFamily="34" charset="-120"/>
                <a:ea typeface="微軟正黑體" panose="020B0604030504040204" pitchFamily="34" charset="-120"/>
              </a:rPr>
              <a:t>TGOS</a:t>
            </a:r>
            <a:r>
              <a:rPr lang="zh-TW" altLang="en-US" sz="1300" dirty="0" smtClean="0">
                <a:latin typeface="微軟正黑體" panose="020B0604030504040204" pitchFamily="34" charset="-120"/>
                <a:ea typeface="微軟正黑體" panose="020B0604030504040204" pitchFamily="34" charset="-120"/>
              </a:rPr>
              <a:t>填寫申請單</a:t>
            </a:r>
            <a:r>
              <a:rPr lang="en-US" altLang="zh-TW" sz="1300" dirty="0" smtClean="0">
                <a:latin typeface="微軟正黑體" panose="020B0604030504040204" pitchFamily="34" charset="-120"/>
                <a:ea typeface="微軟正黑體" panose="020B0604030504040204" pitchFamily="34" charset="-120"/>
              </a:rPr>
              <a:t>C</a:t>
            </a:r>
            <a:endParaRPr lang="zh-TW" altLang="en-US" sz="1300" dirty="0">
              <a:latin typeface="微軟正黑體" panose="020B0604030504040204" pitchFamily="34" charset="-120"/>
              <a:ea typeface="微軟正黑體" panose="020B0604030504040204" pitchFamily="34" charset="-120"/>
            </a:endParaRPr>
          </a:p>
        </p:txBody>
      </p:sp>
      <p:sp>
        <p:nvSpPr>
          <p:cNvPr id="54" name="Freeform 17"/>
          <p:cNvSpPr>
            <a:spLocks noChangeAspect="1"/>
          </p:cNvSpPr>
          <p:nvPr/>
        </p:nvSpPr>
        <p:spPr bwMode="auto">
          <a:xfrm rot="20581214">
            <a:off x="1682417" y="3595048"/>
            <a:ext cx="468316"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7"/>
          <p:cNvSpPr>
            <a:spLocks noChangeAspect="1"/>
          </p:cNvSpPr>
          <p:nvPr/>
        </p:nvSpPr>
        <p:spPr bwMode="auto">
          <a:xfrm rot="20581214">
            <a:off x="1682417" y="3915374"/>
            <a:ext cx="468316" cy="455613"/>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noChangeAspect="1"/>
          </p:cNvSpPr>
          <p:nvPr/>
        </p:nvSpPr>
        <p:spPr bwMode="auto">
          <a:xfrm rot="3074582" flipV="1">
            <a:off x="1613546" y="4401793"/>
            <a:ext cx="486641" cy="36004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9729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跨部會</a:t>
            </a:r>
            <a:r>
              <a:rPr lang="en-US" altLang="zh-TW" dirty="0"/>
              <a:t>API</a:t>
            </a:r>
            <a:r>
              <a:rPr lang="zh-TW" altLang="en-US" dirty="0"/>
              <a:t>未來營運管理</a:t>
            </a:r>
            <a:r>
              <a:rPr lang="zh-TW" altLang="en-US" dirty="0" smtClean="0"/>
              <a:t>建議</a:t>
            </a:r>
            <a:r>
              <a:rPr lang="en-US" altLang="zh-TW" sz="1600" dirty="0">
                <a:effectLst/>
              </a:rPr>
              <a:t>(</a:t>
            </a:r>
            <a:r>
              <a:rPr lang="en-US" altLang="zh-TW" sz="1600" dirty="0" smtClean="0">
                <a:effectLst/>
              </a:rPr>
              <a:t>1/5)</a:t>
            </a:r>
            <a:endParaRPr lang="zh-TW" altLang="en-US" sz="1600"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solidFill>
                  <a:srgbClr val="001B36"/>
                </a:solidFill>
              </a:rPr>
              <a:pPr/>
              <a:t>41</a:t>
            </a:fld>
            <a:endParaRPr lang="en-US">
              <a:solidFill>
                <a:srgbClr val="001B36"/>
              </a:solidFill>
            </a:endParaRPr>
          </a:p>
        </p:txBody>
      </p:sp>
      <p:cxnSp>
        <p:nvCxnSpPr>
          <p:cNvPr id="19" name="直線單箭頭接點 18"/>
          <p:cNvCxnSpPr>
            <a:stCxn id="25" idx="1"/>
          </p:cNvCxnSpPr>
          <p:nvPr/>
        </p:nvCxnSpPr>
        <p:spPr>
          <a:xfrm flipH="1">
            <a:off x="5078912" y="3658409"/>
            <a:ext cx="2427385"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線單箭頭接點 21"/>
          <p:cNvCxnSpPr>
            <a:stCxn id="23" idx="1"/>
            <a:endCxn id="24" idx="3"/>
          </p:cNvCxnSpPr>
          <p:nvPr/>
        </p:nvCxnSpPr>
        <p:spPr>
          <a:xfrm flipH="1" flipV="1">
            <a:off x="1594912" y="3658408"/>
            <a:ext cx="1935061"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流程圖: 替代處理程序 22"/>
          <p:cNvSpPr/>
          <p:nvPr/>
        </p:nvSpPr>
        <p:spPr>
          <a:xfrm>
            <a:off x="3529973" y="3138866"/>
            <a:ext cx="1548938" cy="103908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latin typeface="微軟正黑體" panose="020B0604030504040204" pitchFamily="34" charset="-120"/>
                <a:ea typeface="微軟正黑體" panose="020B0604030504040204" pitchFamily="34" charset="-120"/>
              </a:rPr>
              <a:t>環境敏感地區模組</a:t>
            </a:r>
            <a:r>
              <a:rPr lang="en-US" altLang="zh-TW" dirty="0">
                <a:latin typeface="微軟正黑體" panose="020B0604030504040204" pitchFamily="34" charset="-120"/>
                <a:ea typeface="微軟正黑體" panose="020B0604030504040204" pitchFamily="34" charset="-120"/>
              </a:rPr>
              <a:t>API</a:t>
            </a:r>
            <a:endParaRPr lang="zh-TW" altLang="en-US" dirty="0">
              <a:latin typeface="微軟正黑體" panose="020B0604030504040204" pitchFamily="34" charset="-120"/>
              <a:ea typeface="微軟正黑體" panose="020B0604030504040204" pitchFamily="34" charset="-120"/>
            </a:endParaRPr>
          </a:p>
        </p:txBody>
      </p:sp>
      <p:pic>
        <p:nvPicPr>
          <p:cNvPr id="24" name="Picture 6" descr="computer, monitor, pc, scree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2" y="304880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ontinent, earth, globe, map, wor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97" y="3194280"/>
            <a:ext cx="928256" cy="9282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award, certificate, diploma, licens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565" y="3353608"/>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p:cNvSpPr txBox="1"/>
          <p:nvPr/>
        </p:nvSpPr>
        <p:spPr>
          <a:xfrm>
            <a:off x="7339483" y="4122536"/>
            <a:ext cx="1261884"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圖資權責機關</a:t>
            </a:r>
          </a:p>
        </p:txBody>
      </p:sp>
      <p:sp>
        <p:nvSpPr>
          <p:cNvPr id="28" name="文字方塊 27"/>
          <p:cNvSpPr txBox="1"/>
          <p:nvPr/>
        </p:nvSpPr>
        <p:spPr>
          <a:xfrm>
            <a:off x="302272" y="4122537"/>
            <a:ext cx="136608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API</a:t>
            </a:r>
            <a:r>
              <a:rPr lang="zh-TW" altLang="en-US" sz="1400" dirty="0" smtClean="0">
                <a:latin typeface="微軟正黑體" panose="020B0604030504040204" pitchFamily="34" charset="-120"/>
                <a:ea typeface="微軟正黑體" panose="020B0604030504040204" pitchFamily="34" charset="-120"/>
              </a:rPr>
              <a:t>使用端系統</a:t>
            </a:r>
            <a:endParaRPr lang="zh-TW" altLang="en-US" sz="1400" dirty="0">
              <a:latin typeface="微軟正黑體" panose="020B0604030504040204" pitchFamily="34" charset="-120"/>
              <a:ea typeface="微軟正黑體" panose="020B0604030504040204" pitchFamily="34" charset="-120"/>
            </a:endParaRPr>
          </a:p>
        </p:txBody>
      </p:sp>
      <p:sp>
        <p:nvSpPr>
          <p:cNvPr id="33" name="橢圓形圖說文字 32"/>
          <p:cNvSpPr/>
          <p:nvPr/>
        </p:nvSpPr>
        <p:spPr>
          <a:xfrm>
            <a:off x="5014360" y="2552997"/>
            <a:ext cx="936849" cy="689162"/>
          </a:xfrm>
          <a:prstGeom prst="wedgeEllipseCallout">
            <a:avLst>
              <a:gd name="adj1" fmla="val 11307"/>
              <a:gd name="adj2" fmla="val 64792"/>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latin typeface="微軟正黑體" panose="020B0604030504040204" pitchFamily="34" charset="-120"/>
                <a:ea typeface="微軟正黑體" panose="020B0604030504040204" pitchFamily="34" charset="-120"/>
              </a:rPr>
              <a:t>圖資授權</a:t>
            </a:r>
            <a:endParaRPr lang="zh-TW" altLang="en-US" dirty="0">
              <a:latin typeface="微軟正黑體" panose="020B0604030504040204" pitchFamily="34" charset="-120"/>
              <a:ea typeface="微軟正黑體" panose="020B0604030504040204" pitchFamily="34" charset="-120"/>
            </a:endParaRPr>
          </a:p>
        </p:txBody>
      </p:sp>
      <p:pic>
        <p:nvPicPr>
          <p:cNvPr id="34" name="Picture 10" descr="award, certificate, diploma, licens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953" y="3353608"/>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5" name="橢圓形圖說文字 34"/>
          <p:cNvSpPr/>
          <p:nvPr/>
        </p:nvSpPr>
        <p:spPr>
          <a:xfrm>
            <a:off x="1582704" y="2552997"/>
            <a:ext cx="936849" cy="689162"/>
          </a:xfrm>
          <a:prstGeom prst="wedgeEllipseCallout">
            <a:avLst>
              <a:gd name="adj1" fmla="val 11307"/>
              <a:gd name="adj2" fmla="val 64792"/>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latin typeface="微軟正黑體" panose="020B0604030504040204" pitchFamily="34" charset="-120"/>
                <a:ea typeface="微軟正黑體" panose="020B0604030504040204" pitchFamily="34" charset="-120"/>
              </a:rPr>
              <a:t>使用條款</a:t>
            </a:r>
            <a:endParaRPr lang="zh-TW" altLang="en-US" dirty="0">
              <a:latin typeface="微軟正黑體" panose="020B0604030504040204" pitchFamily="34" charset="-120"/>
              <a:ea typeface="微軟正黑體" panose="020B0604030504040204" pitchFamily="34" charset="-120"/>
            </a:endParaRPr>
          </a:p>
        </p:txBody>
      </p:sp>
      <p:sp>
        <p:nvSpPr>
          <p:cNvPr id="36" name="橢圓形圖說文字 35"/>
          <p:cNvSpPr/>
          <p:nvPr/>
        </p:nvSpPr>
        <p:spPr>
          <a:xfrm>
            <a:off x="7100938" y="2473232"/>
            <a:ext cx="936849" cy="689162"/>
          </a:xfrm>
          <a:prstGeom prst="wedgeEllipseCallout">
            <a:avLst>
              <a:gd name="adj1" fmla="val 15514"/>
              <a:gd name="adj2" fmla="val 70511"/>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latin typeface="微軟正黑體" panose="020B0604030504040204" pitchFamily="34" charset="-120"/>
                <a:ea typeface="微軟正黑體" panose="020B0604030504040204" pitchFamily="34" charset="-120"/>
              </a:rPr>
              <a:t>圖資更新</a:t>
            </a:r>
            <a:endParaRPr lang="zh-TW" altLang="en-US" dirty="0">
              <a:latin typeface="微軟正黑體" panose="020B0604030504040204" pitchFamily="34" charset="-120"/>
              <a:ea typeface="微軟正黑體" panose="020B0604030504040204" pitchFamily="34" charset="-120"/>
            </a:endParaRPr>
          </a:p>
        </p:txBody>
      </p:sp>
      <p:sp>
        <p:nvSpPr>
          <p:cNvPr id="37" name="橢圓形圖說文字 36"/>
          <p:cNvSpPr/>
          <p:nvPr/>
        </p:nvSpPr>
        <p:spPr>
          <a:xfrm>
            <a:off x="2471065" y="3878399"/>
            <a:ext cx="936849" cy="689162"/>
          </a:xfrm>
          <a:prstGeom prst="wedgeEllipseCallout">
            <a:avLst>
              <a:gd name="adj1" fmla="val 1210"/>
              <a:gd name="adj2" fmla="val -69034"/>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smtClean="0">
                <a:latin typeface="微軟正黑體" panose="020B0604030504040204" pitchFamily="34" charset="-120"/>
                <a:ea typeface="微軟正黑體" panose="020B0604030504040204" pitchFamily="34" charset="-120"/>
              </a:rPr>
              <a:t>API KEY</a:t>
            </a:r>
            <a:endParaRPr lang="zh-TW" altLang="en-US" dirty="0">
              <a:latin typeface="微軟正黑體" panose="020B0604030504040204" pitchFamily="34" charset="-120"/>
              <a:ea typeface="微軟正黑體" panose="020B0604030504040204" pitchFamily="34" charset="-120"/>
            </a:endParaRPr>
          </a:p>
        </p:txBody>
      </p:sp>
      <p:sp>
        <p:nvSpPr>
          <p:cNvPr id="38" name="橢圓形圖說文字 37"/>
          <p:cNvSpPr/>
          <p:nvPr/>
        </p:nvSpPr>
        <p:spPr>
          <a:xfrm>
            <a:off x="5881624" y="4034877"/>
            <a:ext cx="936849" cy="689162"/>
          </a:xfrm>
          <a:prstGeom prst="wedgeEllipseCallout">
            <a:avLst>
              <a:gd name="adj1" fmla="val 41597"/>
              <a:gd name="adj2" fmla="val -65603"/>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latin typeface="微軟正黑體" panose="020B0604030504040204" pitchFamily="34" charset="-120"/>
                <a:ea typeface="微軟正黑體" panose="020B0604030504040204" pitchFamily="34" charset="-120"/>
              </a:rPr>
              <a:t>服務品質</a:t>
            </a:r>
            <a:endParaRPr lang="zh-TW" altLang="en-US" dirty="0">
              <a:latin typeface="微軟正黑體" panose="020B0604030504040204" pitchFamily="34" charset="-120"/>
              <a:ea typeface="微軟正黑體" panose="020B0604030504040204" pitchFamily="34" charset="-120"/>
            </a:endParaRPr>
          </a:p>
        </p:txBody>
      </p:sp>
      <p:pic>
        <p:nvPicPr>
          <p:cNvPr id="39" name="Picture 4" descr="browser, earth, global, globe, international, internet, network, planet, service, settings, world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406" y="3431872"/>
            <a:ext cx="453070" cy="453070"/>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p:cNvSpPr txBox="1"/>
          <p:nvPr/>
        </p:nvSpPr>
        <p:spPr>
          <a:xfrm>
            <a:off x="6436672" y="3160905"/>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圖</a:t>
            </a:r>
            <a:r>
              <a:rPr lang="zh-TW" altLang="en-US" sz="1400" dirty="0" smtClean="0">
                <a:latin typeface="微軟正黑體" panose="020B0604030504040204" pitchFamily="34" charset="-120"/>
                <a:ea typeface="微軟正黑體" panose="020B0604030504040204" pitchFamily="34" charset="-120"/>
              </a:rPr>
              <a:t>資服務</a:t>
            </a:r>
            <a:endParaRPr lang="zh-TW" altLang="en-US" sz="1400" dirty="0">
              <a:latin typeface="微軟正黑體" panose="020B0604030504040204" pitchFamily="34" charset="-120"/>
              <a:ea typeface="微軟正黑體" panose="020B0604030504040204" pitchFamily="34" charset="-120"/>
            </a:endParaRPr>
          </a:p>
        </p:txBody>
      </p:sp>
      <p:sp>
        <p:nvSpPr>
          <p:cNvPr id="20" name="橢圓形圖說文字 19"/>
          <p:cNvSpPr/>
          <p:nvPr/>
        </p:nvSpPr>
        <p:spPr>
          <a:xfrm>
            <a:off x="2789696" y="2611658"/>
            <a:ext cx="936849" cy="689162"/>
          </a:xfrm>
          <a:prstGeom prst="wedgeEllipseCallout">
            <a:avLst>
              <a:gd name="adj1" fmla="val 26549"/>
              <a:gd name="adj2" fmla="val 78959"/>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latin typeface="微軟正黑體" panose="020B0604030504040204" pitchFamily="34" charset="-120"/>
                <a:ea typeface="微軟正黑體" panose="020B0604030504040204" pitchFamily="34" charset="-120"/>
              </a:rPr>
              <a:t>網址</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3258" y="2433449"/>
            <a:ext cx="276225" cy="276225"/>
          </a:xfrm>
          <a:prstGeom prst="rect">
            <a:avLst/>
          </a:prstGeom>
        </p:spPr>
      </p:pic>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368" y="4241992"/>
            <a:ext cx="276225" cy="276225"/>
          </a:xfrm>
          <a:prstGeom prst="rect">
            <a:avLst/>
          </a:prstGeom>
        </p:spPr>
      </p:pic>
      <p:pic>
        <p:nvPicPr>
          <p:cNvPr id="6" name="圖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0798" y="2572128"/>
            <a:ext cx="276225" cy="276225"/>
          </a:xfrm>
          <a:prstGeom prst="rect">
            <a:avLst/>
          </a:prstGeom>
        </p:spPr>
      </p:pic>
      <p:pic>
        <p:nvPicPr>
          <p:cNvPr id="7" name="圖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3747" y="4156862"/>
            <a:ext cx="276225" cy="276225"/>
          </a:xfrm>
          <a:prstGeom prst="rect">
            <a:avLst/>
          </a:prstGeom>
        </p:spPr>
      </p:pic>
      <p:pic>
        <p:nvPicPr>
          <p:cNvPr id="8" name="圖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3250" y="2560719"/>
            <a:ext cx="276225" cy="276225"/>
          </a:xfrm>
          <a:prstGeom prst="rect">
            <a:avLst/>
          </a:prstGeom>
        </p:spPr>
      </p:pic>
      <p:pic>
        <p:nvPicPr>
          <p:cNvPr id="9" name="圖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0885" y="2675109"/>
            <a:ext cx="276225" cy="276225"/>
          </a:xfrm>
          <a:prstGeom prst="rect">
            <a:avLst/>
          </a:prstGeom>
        </p:spPr>
      </p:pic>
    </p:spTree>
    <p:extLst>
      <p:ext uri="{BB962C8B-B14F-4D97-AF65-F5344CB8AC3E}">
        <p14:creationId xmlns:p14="http://schemas.microsoft.com/office/powerpoint/2010/main" val="794785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跨部會</a:t>
            </a:r>
            <a:r>
              <a:rPr lang="en-US" altLang="zh-TW" dirty="0"/>
              <a:t>API</a:t>
            </a:r>
            <a:r>
              <a:rPr lang="zh-TW" altLang="en-US" dirty="0"/>
              <a:t>未來營運管理</a:t>
            </a:r>
            <a:r>
              <a:rPr lang="zh-TW" altLang="en-US" dirty="0" smtClean="0"/>
              <a:t>建議</a:t>
            </a:r>
            <a:r>
              <a:rPr lang="en-US" altLang="zh-TW" sz="1600" dirty="0" smtClean="0">
                <a:effectLst/>
              </a:rPr>
              <a:t>(2/5)</a:t>
            </a:r>
            <a:endParaRPr lang="zh-TW" altLang="en-US" sz="1600" dirty="0"/>
          </a:p>
        </p:txBody>
      </p:sp>
      <p:sp>
        <p:nvSpPr>
          <p:cNvPr id="3" name="內容版面配置區 2"/>
          <p:cNvSpPr>
            <a:spLocks noGrp="1"/>
          </p:cNvSpPr>
          <p:nvPr>
            <p:ph idx="1"/>
          </p:nvPr>
        </p:nvSpPr>
        <p:spPr>
          <a:xfrm>
            <a:off x="457200" y="1484784"/>
            <a:ext cx="8229600" cy="5060455"/>
          </a:xfrm>
        </p:spPr>
        <p:txBody>
          <a:bodyPr>
            <a:normAutofit lnSpcReduction="10000"/>
          </a:bodyPr>
          <a:lstStyle/>
          <a:p>
            <a:r>
              <a:rPr lang="zh-TW" altLang="en-US" b="1" dirty="0" smtClean="0">
                <a:solidFill>
                  <a:srgbClr val="C00000"/>
                </a:solidFill>
                <a:effectLst>
                  <a:outerShdw blurRad="38100" dist="38100" dir="2700000" algn="tl">
                    <a:srgbClr val="000000">
                      <a:alpha val="43137"/>
                    </a:srgbClr>
                  </a:outerShdw>
                </a:effectLst>
              </a:rPr>
              <a:t>圖</a:t>
            </a:r>
            <a:r>
              <a:rPr lang="zh-TW" altLang="en-US" b="1" dirty="0">
                <a:solidFill>
                  <a:srgbClr val="C00000"/>
                </a:solidFill>
                <a:effectLst>
                  <a:outerShdw blurRad="38100" dist="38100" dir="2700000" algn="tl">
                    <a:srgbClr val="000000">
                      <a:alpha val="43137"/>
                    </a:srgbClr>
                  </a:outerShdw>
                </a:effectLst>
              </a:rPr>
              <a:t>資更新</a:t>
            </a:r>
            <a:endParaRPr lang="en-US" altLang="zh-TW" b="1" dirty="0">
              <a:solidFill>
                <a:srgbClr val="C00000"/>
              </a:solidFill>
              <a:effectLst>
                <a:outerShdw blurRad="38100" dist="38100" dir="2700000" algn="tl">
                  <a:srgbClr val="000000">
                    <a:alpha val="43137"/>
                  </a:srgbClr>
                </a:outerShdw>
              </a:effectLst>
            </a:endParaRPr>
          </a:p>
          <a:p>
            <a:pPr lvl="1"/>
            <a:r>
              <a:rPr lang="zh-TW" altLang="en-US" dirty="0" smtClean="0"/>
              <a:t>各圖資服務的資料更新由圖資服務發布單位處理，因此資料能維持最新狀態。</a:t>
            </a:r>
            <a:endParaRPr lang="en-US" altLang="zh-TW" dirty="0" smtClean="0"/>
          </a:p>
          <a:p>
            <a:pPr lvl="1"/>
            <a:r>
              <a:rPr lang="zh-TW" altLang="en-US" dirty="0" smtClean="0"/>
              <a:t>各</a:t>
            </a:r>
            <a:r>
              <a:rPr lang="zh-TW" altLang="en-US" dirty="0"/>
              <a:t>圖層</a:t>
            </a:r>
            <a:r>
              <a:rPr lang="zh-TW" altLang="en-US" dirty="0" smtClean="0"/>
              <a:t>的詮釋資料尚欠缺有效</a:t>
            </a:r>
            <a:r>
              <a:rPr lang="zh-TW" altLang="en-US" dirty="0"/>
              <a:t>且一致的</a:t>
            </a:r>
            <a:r>
              <a:rPr lang="zh-TW" altLang="en-US" dirty="0" smtClean="0"/>
              <a:t>管道以伺服器對伺服器自動化統整更新，因此建議未來與各權責單位協調定義出統一作法，以維持圖資與詮釋資料同步更新。</a:t>
            </a:r>
            <a:endParaRPr lang="en-US" altLang="zh-TW" dirty="0" smtClean="0"/>
          </a:p>
          <a:p>
            <a:pPr lvl="1"/>
            <a:r>
              <a:rPr lang="zh-TW" altLang="en-US" dirty="0" smtClean="0"/>
              <a:t>目前由</a:t>
            </a:r>
            <a:r>
              <a:rPr lang="en-US" altLang="zh-TW" dirty="0" smtClean="0"/>
              <a:t>TGOS</a:t>
            </a:r>
            <a:r>
              <a:rPr lang="zh-TW" altLang="en-US" dirty="0" smtClean="0"/>
              <a:t>代為發布的服務若需要更新圖資，必須由專人進行處理，建議未來應由</a:t>
            </a:r>
            <a:r>
              <a:rPr lang="en-US" altLang="zh-TW" dirty="0" smtClean="0"/>
              <a:t>TGOS</a:t>
            </a:r>
            <a:r>
              <a:rPr lang="zh-TW" altLang="en-US" dirty="0" smtClean="0"/>
              <a:t>提供系統介面，亦可評估是否提供自動化更新圖資方案。</a:t>
            </a:r>
            <a:endParaRPr lang="en-US" altLang="zh-TW" dirty="0"/>
          </a:p>
          <a:p>
            <a:r>
              <a:rPr lang="zh-TW" altLang="en-US" b="1" dirty="0">
                <a:solidFill>
                  <a:srgbClr val="C00000"/>
                </a:solidFill>
                <a:effectLst>
                  <a:outerShdw blurRad="38100" dist="38100" dir="2700000" algn="tl">
                    <a:srgbClr val="000000">
                      <a:alpha val="43137"/>
                    </a:srgbClr>
                  </a:outerShdw>
                </a:effectLst>
              </a:rPr>
              <a:t>服務品質</a:t>
            </a:r>
            <a:endParaRPr lang="en-US" altLang="zh-TW" b="1" dirty="0">
              <a:solidFill>
                <a:srgbClr val="C00000"/>
              </a:solidFill>
              <a:effectLst>
                <a:outerShdw blurRad="38100" dist="38100" dir="2700000" algn="tl">
                  <a:srgbClr val="000000">
                    <a:alpha val="43137"/>
                  </a:srgbClr>
                </a:outerShdw>
              </a:effectLst>
            </a:endParaRPr>
          </a:p>
          <a:p>
            <a:pPr lvl="1"/>
            <a:r>
              <a:rPr lang="en-US" altLang="zh-TW" dirty="0"/>
              <a:t>API</a:t>
            </a:r>
            <a:r>
              <a:rPr lang="zh-TW" altLang="en-US" dirty="0"/>
              <a:t>要能運作順暢，最關鍵的莫過於</a:t>
            </a:r>
            <a:r>
              <a:rPr lang="zh-TW" altLang="en-US" dirty="0" smtClean="0"/>
              <a:t>各權責單位所發布的</a:t>
            </a:r>
            <a:r>
              <a:rPr lang="zh-TW" altLang="en-US" dirty="0"/>
              <a:t>圖資</a:t>
            </a:r>
            <a:r>
              <a:rPr lang="zh-TW" altLang="en-US" dirty="0" smtClean="0"/>
              <a:t>服務之執行速度、穩定性等，倘若任一圖資服務效能低落，將連帶影響</a:t>
            </a:r>
            <a:r>
              <a:rPr lang="en-US" altLang="zh-TW" dirty="0" smtClean="0"/>
              <a:t>API</a:t>
            </a:r>
            <a:r>
              <a:rPr lang="zh-TW" altLang="en-US" dirty="0" smtClean="0"/>
              <a:t>的整體服務品質，建議未來應與</a:t>
            </a:r>
            <a:r>
              <a:rPr lang="zh-TW" altLang="zh-TW" dirty="0"/>
              <a:t>權責單位協調溝通圖資服務</a:t>
            </a:r>
            <a:r>
              <a:rPr lang="zh-TW" altLang="zh-TW" dirty="0" smtClean="0"/>
              <a:t>應的</a:t>
            </a:r>
            <a:r>
              <a:rPr lang="zh-TW" altLang="zh-TW" dirty="0"/>
              <a:t>服務水準</a:t>
            </a:r>
            <a:r>
              <a:rPr lang="zh-TW" altLang="zh-TW" dirty="0" smtClean="0"/>
              <a:t>內容</a:t>
            </a:r>
            <a:r>
              <a:rPr lang="zh-TW" altLang="en-US" dirty="0" smtClean="0"/>
              <a:t>，並建立完善的圖資服務監控管理機制。</a:t>
            </a:r>
            <a:r>
              <a:rPr lang="en-US" altLang="zh-TW" dirty="0" smtClean="0"/>
              <a:t>(</a:t>
            </a:r>
            <a:r>
              <a:rPr lang="zh-TW" altLang="en-US" dirty="0" smtClean="0"/>
              <a:t>各服務效能測試數據可參考</a:t>
            </a:r>
            <a:r>
              <a:rPr lang="en-US" altLang="zh-TW" dirty="0" smtClean="0"/>
              <a:t>P43)</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solidFill>
                  <a:srgbClr val="001B36"/>
                </a:solidFill>
              </a:rPr>
              <a:pPr/>
              <a:t>42</a:t>
            </a:fld>
            <a:endParaRPr lang="en-US">
              <a:solidFill>
                <a:srgbClr val="001B36"/>
              </a:solidFill>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92881"/>
            <a:ext cx="276225" cy="276225"/>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40" y="4395602"/>
            <a:ext cx="276225" cy="276225"/>
          </a:xfrm>
          <a:prstGeom prst="rect">
            <a:avLst/>
          </a:prstGeom>
        </p:spPr>
      </p:pic>
    </p:spTree>
    <p:extLst>
      <p:ext uri="{BB962C8B-B14F-4D97-AF65-F5344CB8AC3E}">
        <p14:creationId xmlns:p14="http://schemas.microsoft.com/office/powerpoint/2010/main" val="5050518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服務效能測試</a:t>
            </a:r>
            <a:endParaRPr lang="zh-TW" altLang="en-US" dirty="0"/>
          </a:p>
        </p:txBody>
      </p:sp>
      <p:sp>
        <p:nvSpPr>
          <p:cNvPr id="3" name="內容版面配置區 2"/>
          <p:cNvSpPr>
            <a:spLocks noGrp="1"/>
          </p:cNvSpPr>
          <p:nvPr>
            <p:ph idx="1"/>
          </p:nvPr>
        </p:nvSpPr>
        <p:spPr/>
        <p:txBody>
          <a:bodyPr/>
          <a:lstStyle/>
          <a:p>
            <a:r>
              <a:rPr lang="zh-TW" altLang="en-US" dirty="0" smtClean="0"/>
              <a:t>本團隊為了解各圖資服務透過</a:t>
            </a:r>
            <a:r>
              <a:rPr lang="en-US" altLang="zh-TW" dirty="0" smtClean="0"/>
              <a:t>API</a:t>
            </a:r>
            <a:r>
              <a:rPr lang="zh-TW" altLang="en-US" dirty="0" smtClean="0"/>
              <a:t>存取的效能狀況，因此擬定一測試腳本，並透過</a:t>
            </a:r>
            <a:r>
              <a:rPr lang="en-US" altLang="zh-TW" dirty="0" smtClean="0"/>
              <a:t>Apache JMeter</a:t>
            </a:r>
            <a:r>
              <a:rPr lang="zh-TW" altLang="en-US" dirty="0" smtClean="0"/>
              <a:t>軟體進行測試。</a:t>
            </a:r>
            <a:endParaRPr lang="en-US" altLang="zh-TW" dirty="0" smtClean="0"/>
          </a:p>
          <a:p>
            <a:endParaRPr lang="en-US" altLang="zh-TW" dirty="0" smtClean="0"/>
          </a:p>
          <a:p>
            <a:r>
              <a:rPr lang="zh-TW" altLang="en-US" dirty="0" smtClean="0"/>
              <a:t>測試腳本</a:t>
            </a:r>
            <a:r>
              <a:rPr lang="en-US" altLang="zh-TW" dirty="0" smtClean="0"/>
              <a:t/>
            </a:r>
            <a:br>
              <a:rPr lang="en-US" altLang="zh-TW" dirty="0" smtClean="0"/>
            </a:br>
            <a:r>
              <a:rPr lang="en-US" altLang="zh-TW" dirty="0" smtClean="0"/>
              <a:t>	</a:t>
            </a:r>
            <a:r>
              <a:rPr lang="zh-TW" altLang="en-US" dirty="0" smtClean="0"/>
              <a:t>模擬</a:t>
            </a:r>
            <a:r>
              <a:rPr lang="en-US" altLang="zh-TW" dirty="0" smtClean="0"/>
              <a:t>20</a:t>
            </a:r>
            <a:r>
              <a:rPr lang="zh-TW" altLang="en-US" dirty="0" smtClean="0"/>
              <a:t>位使用者，重複操作</a:t>
            </a:r>
            <a:r>
              <a:rPr lang="en-US" altLang="zh-TW" dirty="0" smtClean="0"/>
              <a:t>20</a:t>
            </a:r>
            <a:r>
              <a:rPr lang="zh-TW" altLang="en-US" dirty="0" smtClean="0"/>
              <a:t>次，每次間隔</a:t>
            </a:r>
            <a:r>
              <a:rPr lang="en-US" altLang="zh-TW" dirty="0" smtClean="0"/>
              <a:t>10</a:t>
            </a:r>
            <a:r>
              <a:rPr lang="zh-TW" altLang="en-US" dirty="0" smtClean="0"/>
              <a:t>秒鐘。</a:t>
            </a:r>
            <a:endParaRPr lang="en-US" altLang="zh-TW" dirty="0" smtClean="0"/>
          </a:p>
          <a:p>
            <a:endParaRPr lang="en-US" altLang="zh-TW" dirty="0" smtClean="0"/>
          </a:p>
          <a:p>
            <a:r>
              <a:rPr lang="zh-TW" altLang="en-US" dirty="0" smtClean="0"/>
              <a:t>模擬程序</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43</a:t>
            </a:fld>
            <a:endParaRPr lang="en-US"/>
          </a:p>
        </p:txBody>
      </p:sp>
      <p:pic>
        <p:nvPicPr>
          <p:cNvPr id="8194" name="Picture 2" descr="Apache J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50" y="4684983"/>
            <a:ext cx="1733550" cy="838201"/>
          </a:xfrm>
          <a:prstGeom prst="rect">
            <a:avLst/>
          </a:prstGeom>
          <a:noFill/>
          <a:extLst>
            <a:ext uri="{909E8E84-426E-40DD-AFC4-6F175D3DCCD1}">
              <a14:hiddenFill xmlns:a14="http://schemas.microsoft.com/office/drawing/2010/main">
                <a:solidFill>
                  <a:srgbClr val="FFFFFF"/>
                </a:solidFill>
              </a14:hiddenFill>
            </a:ext>
          </a:extLst>
        </p:spPr>
      </p:pic>
      <p:sp>
        <p:nvSpPr>
          <p:cNvPr id="7" name="流程圖: 替代處理程序 6"/>
          <p:cNvSpPr/>
          <p:nvPr/>
        </p:nvSpPr>
        <p:spPr>
          <a:xfrm>
            <a:off x="4067944" y="4581128"/>
            <a:ext cx="1548938" cy="103908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latin typeface="微軟正黑體" panose="020B0604030504040204" pitchFamily="34" charset="-120"/>
                <a:ea typeface="微軟正黑體" panose="020B0604030504040204" pitchFamily="34" charset="-120"/>
              </a:rPr>
              <a:t>環境敏感地區模組</a:t>
            </a:r>
            <a:r>
              <a:rPr lang="en-US" altLang="zh-TW" dirty="0">
                <a:latin typeface="微軟正黑體" panose="020B0604030504040204" pitchFamily="34" charset="-120"/>
                <a:ea typeface="微軟正黑體" panose="020B0604030504040204" pitchFamily="34" charset="-120"/>
              </a:rPr>
              <a:t>API</a:t>
            </a:r>
            <a:endParaRPr lang="zh-TW" altLang="en-US" dirty="0">
              <a:latin typeface="微軟正黑體" panose="020B0604030504040204" pitchFamily="34" charset="-120"/>
              <a:ea typeface="微軟正黑體" panose="020B0604030504040204" pitchFamily="34" charset="-120"/>
            </a:endParaRPr>
          </a:p>
        </p:txBody>
      </p:sp>
      <p:cxnSp>
        <p:nvCxnSpPr>
          <p:cNvPr id="9" name="直線單箭頭接點 8"/>
          <p:cNvCxnSpPr/>
          <p:nvPr/>
        </p:nvCxnSpPr>
        <p:spPr>
          <a:xfrm flipV="1">
            <a:off x="2771800" y="5009764"/>
            <a:ext cx="1296144" cy="34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Picture 8" descr="continent, earth, globe, map, wor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4560612"/>
            <a:ext cx="1080120" cy="1080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單箭頭接點 15"/>
          <p:cNvCxnSpPr/>
          <p:nvPr/>
        </p:nvCxnSpPr>
        <p:spPr>
          <a:xfrm>
            <a:off x="5616882" y="5009763"/>
            <a:ext cx="1403390"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直線單箭頭接點 21"/>
          <p:cNvCxnSpPr/>
          <p:nvPr/>
        </p:nvCxnSpPr>
        <p:spPr>
          <a:xfrm flipH="1" flipV="1">
            <a:off x="2771800" y="5233541"/>
            <a:ext cx="1296144" cy="34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直線單箭頭接點 22"/>
          <p:cNvCxnSpPr/>
          <p:nvPr/>
        </p:nvCxnSpPr>
        <p:spPr>
          <a:xfrm flipH="1">
            <a:off x="5616882" y="5230128"/>
            <a:ext cx="1403390"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207839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3448" y="241250"/>
            <a:ext cx="8229600" cy="867853"/>
          </a:xfrm>
        </p:spPr>
        <p:txBody>
          <a:bodyPr/>
          <a:lstStyle/>
          <a:p>
            <a:r>
              <a:rPr lang="zh-TW" altLang="en-US" dirty="0" smtClean="0"/>
              <a:t>服務效能測試概況</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44</a:t>
            </a:fld>
            <a:endParaRPr lang="en-US"/>
          </a:p>
        </p:txBody>
      </p:sp>
      <p:graphicFrame>
        <p:nvGraphicFramePr>
          <p:cNvPr id="6" name="表格 5"/>
          <p:cNvGraphicFramePr>
            <a:graphicFrameLocks noGrp="1"/>
          </p:cNvGraphicFramePr>
          <p:nvPr>
            <p:extLst>
              <p:ext uri="{D42A27DB-BD31-4B8C-83A1-F6EECF244321}">
                <p14:modId xmlns:p14="http://schemas.microsoft.com/office/powerpoint/2010/main" val="3558898839"/>
              </p:ext>
            </p:extLst>
          </p:nvPr>
        </p:nvGraphicFramePr>
        <p:xfrm>
          <a:off x="32610" y="1700808"/>
          <a:ext cx="9001002" cy="4611754"/>
        </p:xfrm>
        <a:graphic>
          <a:graphicData uri="http://schemas.openxmlformats.org/drawingml/2006/table">
            <a:tbl>
              <a:tblPr firstRow="1" firstCol="1" bandRow="1">
                <a:tableStyleId>{5C22544A-7EE6-4342-B048-85BDC9FD1C3A}</a:tableStyleId>
              </a:tblPr>
              <a:tblGrid>
                <a:gridCol w="584480"/>
                <a:gridCol w="263897"/>
                <a:gridCol w="1923423"/>
                <a:gridCol w="1368152"/>
                <a:gridCol w="1368152"/>
                <a:gridCol w="1512168"/>
                <a:gridCol w="1980730"/>
              </a:tblGrid>
              <a:tr h="331901">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流水號</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200" kern="100" dirty="0">
                          <a:effectLst/>
                          <a:latin typeface="微軟正黑體" panose="020B0604030504040204" pitchFamily="34" charset="-120"/>
                          <a:ea typeface="微軟正黑體" panose="020B0604030504040204" pitchFamily="34" charset="-120"/>
                        </a:rPr>
                        <a:t>分類</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200" kern="100" dirty="0">
                          <a:effectLst/>
                          <a:latin typeface="微軟正黑體" panose="020B0604030504040204" pitchFamily="34" charset="-120"/>
                          <a:ea typeface="微軟正黑體" panose="020B0604030504040204" pitchFamily="34" charset="-120"/>
                        </a:rPr>
                        <a:t>資料項目</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平均回應時間</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秒</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fontAlgn="ctr"/>
                      <a:r>
                        <a:rPr lang="zh-TW" altLang="en-US" sz="1200" u="none" strike="noStrike" dirty="0" smtClean="0">
                          <a:effectLst/>
                          <a:latin typeface="微軟正黑體" panose="020B0604030504040204" pitchFamily="34" charset="-120"/>
                          <a:ea typeface="微軟正黑體" panose="020B0604030504040204" pitchFamily="34" charset="-120"/>
                        </a:rPr>
                        <a:t>最小回應時間</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秒</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2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fontAlgn="ctr"/>
                      <a:r>
                        <a:rPr lang="zh-TW" altLang="en-US"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最大</a:t>
                      </a:r>
                      <a:r>
                        <a:rPr lang="zh-TW" altLang="en-US" sz="1200" u="none" strike="noStrike" dirty="0" smtClean="0">
                          <a:effectLst/>
                          <a:latin typeface="微軟正黑體" panose="020B0604030504040204" pitchFamily="34" charset="-120"/>
                          <a:ea typeface="微軟正黑體" panose="020B0604030504040204" pitchFamily="34" charset="-120"/>
                        </a:rPr>
                        <a:t>回應時間</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秒</a:t>
                      </a:r>
                      <a:r>
                        <a:rPr lang="en-US" altLang="zh-TW" sz="12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2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68580" marR="68580" marT="0" marB="0" anchor="ctr"/>
                </a:tc>
                <a:tc>
                  <a:txBody>
                    <a:bodyPr/>
                    <a:lstStyle/>
                    <a:p>
                      <a:pPr algn="ctr" fontAlgn="ctr"/>
                      <a:r>
                        <a:rPr lang="en-US" altLang="zh-TW" sz="1200" b="0" i="0" u="none" strike="noStrike" dirty="0" smtClean="0">
                          <a:solidFill>
                            <a:srgbClr val="FFFFFF"/>
                          </a:solidFill>
                          <a:effectLst/>
                          <a:latin typeface="微軟正黑體" panose="020B0604030504040204" pitchFamily="34" charset="-120"/>
                          <a:ea typeface="微軟正黑體" panose="020B0604030504040204" pitchFamily="34" charset="-120"/>
                        </a:rPr>
                        <a:t>Request/</a:t>
                      </a:r>
                      <a:r>
                        <a:rPr lang="zh-TW" altLang="en-US" sz="1200" b="0" i="0" u="none" strike="noStrike" dirty="0" smtClean="0">
                          <a:solidFill>
                            <a:srgbClr val="FFFFFF"/>
                          </a:solidFill>
                          <a:effectLst/>
                          <a:latin typeface="微軟正黑體" panose="020B0604030504040204" pitchFamily="34" charset="-120"/>
                          <a:ea typeface="微軟正黑體" panose="020B0604030504040204" pitchFamily="34" charset="-120"/>
                        </a:rPr>
                        <a:t>每秒</a:t>
                      </a:r>
                      <a:endParaRPr lang="zh-TW" altLang="en-US" sz="12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68580" marR="68580" marT="0" marB="0" anchor="ctr"/>
                </a:tc>
              </a:tr>
              <a:tr h="174594">
                <a:tc>
                  <a:txBody>
                    <a:bodyPr/>
                    <a:lstStyle/>
                    <a:p>
                      <a:pPr algn="ctr">
                        <a:spcAft>
                          <a:spcPts val="0"/>
                        </a:spcAft>
                      </a:pPr>
                      <a:r>
                        <a:rPr lang="en-US" sz="1050" kern="100" dirty="0">
                          <a:effectLst/>
                          <a:latin typeface="微軟正黑體" panose="020B0604030504040204" pitchFamily="34" charset="-120"/>
                          <a:ea typeface="微軟正黑體" panose="020B0604030504040204" pitchFamily="34" charset="-120"/>
                        </a:rPr>
                        <a:t>1</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rowSpan="7">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生態敏感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台灣沿海保護區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1" i="0" u="none" strike="noStrike" dirty="0">
                          <a:solidFill>
                            <a:schemeClr val="bg1"/>
                          </a:solidFill>
                          <a:effectLst/>
                          <a:latin typeface="微軟正黑體" panose="020B0604030504040204" pitchFamily="34" charset="-120"/>
                          <a:ea typeface="微軟正黑體" panose="020B0604030504040204" pitchFamily="34" charset="-120"/>
                        </a:rPr>
                        <a:t>0.116</a:t>
                      </a:r>
                    </a:p>
                  </a:txBody>
                  <a:tcPr marL="9525" marR="9525" marT="9525" marB="0" anchor="ctr">
                    <a:solidFill>
                      <a:srgbClr val="7030A0"/>
                    </a:solidFill>
                  </a:tcPr>
                </a:tc>
                <a:tc>
                  <a:txBody>
                    <a:bodyPr/>
                    <a:lstStyle/>
                    <a:p>
                      <a:pPr algn="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0.076</a:t>
                      </a:r>
                    </a:p>
                  </a:txBody>
                  <a:tcPr marL="9525" marR="9525" marT="9525" marB="0" anchor="ctr"/>
                </a:tc>
                <a:tc>
                  <a:txBody>
                    <a:bodyPr/>
                    <a:lstStyle/>
                    <a:p>
                      <a:pPr algn="r" fontAlgn="ctr"/>
                      <a:r>
                        <a:rPr lang="en-US" altLang="zh-TW" sz="1200" b="1" i="0" u="none" strike="noStrike" dirty="0">
                          <a:solidFill>
                            <a:schemeClr val="bg1"/>
                          </a:solidFill>
                          <a:effectLst/>
                          <a:latin typeface="微軟正黑體" panose="020B0604030504040204" pitchFamily="34" charset="-120"/>
                          <a:ea typeface="微軟正黑體" panose="020B0604030504040204" pitchFamily="34" charset="-120"/>
                        </a:rPr>
                        <a:t>0.175</a:t>
                      </a:r>
                    </a:p>
                  </a:txBody>
                  <a:tcPr marL="9525" marR="9525" marT="9525" marB="0" anchor="ctr">
                    <a:solidFill>
                      <a:srgbClr val="7030A0"/>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18.84007984</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自然保護區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4.826</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2.513</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6.684</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2.545551983</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3</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自然保留區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7.696</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5.547</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14.045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1.40380431</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4</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野生動物保護區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5.603</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2.859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7.288</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2.496878901</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5</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野生動物棲息環境</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40.357</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30.667</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46.778</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0.421203378</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6</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國家風景區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36.899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8.199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43.881</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0.45160999</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7</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國家公園範圍及分區圖</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尚未取得此服務</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l"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8</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rowSpan="6">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災害敏感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050" kern="100">
                          <a:effectLst/>
                          <a:latin typeface="微軟正黑體" panose="020B0604030504040204" pitchFamily="34" charset="-120"/>
                          <a:ea typeface="微軟正黑體" panose="020B0604030504040204" pitchFamily="34" charset="-120"/>
                        </a:rPr>
                        <a:t>特定水土保持區</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16.492</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10.903</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20.125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0.962463908</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9</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土石流潛勢溪流</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235.143</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122.004</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241.567</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0.082792423</a:t>
                      </a:r>
                    </a:p>
                  </a:txBody>
                  <a:tcPr marL="9525" marR="9525" marT="9525" marB="0" anchor="ctr"/>
                </a:tc>
              </a:tr>
              <a:tr h="174594">
                <a:tc>
                  <a:txBody>
                    <a:bodyPr/>
                    <a:lstStyle/>
                    <a:p>
                      <a:pPr algn="ctr">
                        <a:spcAft>
                          <a:spcPts val="0"/>
                        </a:spcAft>
                      </a:pPr>
                      <a:r>
                        <a:rPr lang="en-US" sz="1050" kern="100" dirty="0">
                          <a:effectLst/>
                          <a:latin typeface="微軟正黑體" panose="020B0604030504040204" pitchFamily="34" charset="-120"/>
                          <a:ea typeface="微軟正黑體" panose="020B0604030504040204" pitchFamily="34" charset="-120"/>
                        </a:rPr>
                        <a:t>10</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山坡地</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chemeClr val="bg1"/>
                          </a:solidFill>
                          <a:effectLst/>
                          <a:latin typeface="微軟正黑體" panose="020B0604030504040204" pitchFamily="34" charset="-120"/>
                          <a:ea typeface="微軟正黑體" panose="020B0604030504040204" pitchFamily="34" charset="-120"/>
                        </a:rPr>
                        <a:t>304.445</a:t>
                      </a:r>
                    </a:p>
                  </a:txBody>
                  <a:tcPr marL="9525" marR="9525" marT="9525" marB="0" anchor="ctr">
                    <a:solidFill>
                      <a:srgbClr val="FF6565"/>
                    </a:solidFill>
                  </a:tcPr>
                </a:tc>
                <a:tc>
                  <a:txBody>
                    <a:bodyPr/>
                    <a:lstStyle/>
                    <a:p>
                      <a:pPr algn="r" fontAlgn="ctr"/>
                      <a:r>
                        <a:rPr lang="en-US" altLang="zh-TW" sz="1200" b="0" i="0" u="none" strike="noStrike" dirty="0">
                          <a:solidFill>
                            <a:schemeClr val="bg1"/>
                          </a:solidFill>
                          <a:effectLst/>
                          <a:latin typeface="微軟正黑體" panose="020B0604030504040204" pitchFamily="34" charset="-120"/>
                          <a:ea typeface="微軟正黑體" panose="020B0604030504040204" pitchFamily="34" charset="-120"/>
                        </a:rPr>
                        <a:t>303.972</a:t>
                      </a:r>
                    </a:p>
                  </a:txBody>
                  <a:tcPr marL="9525" marR="9525" marT="9525" marB="0" anchor="ctr">
                    <a:solidFill>
                      <a:srgbClr val="FF6565"/>
                    </a:solidFill>
                  </a:tcPr>
                </a:tc>
                <a:tc>
                  <a:txBody>
                    <a:bodyPr/>
                    <a:lstStyle/>
                    <a:p>
                      <a:pPr algn="r" fontAlgn="ctr"/>
                      <a:r>
                        <a:rPr lang="en-US" altLang="zh-TW" sz="1200" b="0" i="0" u="none" strike="noStrike" dirty="0">
                          <a:solidFill>
                            <a:schemeClr val="bg1"/>
                          </a:solidFill>
                          <a:effectLst/>
                          <a:latin typeface="微軟正黑體" panose="020B0604030504040204" pitchFamily="34" charset="-120"/>
                          <a:ea typeface="微軟正黑體" panose="020B0604030504040204" pitchFamily="34" charset="-120"/>
                        </a:rPr>
                        <a:t>304.927</a:t>
                      </a:r>
                    </a:p>
                  </a:txBody>
                  <a:tcPr marL="9525" marR="9525" marT="9525" marB="0" anchor="ctr">
                    <a:solidFill>
                      <a:srgbClr val="FF6565"/>
                    </a:solidFill>
                  </a:tcPr>
                </a:tc>
                <a:tc>
                  <a:txBody>
                    <a:bodyPr/>
                    <a:lstStyle/>
                    <a:p>
                      <a:pPr algn="r" fontAlgn="ctr"/>
                      <a:r>
                        <a:rPr lang="en-US" altLang="zh-TW" sz="1200" b="0" i="0" u="none" strike="noStrike" dirty="0">
                          <a:solidFill>
                            <a:schemeClr val="bg1"/>
                          </a:solidFill>
                          <a:effectLst/>
                          <a:latin typeface="微軟正黑體" panose="020B0604030504040204" pitchFamily="34" charset="-120"/>
                          <a:ea typeface="微軟正黑體" panose="020B0604030504040204" pitchFamily="34" charset="-120"/>
                        </a:rPr>
                        <a:t>0.065589254</a:t>
                      </a:r>
                    </a:p>
                  </a:txBody>
                  <a:tcPr marL="9525" marR="9525" marT="9525" marB="0" anchor="ctr">
                    <a:solidFill>
                      <a:srgbClr val="FF6565"/>
                    </a:solidFill>
                  </a:tcP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11</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嚴重地層下陷地區圖</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7.548</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1.521</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27.122</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0.73602473</a:t>
                      </a:r>
                    </a:p>
                  </a:txBody>
                  <a:tcPr marL="9525" marR="9525" marT="9525" marB="0" anchor="ct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12</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海堤區域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2.183</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0.751</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3.404</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4.590314437</a:t>
                      </a:r>
                    </a:p>
                  </a:txBody>
                  <a:tcPr marL="9525" marR="9525" marT="9525" marB="0" anchor="ctr"/>
                </a:tc>
              </a:tr>
              <a:tr h="203527">
                <a:tc>
                  <a:txBody>
                    <a:bodyPr/>
                    <a:lstStyle/>
                    <a:p>
                      <a:pPr algn="ctr">
                        <a:spcAft>
                          <a:spcPts val="0"/>
                        </a:spcAft>
                      </a:pPr>
                      <a:r>
                        <a:rPr lang="en-US" sz="1050" kern="100" dirty="0">
                          <a:effectLst/>
                          <a:latin typeface="微軟正黑體" panose="020B0604030504040204" pitchFamily="34" charset="-120"/>
                          <a:ea typeface="微軟正黑體" panose="020B0604030504040204" pitchFamily="34" charset="-120"/>
                        </a:rPr>
                        <a:t>13</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活動斷層帶</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0.229</a:t>
                      </a:r>
                    </a:p>
                  </a:txBody>
                  <a:tcPr marL="9525" marR="9525" marT="9525" marB="0" anchor="ctr"/>
                </a:tc>
                <a:tc>
                  <a:txBody>
                    <a:bodyPr/>
                    <a:lstStyle/>
                    <a:p>
                      <a:pPr algn="r" fontAlgn="ctr"/>
                      <a:r>
                        <a:rPr lang="en-US" altLang="zh-TW" sz="1200" b="1" i="0" u="none" strike="noStrike" dirty="0">
                          <a:solidFill>
                            <a:schemeClr val="bg1"/>
                          </a:solidFill>
                          <a:effectLst/>
                          <a:latin typeface="微軟正黑體" panose="020B0604030504040204" pitchFamily="34" charset="-120"/>
                          <a:ea typeface="微軟正黑體" panose="020B0604030504040204" pitchFamily="34" charset="-120"/>
                        </a:rPr>
                        <a:t>0.021</a:t>
                      </a:r>
                    </a:p>
                  </a:txBody>
                  <a:tcPr marL="9525" marR="9525" marT="9525" marB="0" anchor="ctr">
                    <a:solidFill>
                      <a:srgbClr val="7030A0"/>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0.634</a:t>
                      </a:r>
                    </a:p>
                  </a:txBody>
                  <a:tcPr marL="9525" marR="9525" marT="9525" marB="0" anchor="ctr"/>
                </a:tc>
                <a:tc>
                  <a:txBody>
                    <a:bodyPr/>
                    <a:lstStyle/>
                    <a:p>
                      <a:pPr algn="r" fontAlgn="ctr"/>
                      <a:r>
                        <a:rPr lang="en-US" altLang="zh-TW" sz="1200" b="1" i="0" u="none" strike="noStrike" dirty="0">
                          <a:solidFill>
                            <a:schemeClr val="bg1"/>
                          </a:solidFill>
                          <a:effectLst/>
                          <a:latin typeface="微軟正黑體" panose="020B0604030504040204" pitchFamily="34" charset="-120"/>
                          <a:ea typeface="微軟正黑體" panose="020B0604030504040204" pitchFamily="34" charset="-120"/>
                        </a:rPr>
                        <a:t>20.49180328</a:t>
                      </a:r>
                    </a:p>
                  </a:txBody>
                  <a:tcPr marL="9525" marR="9525" marT="9525" marB="0" anchor="ctr">
                    <a:solidFill>
                      <a:srgbClr val="7030A0"/>
                    </a:solidFill>
                  </a:tcP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14</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rowSpan="7">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資源利用敏感</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保安林</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0.295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0.095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3.132</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5.660911407</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15</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人工魚礁區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11.513</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9.145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15.929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1.209628644</a:t>
                      </a:r>
                    </a:p>
                  </a:txBody>
                  <a:tcPr marL="9525" marR="9525" marT="9525" marB="0" anchor="ctr"/>
                </a:tc>
              </a:tr>
              <a:tr h="17459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16</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保護礁區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8.694</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7.875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11.254</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1.761183515</a:t>
                      </a:r>
                    </a:p>
                  </a:txBody>
                  <a:tcPr marL="9525" marR="9525" marT="9525" marB="0" anchor="ct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17</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飲用水水源水質水量保護區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1.139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0.189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15.437</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1.291155584</a:t>
                      </a:r>
                    </a:p>
                  </a:txBody>
                  <a:tcPr marL="9525" marR="9525" marT="9525" marB="0" anchor="ct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18</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自來水水質水量保護區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11.105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5.375</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14.95</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1.257150041</a:t>
                      </a:r>
                    </a:p>
                  </a:txBody>
                  <a:tcPr marL="9525" marR="9525" marT="9525" marB="0" anchor="ct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19</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水庫蓄水範圍</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11.927</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4.059</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19.78</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0.967071225</a:t>
                      </a:r>
                    </a:p>
                  </a:txBody>
                  <a:tcPr marL="9525" marR="9525" marT="9525" marB="0" anchor="ctr"/>
                </a:tc>
              </a:tr>
              <a:tr h="203527">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20</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vMerge="1">
                  <a:txBody>
                    <a:bodyPr/>
                    <a:lstStyle/>
                    <a:p>
                      <a:endParaRPr lang="zh-TW" altLang="en-US"/>
                    </a:p>
                  </a:txBody>
                  <a:tcP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現存礦區分布圖</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8.842</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8.026</a:t>
                      </a:r>
                    </a:p>
                  </a:txBody>
                  <a:tcPr marL="9525" marR="9525" marT="9525" marB="0" anchor="ct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9.862</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2.007226014</a:t>
                      </a:r>
                    </a:p>
                  </a:txBody>
                  <a:tcPr marL="9525" marR="9525" marT="9525" marB="0" anchor="ctr"/>
                </a:tc>
              </a:tr>
              <a:tr h="290414">
                <a:tc>
                  <a:txBody>
                    <a:bodyPr/>
                    <a:lstStyle/>
                    <a:p>
                      <a:pPr algn="ctr">
                        <a:spcAft>
                          <a:spcPts val="0"/>
                        </a:spcAft>
                      </a:pPr>
                      <a:r>
                        <a:rPr lang="en-US" sz="1050" kern="100">
                          <a:effectLst/>
                          <a:latin typeface="微軟正黑體" panose="020B0604030504040204" pitchFamily="34" charset="-120"/>
                          <a:ea typeface="微軟正黑體" panose="020B0604030504040204" pitchFamily="34" charset="-120"/>
                        </a:rPr>
                        <a:t>21</a:t>
                      </a:r>
                      <a:endParaRPr lang="zh-TW" sz="105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050" kern="100" dirty="0">
                          <a:effectLst/>
                          <a:latin typeface="微軟正黑體" panose="020B0604030504040204" pitchFamily="34" charset="-120"/>
                          <a:ea typeface="微軟正黑體" panose="020B0604030504040204" pitchFamily="34" charset="-120"/>
                        </a:rPr>
                        <a:t>其他</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just">
                        <a:spcAft>
                          <a:spcPts val="0"/>
                        </a:spcAft>
                      </a:pPr>
                      <a:r>
                        <a:rPr lang="zh-TW" sz="1050" kern="100" dirty="0">
                          <a:effectLst/>
                          <a:latin typeface="微軟正黑體" panose="020B0604030504040204" pitchFamily="34" charset="-120"/>
                          <a:ea typeface="微軟正黑體" panose="020B0604030504040204" pitchFamily="34" charset="-120"/>
                        </a:rPr>
                        <a:t>高速鐵路兩側限建地區</a:t>
                      </a:r>
                      <a:endParaRPr lang="zh-TW" sz="105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16.755</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5.537</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20.397</a:t>
                      </a:r>
                    </a:p>
                  </a:txBody>
                  <a:tcPr marL="9525" marR="9525" marT="9525" marB="0" anchor="ct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0.945492365</a:t>
                      </a:r>
                    </a:p>
                  </a:txBody>
                  <a:tcPr marL="9525" marR="9525" marT="9525" marB="0" anchor="ctr"/>
                </a:tc>
              </a:tr>
            </a:tbl>
          </a:graphicData>
        </a:graphic>
      </p:graphicFrame>
      <p:sp>
        <p:nvSpPr>
          <p:cNvPr id="7" name="文字方塊 6"/>
          <p:cNvSpPr txBox="1"/>
          <p:nvPr/>
        </p:nvSpPr>
        <p:spPr>
          <a:xfrm>
            <a:off x="0" y="6303364"/>
            <a:ext cx="8820472" cy="338554"/>
          </a:xfrm>
          <a:prstGeom prst="rect">
            <a:avLst/>
          </a:prstGeom>
          <a:noFill/>
        </p:spPr>
        <p:txBody>
          <a:bodyPr wrap="square" rtlCol="0">
            <a:spAutoFit/>
          </a:bodyPr>
          <a:lstStyle/>
          <a:p>
            <a:r>
              <a:rPr lang="zh-TW" altLang="en-US" sz="1600" dirty="0" smtClean="0">
                <a:latin typeface="微軟正黑體" panose="020B0604030504040204" pitchFamily="34" charset="-120"/>
                <a:ea typeface="微軟正黑體" panose="020B0604030504040204" pitchFamily="34" charset="-120"/>
              </a:rPr>
              <a:t>由於設備、網路狀況、各系統本身的負載情形會影響測試數據，因此本表僅供評估參考</a:t>
            </a:r>
            <a:endParaRPr lang="zh-TW" altLang="en-US" sz="1600" dirty="0">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0" y="1093885"/>
            <a:ext cx="9036496"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由於各權責單位發布的服務均提供不同的回應速度，而因為</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的分析功能會整合不同服務的分析</a:t>
            </a:r>
            <a:r>
              <a:rPr lang="zh-TW" altLang="en-US" dirty="0" smtClean="0">
                <a:latin typeface="微軟正黑體" panose="020B0604030504040204" pitchFamily="34" charset="-120"/>
                <a:ea typeface="微軟正黑體" panose="020B0604030504040204" pitchFamily="34" charset="-120"/>
              </a:rPr>
              <a:t>結果，效能較差的服務將影響整體執行效能。</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8" name="矩形 7"/>
          <p:cNvSpPr/>
          <p:nvPr/>
        </p:nvSpPr>
        <p:spPr>
          <a:xfrm>
            <a:off x="1475656" y="567625"/>
            <a:ext cx="679930"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TW" b="1" dirty="0" smtClean="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WFS</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矩形 8"/>
          <p:cNvSpPr/>
          <p:nvPr/>
        </p:nvSpPr>
        <p:spPr>
          <a:xfrm>
            <a:off x="8244408" y="1450697"/>
            <a:ext cx="307777" cy="184666"/>
          </a:xfrm>
          <a:prstGeom prst="rect">
            <a:avLst/>
          </a:prstGeom>
          <a:solidFill>
            <a:srgbClr val="7030A0"/>
          </a:solidFill>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r>
              <a:rPr lang="zh-TW" altLang="en-US" sz="12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較</a:t>
            </a:r>
            <a:r>
              <a:rPr lang="zh-TW" altLang="en-US" sz="12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快</a:t>
            </a:r>
            <a:endParaRPr lang="en-US" altLang="zh-TW" sz="12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10" name="矩形 9"/>
          <p:cNvSpPr/>
          <p:nvPr/>
        </p:nvSpPr>
        <p:spPr>
          <a:xfrm>
            <a:off x="8628221" y="1450697"/>
            <a:ext cx="307777" cy="184666"/>
          </a:xfrm>
          <a:prstGeom prst="rect">
            <a:avLst/>
          </a:prstGeom>
          <a:solidFill>
            <a:srgbClr val="FF6565"/>
          </a:solidFill>
        </p:spPr>
        <p:style>
          <a:lnRef idx="1">
            <a:schemeClr val="accent5"/>
          </a:lnRef>
          <a:fillRef idx="2">
            <a:schemeClr val="accent5"/>
          </a:fillRef>
          <a:effectRef idx="1">
            <a:schemeClr val="accent5"/>
          </a:effectRef>
          <a:fontRef idx="minor">
            <a:schemeClr val="dk1"/>
          </a:fontRef>
        </p:style>
        <p:txBody>
          <a:bodyPr wrap="none" lIns="0" tIns="0" rIns="0" bIns="0">
            <a:spAutoFit/>
          </a:bodyPr>
          <a:lstStyle/>
          <a:p>
            <a:r>
              <a:rPr lang="zh-TW" altLang="en-US" sz="12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較慢</a:t>
            </a:r>
            <a:endParaRPr lang="en-US" altLang="zh-TW" sz="12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3500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跨部會</a:t>
            </a:r>
            <a:r>
              <a:rPr lang="en-US" altLang="zh-TW" dirty="0"/>
              <a:t>API</a:t>
            </a:r>
            <a:r>
              <a:rPr lang="zh-TW" altLang="en-US" dirty="0"/>
              <a:t>未來營運管理</a:t>
            </a:r>
            <a:r>
              <a:rPr lang="zh-TW" altLang="en-US" dirty="0" smtClean="0"/>
              <a:t>建議</a:t>
            </a:r>
            <a:r>
              <a:rPr lang="en-US" altLang="zh-TW" sz="1600" dirty="0" smtClean="0">
                <a:effectLst/>
              </a:rPr>
              <a:t>(3/5)</a:t>
            </a:r>
            <a:endParaRPr lang="zh-TW" altLang="en-US" sz="1600" dirty="0"/>
          </a:p>
        </p:txBody>
      </p:sp>
      <p:sp>
        <p:nvSpPr>
          <p:cNvPr id="3" name="內容版面配置區 2"/>
          <p:cNvSpPr>
            <a:spLocks noGrp="1"/>
          </p:cNvSpPr>
          <p:nvPr>
            <p:ph idx="1"/>
          </p:nvPr>
        </p:nvSpPr>
        <p:spPr/>
        <p:txBody>
          <a:bodyPr>
            <a:normAutofit/>
          </a:bodyPr>
          <a:lstStyle/>
          <a:p>
            <a:r>
              <a:rPr lang="zh-TW" altLang="en-US" b="1" dirty="0">
                <a:solidFill>
                  <a:srgbClr val="C00000"/>
                </a:solidFill>
                <a:effectLst>
                  <a:outerShdw blurRad="38100" dist="38100" dir="2700000" algn="tl">
                    <a:srgbClr val="000000">
                      <a:alpha val="43137"/>
                    </a:srgbClr>
                  </a:outerShdw>
                </a:effectLst>
              </a:rPr>
              <a:t>圖資授權</a:t>
            </a:r>
            <a:endParaRPr lang="en-US" altLang="zh-TW" b="1" dirty="0">
              <a:solidFill>
                <a:srgbClr val="C00000"/>
              </a:solidFill>
              <a:effectLst>
                <a:outerShdw blurRad="38100" dist="38100" dir="2700000" algn="tl">
                  <a:srgbClr val="000000">
                    <a:alpha val="43137"/>
                  </a:srgbClr>
                </a:outerShdw>
              </a:effectLst>
            </a:endParaRPr>
          </a:p>
          <a:p>
            <a:pPr lvl="1"/>
            <a:r>
              <a:rPr lang="zh-TW" altLang="zh-TW" dirty="0" smtClean="0"/>
              <a:t>雖然</a:t>
            </a:r>
            <a:r>
              <a:rPr lang="zh-TW" altLang="en-US" dirty="0" smtClean="0"/>
              <a:t>經建會已</a:t>
            </a:r>
            <a:r>
              <a:rPr lang="zh-TW" altLang="zh-TW" dirty="0" smtClean="0"/>
              <a:t>發文</a:t>
            </a:r>
            <a:r>
              <a:rPr lang="zh-TW" altLang="zh-TW" dirty="0"/>
              <a:t>告知請各單位配合提供圖資服務，</a:t>
            </a:r>
            <a:r>
              <a:rPr lang="zh-TW" altLang="zh-TW" dirty="0" smtClean="0"/>
              <a:t>但</a:t>
            </a:r>
            <a:r>
              <a:rPr lang="zh-TW" altLang="en-US" dirty="0" smtClean="0"/>
              <a:t>尚未對</a:t>
            </a:r>
            <a:r>
              <a:rPr lang="zh-TW" altLang="zh-TW" dirty="0" smtClean="0"/>
              <a:t>圖</a:t>
            </a:r>
            <a:r>
              <a:rPr lang="zh-TW" altLang="zh-TW" dirty="0"/>
              <a:t>資的使用權利及使用</a:t>
            </a:r>
            <a:r>
              <a:rPr lang="zh-TW" altLang="zh-TW" dirty="0" smtClean="0"/>
              <a:t>範圍</a:t>
            </a:r>
            <a:r>
              <a:rPr lang="zh-TW" altLang="en-US" dirty="0" smtClean="0"/>
              <a:t>進行</a:t>
            </a:r>
            <a:r>
              <a:rPr lang="zh-TW" altLang="zh-TW" dirty="0" smtClean="0"/>
              <a:t>明確</a:t>
            </a:r>
            <a:r>
              <a:rPr lang="zh-TW" altLang="zh-TW" dirty="0"/>
              <a:t>定義，而為了避免日後營運時對於資料使用權利等問題有所疑慮，</a:t>
            </a:r>
            <a:r>
              <a:rPr lang="zh-TW" altLang="zh-TW" dirty="0" smtClean="0"/>
              <a:t>因此</a:t>
            </a:r>
            <a:r>
              <a:rPr lang="zh-TW" altLang="en-US" dirty="0" smtClean="0"/>
              <a:t>未來正式上線推廣時，</a:t>
            </a:r>
            <a:r>
              <a:rPr lang="zh-TW" altLang="zh-TW" dirty="0" smtClean="0"/>
              <a:t>本</a:t>
            </a:r>
            <a:r>
              <a:rPr lang="zh-TW" altLang="zh-TW" dirty="0"/>
              <a:t>團隊建議仍應與各圖資權責單位進行圖資授權合約</a:t>
            </a:r>
            <a:r>
              <a:rPr lang="zh-TW" altLang="zh-TW" dirty="0" smtClean="0"/>
              <a:t>簽署</a:t>
            </a:r>
            <a:r>
              <a:rPr lang="zh-TW" altLang="en-US" dirty="0" smtClean="0"/>
              <a:t>，以</a:t>
            </a:r>
            <a:r>
              <a:rPr lang="zh-TW" altLang="en-US" dirty="0"/>
              <a:t>確保本</a:t>
            </a:r>
            <a:r>
              <a:rPr lang="en-US" altLang="zh-TW" dirty="0"/>
              <a:t>API</a:t>
            </a:r>
            <a:r>
              <a:rPr lang="zh-TW" altLang="en-US" dirty="0"/>
              <a:t>使用圖資的合法性。</a:t>
            </a:r>
            <a:endParaRPr lang="en-US" altLang="zh-TW" dirty="0"/>
          </a:p>
          <a:p>
            <a:pPr lvl="1"/>
            <a:r>
              <a:rPr lang="zh-TW" altLang="en-US" dirty="0"/>
              <a:t>依據</a:t>
            </a:r>
            <a:r>
              <a:rPr lang="en-US" altLang="zh-TW" dirty="0"/>
              <a:t>API</a:t>
            </a:r>
            <a:r>
              <a:rPr lang="zh-TW" altLang="en-US" dirty="0"/>
              <a:t>運作的基本需求</a:t>
            </a:r>
            <a:r>
              <a:rPr lang="zh-TW" altLang="en-US" dirty="0" smtClean="0"/>
              <a:t>，本團隊規劃了初步的授權內容，請參考報告書第六章第二節</a:t>
            </a:r>
            <a:r>
              <a:rPr lang="en-US" altLang="zh-TW" dirty="0" smtClean="0"/>
              <a:t>-</a:t>
            </a:r>
            <a:r>
              <a:rPr lang="zh-TW" altLang="en-US" dirty="0" smtClean="0"/>
              <a:t>參、圖資授權 之內容。</a:t>
            </a:r>
            <a:endParaRPr lang="en-US" altLang="zh-TW" dirty="0"/>
          </a:p>
          <a:p>
            <a:pPr lvl="2"/>
            <a:endParaRPr lang="en-US" altLang="zh-TW" dirty="0" smtClean="0"/>
          </a:p>
          <a:p>
            <a:pPr lvl="2"/>
            <a:endParaRPr lang="zh-TW" altLang="zh-TW" dirty="0"/>
          </a:p>
          <a:p>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solidFill>
                  <a:srgbClr val="001B36"/>
                </a:solidFill>
              </a:rPr>
              <a:pPr/>
              <a:t>45</a:t>
            </a:fld>
            <a:endParaRPr lang="en-US">
              <a:solidFill>
                <a:srgbClr val="001B36"/>
              </a:solidFill>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346671"/>
            <a:ext cx="276225" cy="276225"/>
          </a:xfrm>
          <a:prstGeom prst="rect">
            <a:avLst/>
          </a:prstGeom>
        </p:spPr>
      </p:pic>
      <p:pic>
        <p:nvPicPr>
          <p:cNvPr id="10" name="圖片 9"/>
          <p:cNvPicPr>
            <a:picLocks noChangeAspect="1"/>
          </p:cNvPicPr>
          <p:nvPr/>
        </p:nvPicPr>
        <p:blipFill rotWithShape="1">
          <a:blip r:embed="rId3"/>
          <a:srcRect b="39722"/>
          <a:stretch/>
        </p:blipFill>
        <p:spPr>
          <a:xfrm>
            <a:off x="300062" y="4160336"/>
            <a:ext cx="4464496" cy="2533917"/>
          </a:xfrm>
          <a:prstGeom prst="rect">
            <a:avLst/>
          </a:prstGeom>
          <a:ln>
            <a:noFill/>
          </a:ln>
          <a:effectLst>
            <a:softEdge rad="112500"/>
          </a:effectLst>
        </p:spPr>
      </p:pic>
      <p:pic>
        <p:nvPicPr>
          <p:cNvPr id="11" name="圖片 10"/>
          <p:cNvPicPr>
            <a:picLocks noChangeAspect="1"/>
          </p:cNvPicPr>
          <p:nvPr/>
        </p:nvPicPr>
        <p:blipFill rotWithShape="1">
          <a:blip r:embed="rId3"/>
          <a:srcRect t="61991"/>
          <a:stretch/>
        </p:blipFill>
        <p:spPr>
          <a:xfrm>
            <a:off x="4764558" y="4819518"/>
            <a:ext cx="4464496" cy="1597813"/>
          </a:xfrm>
          <a:prstGeom prst="rect">
            <a:avLst/>
          </a:prstGeom>
          <a:ln>
            <a:noFill/>
          </a:ln>
          <a:effectLst>
            <a:softEdge rad="112500"/>
          </a:effectLst>
        </p:spPr>
      </p:pic>
    </p:spTree>
    <p:extLst>
      <p:ext uri="{BB962C8B-B14F-4D97-AF65-F5344CB8AC3E}">
        <p14:creationId xmlns:p14="http://schemas.microsoft.com/office/powerpoint/2010/main" val="12824340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跨部會</a:t>
            </a:r>
            <a:r>
              <a:rPr lang="en-US" altLang="zh-TW" dirty="0"/>
              <a:t>API</a:t>
            </a:r>
            <a:r>
              <a:rPr lang="zh-TW" altLang="en-US" dirty="0"/>
              <a:t>未來營運管理</a:t>
            </a:r>
            <a:r>
              <a:rPr lang="zh-TW" altLang="en-US" dirty="0" smtClean="0"/>
              <a:t>建議</a:t>
            </a:r>
            <a:r>
              <a:rPr lang="en-US" altLang="zh-TW" sz="1600" dirty="0" smtClean="0">
                <a:effectLst/>
              </a:rPr>
              <a:t>(4/5)</a:t>
            </a:r>
            <a:endParaRPr lang="zh-TW" altLang="en-US" sz="1600" dirty="0"/>
          </a:p>
        </p:txBody>
      </p:sp>
      <p:sp>
        <p:nvSpPr>
          <p:cNvPr id="3" name="內容版面配置區 2"/>
          <p:cNvSpPr>
            <a:spLocks noGrp="1"/>
          </p:cNvSpPr>
          <p:nvPr>
            <p:ph idx="1"/>
          </p:nvPr>
        </p:nvSpPr>
        <p:spPr>
          <a:xfrm>
            <a:off x="457200" y="1484784"/>
            <a:ext cx="4402832" cy="4968552"/>
          </a:xfrm>
        </p:spPr>
        <p:txBody>
          <a:bodyPr>
            <a:normAutofit fontScale="92500" lnSpcReduction="10000"/>
          </a:bodyPr>
          <a:lstStyle/>
          <a:p>
            <a:r>
              <a:rPr lang="en-US" altLang="zh-TW" b="1" dirty="0">
                <a:solidFill>
                  <a:srgbClr val="C00000"/>
                </a:solidFill>
                <a:effectLst>
                  <a:outerShdw blurRad="38100" dist="38100" dir="2700000" algn="tl">
                    <a:srgbClr val="000000">
                      <a:alpha val="43137"/>
                    </a:srgbClr>
                  </a:outerShdw>
                </a:effectLst>
              </a:rPr>
              <a:t>API KEY</a:t>
            </a:r>
          </a:p>
          <a:p>
            <a:pPr lvl="1"/>
            <a:r>
              <a:rPr lang="zh-TW" altLang="en-US" dirty="0"/>
              <a:t>為了有效管理</a:t>
            </a:r>
            <a:r>
              <a:rPr lang="en-US" altLang="zh-TW" dirty="0"/>
              <a:t>API</a:t>
            </a:r>
            <a:r>
              <a:rPr lang="zh-TW" altLang="en-US" dirty="0"/>
              <a:t>的使用，且準確收集各使用端的使用</a:t>
            </a:r>
            <a:r>
              <a:rPr lang="zh-TW" altLang="en-US" dirty="0" smtClean="0"/>
              <a:t>狀況，</a:t>
            </a:r>
            <a:r>
              <a:rPr lang="zh-TW" altLang="en-US" dirty="0"/>
              <a:t>作為後續系統調校的參考依據。因此建議未來正式營運時，</a:t>
            </a:r>
            <a:r>
              <a:rPr lang="zh-TW" altLang="en-US" dirty="0" smtClean="0"/>
              <a:t>應以記名申請方式來</a:t>
            </a:r>
            <a:r>
              <a:rPr lang="zh-TW" altLang="en-US" dirty="0"/>
              <a:t>配給每個應用系統一組專屬的</a:t>
            </a:r>
            <a:r>
              <a:rPr lang="en-US" altLang="zh-TW" dirty="0"/>
              <a:t>API </a:t>
            </a:r>
            <a:r>
              <a:rPr lang="en-US" altLang="zh-TW" dirty="0" smtClean="0"/>
              <a:t>KEY</a:t>
            </a:r>
            <a:r>
              <a:rPr lang="zh-TW" altLang="en-US" dirty="0" smtClean="0"/>
              <a:t>。</a:t>
            </a:r>
            <a:endParaRPr lang="en-US" altLang="zh-TW" dirty="0" smtClean="0"/>
          </a:p>
          <a:p>
            <a:pPr lvl="1"/>
            <a:r>
              <a:rPr lang="zh-TW" altLang="en-US" dirty="0" smtClean="0"/>
              <a:t>透過</a:t>
            </a:r>
            <a:r>
              <a:rPr lang="en-US" altLang="zh-TW" dirty="0" smtClean="0"/>
              <a:t>API KEY</a:t>
            </a:r>
            <a:r>
              <a:rPr lang="zh-TW" altLang="en-US" dirty="0" smtClean="0"/>
              <a:t>的機制不僅可達到管理目的，亦可透過存取紀錄來分析引用端的使用狀況。</a:t>
            </a:r>
            <a:endParaRPr lang="en-US" altLang="zh-TW" dirty="0" smtClean="0"/>
          </a:p>
          <a:p>
            <a:r>
              <a:rPr lang="en-US" altLang="zh-TW" b="1" dirty="0" smtClean="0">
                <a:solidFill>
                  <a:srgbClr val="C00000"/>
                </a:solidFill>
                <a:effectLst>
                  <a:outerShdw blurRad="38100" dist="38100" dir="2700000" algn="tl">
                    <a:srgbClr val="000000">
                      <a:alpha val="43137"/>
                    </a:srgbClr>
                  </a:outerShdw>
                </a:effectLst>
              </a:rPr>
              <a:t>API</a:t>
            </a:r>
            <a:r>
              <a:rPr lang="zh-TW" altLang="en-US" b="1" dirty="0" smtClean="0">
                <a:solidFill>
                  <a:srgbClr val="C00000"/>
                </a:solidFill>
                <a:effectLst>
                  <a:outerShdw blurRad="38100" dist="38100" dir="2700000" algn="tl">
                    <a:srgbClr val="000000">
                      <a:alpha val="43137"/>
                    </a:srgbClr>
                  </a:outerShdw>
                </a:effectLst>
              </a:rPr>
              <a:t>引用網址</a:t>
            </a:r>
            <a:endParaRPr lang="en-US" altLang="zh-TW" b="1" dirty="0">
              <a:solidFill>
                <a:srgbClr val="C00000"/>
              </a:solidFill>
              <a:effectLst>
                <a:outerShdw blurRad="38100" dist="38100" dir="2700000" algn="tl">
                  <a:srgbClr val="000000">
                    <a:alpha val="43137"/>
                  </a:srgbClr>
                </a:outerShdw>
              </a:effectLst>
            </a:endParaRPr>
          </a:p>
          <a:p>
            <a:pPr lvl="1"/>
            <a:r>
              <a:rPr lang="zh-TW" altLang="en-US" dirty="0" smtClean="0"/>
              <a:t>目前</a:t>
            </a:r>
            <a:r>
              <a:rPr lang="en-US" altLang="zh-TW" dirty="0" smtClean="0"/>
              <a:t>API</a:t>
            </a:r>
            <a:r>
              <a:rPr lang="zh-TW" altLang="en-US" dirty="0" smtClean="0"/>
              <a:t>係使用</a:t>
            </a:r>
            <a:r>
              <a:rPr lang="en-US" altLang="zh-TW" dirty="0" smtClean="0"/>
              <a:t>IP</a:t>
            </a:r>
            <a:r>
              <a:rPr lang="zh-TW" altLang="en-US" dirty="0" smtClean="0"/>
              <a:t>方式提供，若</a:t>
            </a:r>
            <a:r>
              <a:rPr lang="en-US" altLang="zh-TW" dirty="0" smtClean="0"/>
              <a:t>IP</a:t>
            </a:r>
            <a:r>
              <a:rPr lang="zh-TW" altLang="en-US" dirty="0" smtClean="0"/>
              <a:t>變更，所有已介接的系統將會需要一併修改，因此建議未來營運時申請</a:t>
            </a:r>
            <a:r>
              <a:rPr lang="en-US" altLang="zh-TW" dirty="0" smtClean="0"/>
              <a:t>API</a:t>
            </a:r>
            <a:r>
              <a:rPr lang="zh-TW" altLang="en-US" dirty="0" smtClean="0"/>
              <a:t>專用網址</a:t>
            </a:r>
            <a:r>
              <a:rPr lang="en-US" altLang="zh-TW" dirty="0" smtClean="0"/>
              <a:t>(</a:t>
            </a:r>
            <a:r>
              <a:rPr lang="zh-TW" altLang="en-US" dirty="0" smtClean="0"/>
              <a:t>或使用專屬</a:t>
            </a:r>
            <a:r>
              <a:rPr lang="zh-TW" altLang="en-US" dirty="0"/>
              <a:t>的</a:t>
            </a:r>
            <a:r>
              <a:rPr lang="en-US" altLang="zh-TW" dirty="0" smtClean="0"/>
              <a:t>Domain</a:t>
            </a:r>
            <a:r>
              <a:rPr lang="zh-TW" altLang="en-US" dirty="0" smtClean="0"/>
              <a:t> </a:t>
            </a:r>
            <a:r>
              <a:rPr lang="en-US" altLang="zh-TW" dirty="0" smtClean="0"/>
              <a:t>name)</a:t>
            </a:r>
            <a:r>
              <a:rPr lang="zh-TW" altLang="en-US" dirty="0" smtClean="0"/>
              <a:t>，提高營運品質。</a:t>
            </a:r>
            <a:endParaRPr lang="en-US" altLang="zh-TW" dirty="0"/>
          </a:p>
          <a:p>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46</a:t>
            </a:fld>
            <a:endParaRPr lang="en-US"/>
          </a:p>
        </p:txBody>
      </p:sp>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961078"/>
            <a:ext cx="4071065" cy="3890697"/>
          </a:xfrm>
          <a:prstGeom prst="rect">
            <a:avLst/>
          </a:prstGeom>
          <a:noFill/>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1294545"/>
            <a:ext cx="276225" cy="276225"/>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4149080"/>
            <a:ext cx="276225" cy="276225"/>
          </a:xfrm>
          <a:prstGeom prst="rect">
            <a:avLst/>
          </a:prstGeom>
        </p:spPr>
      </p:pic>
    </p:spTree>
    <p:extLst>
      <p:ext uri="{BB962C8B-B14F-4D97-AF65-F5344CB8AC3E}">
        <p14:creationId xmlns:p14="http://schemas.microsoft.com/office/powerpoint/2010/main" val="1494741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跨部會</a:t>
            </a:r>
            <a:r>
              <a:rPr lang="en-US" altLang="zh-TW" dirty="0"/>
              <a:t>API</a:t>
            </a:r>
            <a:r>
              <a:rPr lang="zh-TW" altLang="en-US" dirty="0"/>
              <a:t>未來營運管理</a:t>
            </a:r>
            <a:r>
              <a:rPr lang="zh-TW" altLang="en-US" dirty="0" smtClean="0"/>
              <a:t>建議</a:t>
            </a:r>
            <a:r>
              <a:rPr lang="en-US" altLang="zh-TW" sz="1400" dirty="0" smtClean="0"/>
              <a:t>(5/5)</a:t>
            </a:r>
            <a:endParaRPr lang="zh-TW" altLang="en-US" sz="1400" dirty="0"/>
          </a:p>
        </p:txBody>
      </p:sp>
      <p:sp>
        <p:nvSpPr>
          <p:cNvPr id="3" name="內容版面配置區 2"/>
          <p:cNvSpPr>
            <a:spLocks noGrp="1"/>
          </p:cNvSpPr>
          <p:nvPr>
            <p:ph idx="1"/>
          </p:nvPr>
        </p:nvSpPr>
        <p:spPr/>
        <p:txBody>
          <a:bodyPr/>
          <a:lstStyle/>
          <a:p>
            <a:r>
              <a:rPr lang="zh-TW" altLang="en-US" b="1" dirty="0">
                <a:solidFill>
                  <a:srgbClr val="C00000"/>
                </a:solidFill>
                <a:effectLst>
                  <a:outerShdw blurRad="38100" dist="38100" dir="2700000" algn="tl">
                    <a:srgbClr val="000000">
                      <a:alpha val="43137"/>
                    </a:srgbClr>
                  </a:outerShdw>
                </a:effectLst>
              </a:rPr>
              <a:t>使用條款</a:t>
            </a:r>
            <a:endParaRPr lang="en-US" altLang="zh-TW" b="1" dirty="0">
              <a:solidFill>
                <a:srgbClr val="C00000"/>
              </a:solidFill>
              <a:effectLst>
                <a:outerShdw blurRad="38100" dist="38100" dir="2700000" algn="tl">
                  <a:srgbClr val="000000">
                    <a:alpha val="43137"/>
                  </a:srgbClr>
                </a:outerShdw>
              </a:effectLst>
            </a:endParaRPr>
          </a:p>
          <a:p>
            <a:pPr lvl="1"/>
            <a:r>
              <a:rPr lang="zh-TW" altLang="zh-TW" dirty="0"/>
              <a:t>使用者申請時</a:t>
            </a:r>
            <a:r>
              <a:rPr lang="zh-TW" altLang="zh-TW" dirty="0" smtClean="0"/>
              <a:t>，</a:t>
            </a:r>
            <a:r>
              <a:rPr lang="zh-TW" altLang="en-US" dirty="0" smtClean="0"/>
              <a:t>必須</a:t>
            </a:r>
            <a:r>
              <a:rPr lang="zh-TW" altLang="zh-TW" dirty="0" smtClean="0"/>
              <a:t>清楚</a:t>
            </a:r>
            <a:r>
              <a:rPr lang="zh-TW" altLang="zh-TW" dirty="0"/>
              <a:t>了解環境敏感地區模組</a:t>
            </a:r>
            <a:r>
              <a:rPr lang="en-US" altLang="zh-TW" dirty="0"/>
              <a:t>API</a:t>
            </a:r>
            <a:r>
              <a:rPr lang="zh-TW" altLang="zh-TW" dirty="0"/>
              <a:t>的使用規範及限制，因此需依據營運單位的業務性質及圖資權責單位所授權的合約內容進行</a:t>
            </a:r>
            <a:r>
              <a:rPr lang="en-US" altLang="zh-TW" dirty="0"/>
              <a:t>API</a:t>
            </a:r>
            <a:r>
              <a:rPr lang="zh-TW" altLang="zh-TW" dirty="0"/>
              <a:t>使用條款的制定</a:t>
            </a:r>
            <a:endParaRPr lang="en-US" altLang="zh-TW" dirty="0"/>
          </a:p>
          <a:p>
            <a:pPr lvl="1"/>
            <a:r>
              <a:rPr lang="zh-TW" altLang="en-US" dirty="0" smtClean="0"/>
              <a:t>條款內容請參考報告書第六章 第二節 </a:t>
            </a:r>
            <a:r>
              <a:rPr lang="en-US" altLang="zh-TW" dirty="0" smtClean="0"/>
              <a:t>– </a:t>
            </a:r>
            <a:r>
              <a:rPr lang="zh-TW" altLang="en-US" dirty="0" smtClean="0"/>
              <a:t>伍、使用條款之內容。</a:t>
            </a:r>
            <a:endParaRPr lang="zh-TW" altLang="en-US" dirty="0"/>
          </a:p>
        </p:txBody>
      </p:sp>
      <p:sp>
        <p:nvSpPr>
          <p:cNvPr id="4" name="投影片編號版面配置區 3"/>
          <p:cNvSpPr>
            <a:spLocks noGrp="1"/>
          </p:cNvSpPr>
          <p:nvPr>
            <p:ph type="sldNum" sz="quarter" idx="12"/>
          </p:nvPr>
        </p:nvSpPr>
        <p:spPr/>
        <p:txBody>
          <a:bodyPr/>
          <a:lstStyle/>
          <a:p>
            <a:fld id="{BFEBEB0A-9E3D-4B14-9782-E2AE3DA60D96}" type="slidenum">
              <a:rPr lang="en-US" smtClean="0"/>
              <a:pPr/>
              <a:t>47</a:t>
            </a:fld>
            <a:endParaRPr 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346671"/>
            <a:ext cx="276225" cy="276225"/>
          </a:xfrm>
          <a:prstGeom prst="rect">
            <a:avLst/>
          </a:prstGeom>
        </p:spPr>
      </p:pic>
      <p:pic>
        <p:nvPicPr>
          <p:cNvPr id="6" name="圖片 5"/>
          <p:cNvPicPr>
            <a:picLocks noChangeAspect="1"/>
          </p:cNvPicPr>
          <p:nvPr/>
        </p:nvPicPr>
        <p:blipFill rotWithShape="1">
          <a:blip r:embed="rId3"/>
          <a:srcRect b="43325"/>
          <a:stretch/>
        </p:blipFill>
        <p:spPr>
          <a:xfrm>
            <a:off x="2051720" y="3406478"/>
            <a:ext cx="4404892" cy="3397696"/>
          </a:xfrm>
          <a:prstGeom prst="rect">
            <a:avLst/>
          </a:prstGeom>
          <a:ln>
            <a:noFill/>
          </a:ln>
          <a:effectLst>
            <a:softEdge rad="112500"/>
          </a:effectLst>
        </p:spPr>
      </p:pic>
    </p:spTree>
    <p:extLst>
      <p:ext uri="{BB962C8B-B14F-4D97-AF65-F5344CB8AC3E}">
        <p14:creationId xmlns:p14="http://schemas.microsoft.com/office/powerpoint/2010/main" val="3576128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
          <p:cNvSpPr>
            <a:spLocks noChangeArrowheads="1" noChangeShapeType="1" noTextEdit="1"/>
          </p:cNvSpPr>
          <p:nvPr/>
        </p:nvSpPr>
        <p:spPr bwMode="gray">
          <a:xfrm>
            <a:off x="1835696" y="1988840"/>
            <a:ext cx="5688632" cy="2316708"/>
          </a:xfrm>
          <a:prstGeom prst="rect">
            <a:avLst/>
          </a:prstGeom>
          <a:effectLst>
            <a:reflection blurRad="6350" stA="50000" endA="300" endPos="55500" dist="50800" dir="5400000" sy="-100000" algn="bl" rotWithShape="0"/>
          </a:effectLst>
        </p:spPr>
        <p:txBody>
          <a:bodyPr wrap="none" fromWordArt="1">
            <a:prstTxWarp prst="textDeflateInflateDeflate">
              <a:avLst>
                <a:gd name="adj" fmla="val 32287"/>
              </a:avLst>
            </a:prstTxWarp>
          </a:bodyPr>
          <a:lstStyle/>
          <a:p>
            <a:pPr algn="ctr"/>
            <a:r>
              <a:rPr lang="zh-TW" altLang="en-US" sz="3200" b="1" kern="1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軟正黑體" pitchFamily="34" charset="-120"/>
                <a:ea typeface="微軟正黑體" pitchFamily="34" charset="-120"/>
                <a:cs typeface="Verdana" pitchFamily="34" charset="0"/>
              </a:rPr>
              <a:t>簡報結束 敬請指教</a:t>
            </a:r>
            <a:endParaRPr lang="zh-TW" altLang="en-US" sz="3200" b="1" kern="1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軟正黑體" pitchFamily="34" charset="-120"/>
              <a:ea typeface="微軟正黑體" pitchFamily="34" charset="-120"/>
              <a:cs typeface="Verdana" pitchFamily="34" charset="0"/>
            </a:endParaRPr>
          </a:p>
        </p:txBody>
      </p:sp>
      <p:sp>
        <p:nvSpPr>
          <p:cNvPr id="3" name="文字版面配置區 2"/>
          <p:cNvSpPr txBox="1">
            <a:spLocks/>
          </p:cNvSpPr>
          <p:nvPr/>
        </p:nvSpPr>
        <p:spPr>
          <a:xfrm>
            <a:off x="514376" y="5357839"/>
            <a:ext cx="7772400" cy="1500187"/>
          </a:xfrm>
          <a:prstGeom prst="rect">
            <a:avLst/>
          </a:prstGeom>
        </p:spPr>
        <p:txBody>
          <a:bodyPr/>
          <a:lstStyle/>
          <a:p>
            <a:pPr marL="411480" marR="0" lvl="0" indent="-342900" defTabSz="914400" rtl="0" eaLnBrk="1" fontAlgn="auto" latinLnBrk="0" hangingPunct="1">
              <a:lnSpc>
                <a:spcPct val="100000"/>
              </a:lnSpc>
              <a:spcBef>
                <a:spcPts val="700"/>
              </a:spcBef>
              <a:spcAft>
                <a:spcPts val="0"/>
              </a:spcAft>
              <a:buClr>
                <a:schemeClr val="tx2"/>
              </a:buClr>
              <a:buSzPct val="95000"/>
              <a:tabLst/>
              <a:defRPr/>
            </a:pP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
            </a:r>
            <a:b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b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台中市</a:t>
            </a: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407</a:t>
            </a: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西屯區文華路</a:t>
            </a: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100</a:t>
            </a: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號</a:t>
            </a:r>
            <a:b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b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電話：</a:t>
            </a: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(04)24516669</a:t>
            </a:r>
            <a:b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b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傳真：</a:t>
            </a: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(04)24519278</a:t>
            </a:r>
            <a:b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b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http</a:t>
            </a:r>
            <a:r>
              <a:rPr kumimoji="0" lang="zh-TW" altLang="en-US"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a:t>
            </a:r>
            <a:r>
              <a:rPr kumimoji="0" lang="en-US" altLang="zh-TW" sz="1200" b="0" i="0" u="none" strike="noStrike" kern="1200" cap="none" spc="0" normalizeH="0" baseline="0" noProof="0" dirty="0" smtClean="0">
                <a:ln>
                  <a:noFill/>
                </a:ln>
                <a:solidFill>
                  <a:srgbClr val="002060"/>
                </a:solidFill>
                <a:effectLst/>
                <a:uLnTx/>
                <a:uFillTx/>
                <a:latin typeface="微軟正黑體" pitchFamily="34" charset="-120"/>
                <a:ea typeface="微軟正黑體" pitchFamily="34" charset="-120"/>
              </a:rPr>
              <a:t>//www.gis.tw</a:t>
            </a:r>
            <a:endParaRPr kumimoji="0" lang="zh-TW" altLang="en-US" sz="1200" b="0" i="0" u="none" strike="noStrike" kern="1200" cap="none" spc="0" normalizeH="0" baseline="0" noProof="0" dirty="0">
              <a:ln>
                <a:noFill/>
              </a:ln>
              <a:solidFill>
                <a:srgbClr val="002060"/>
              </a:solidFill>
              <a:effectLst/>
              <a:uLnTx/>
              <a:uFillTx/>
              <a:latin typeface="微軟正黑體" pitchFamily="34" charset="-120"/>
              <a:ea typeface="微軟正黑體" pitchFamily="34" charset="-120"/>
            </a:endParaRPr>
          </a:p>
        </p:txBody>
      </p:sp>
      <p:pic>
        <p:nvPicPr>
          <p:cNvPr id="5" name="Picture 3" descr="http://www.gis.tw/Content/Images/in4-2.jpg"/>
          <p:cNvPicPr>
            <a:picLocks noChangeAspect="1" noChangeArrowheads="1"/>
          </p:cNvPicPr>
          <p:nvPr/>
        </p:nvPicPr>
        <p:blipFill>
          <a:blip r:embed="rId2" cstate="print"/>
          <a:srcRect/>
          <a:stretch>
            <a:fillRect/>
          </a:stretch>
        </p:blipFill>
        <p:spPr bwMode="auto">
          <a:xfrm>
            <a:off x="4680014" y="5229202"/>
            <a:ext cx="2945273" cy="1558007"/>
          </a:xfrm>
          <a:prstGeom prst="rect">
            <a:avLst/>
          </a:prstGeom>
          <a:noFill/>
        </p:spPr>
      </p:pic>
    </p:spTree>
    <p:extLst>
      <p:ext uri="{BB962C8B-B14F-4D97-AF65-F5344CB8AC3E}">
        <p14:creationId xmlns:p14="http://schemas.microsoft.com/office/powerpoint/2010/main" val="403662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計畫緣起與</a:t>
            </a:r>
            <a:r>
              <a:rPr lang="zh-TW" altLang="en-US" dirty="0"/>
              <a:t>目的</a:t>
            </a:r>
          </a:p>
        </p:txBody>
      </p:sp>
      <p:sp>
        <p:nvSpPr>
          <p:cNvPr id="3" name="投影片編號版面配置區 2"/>
          <p:cNvSpPr>
            <a:spLocks noGrp="1"/>
          </p:cNvSpPr>
          <p:nvPr>
            <p:ph type="sldNum" sz="quarter" idx="12"/>
          </p:nvPr>
        </p:nvSpPr>
        <p:spPr/>
        <p:txBody>
          <a:bodyPr/>
          <a:lstStyle/>
          <a:p>
            <a:fld id="{1E2BA8CA-ED31-47D1-9414-5B616F2AB5B3}" type="slidenum">
              <a:rPr lang="zh-TW" altLang="en-US" smtClean="0"/>
              <a:pPr/>
              <a:t>5</a:t>
            </a:fld>
            <a:endParaRPr lang="zh-TW" altLang="en-US" dirty="0"/>
          </a:p>
        </p:txBody>
      </p:sp>
      <p:grpSp>
        <p:nvGrpSpPr>
          <p:cNvPr id="23" name="Group 8"/>
          <p:cNvGrpSpPr>
            <a:grpSpLocks/>
          </p:cNvGrpSpPr>
          <p:nvPr/>
        </p:nvGrpSpPr>
        <p:grpSpPr bwMode="auto">
          <a:xfrm>
            <a:off x="161275" y="4617420"/>
            <a:ext cx="4678363" cy="1643062"/>
            <a:chOff x="347" y="3011"/>
            <a:chExt cx="2947" cy="1035"/>
          </a:xfrm>
        </p:grpSpPr>
        <p:grpSp>
          <p:nvGrpSpPr>
            <p:cNvPr id="24" name="Group 9"/>
            <p:cNvGrpSpPr>
              <a:grpSpLocks/>
            </p:cNvGrpSpPr>
            <p:nvPr/>
          </p:nvGrpSpPr>
          <p:grpSpPr bwMode="auto">
            <a:xfrm>
              <a:off x="347" y="3011"/>
              <a:ext cx="2947" cy="948"/>
              <a:chOff x="61" y="3086"/>
              <a:chExt cx="2912" cy="963"/>
            </a:xfrm>
          </p:grpSpPr>
          <p:sp>
            <p:nvSpPr>
              <p:cNvPr id="26" name="Freeform 10"/>
              <p:cNvSpPr>
                <a:spLocks/>
              </p:cNvSpPr>
              <p:nvPr/>
            </p:nvSpPr>
            <p:spPr bwMode="gray">
              <a:xfrm>
                <a:off x="351" y="3086"/>
                <a:ext cx="2242" cy="346"/>
              </a:xfrm>
              <a:custGeom>
                <a:avLst/>
                <a:gdLst>
                  <a:gd name="T0" fmla="*/ 0 w 2208"/>
                  <a:gd name="T1" fmla="*/ 298 h 303"/>
                  <a:gd name="T2" fmla="*/ 1979 w 2208"/>
                  <a:gd name="T3" fmla="*/ 302 h 303"/>
                  <a:gd name="T4" fmla="*/ 2207 w 2208"/>
                  <a:gd name="T5" fmla="*/ 0 h 303"/>
                  <a:gd name="T6" fmla="*/ 690 w 2208"/>
                  <a:gd name="T7" fmla="*/ 28 h 303"/>
                  <a:gd name="T8" fmla="*/ 0 w 2208"/>
                  <a:gd name="T9" fmla="*/ 298 h 303"/>
                </a:gdLst>
                <a:ahLst/>
                <a:cxnLst>
                  <a:cxn ang="0">
                    <a:pos x="T0" y="T1"/>
                  </a:cxn>
                  <a:cxn ang="0">
                    <a:pos x="T2" y="T3"/>
                  </a:cxn>
                  <a:cxn ang="0">
                    <a:pos x="T4" y="T5"/>
                  </a:cxn>
                  <a:cxn ang="0">
                    <a:pos x="T6" y="T7"/>
                  </a:cxn>
                  <a:cxn ang="0">
                    <a:pos x="T8" y="T9"/>
                  </a:cxn>
                </a:cxnLst>
                <a:rect l="0" t="0" r="r" b="b"/>
                <a:pathLst>
                  <a:path w="2208" h="303">
                    <a:moveTo>
                      <a:pt x="0" y="298"/>
                    </a:moveTo>
                    <a:lnTo>
                      <a:pt x="1979" y="302"/>
                    </a:lnTo>
                    <a:lnTo>
                      <a:pt x="2207" y="0"/>
                    </a:lnTo>
                    <a:lnTo>
                      <a:pt x="690" y="28"/>
                    </a:lnTo>
                    <a:lnTo>
                      <a:pt x="0" y="298"/>
                    </a:lnTo>
                  </a:path>
                </a:pathLst>
              </a:custGeom>
              <a:gradFill rotWithShape="1">
                <a:gsLst>
                  <a:gs pos="0">
                    <a:srgbClr val="05808F"/>
                  </a:gs>
                  <a:gs pos="50000">
                    <a:srgbClr val="05808F">
                      <a:gamma/>
                      <a:shade val="66275"/>
                      <a:invGamma/>
                    </a:srgbClr>
                  </a:gs>
                  <a:gs pos="100000">
                    <a:srgbClr val="05808F"/>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7" name="Freeform 11"/>
              <p:cNvSpPr>
                <a:spLocks/>
              </p:cNvSpPr>
              <p:nvPr/>
            </p:nvSpPr>
            <p:spPr bwMode="gray">
              <a:xfrm>
                <a:off x="61" y="3429"/>
                <a:ext cx="2597" cy="617"/>
              </a:xfrm>
              <a:custGeom>
                <a:avLst/>
                <a:gdLst>
                  <a:gd name="T0" fmla="*/ 0 w 2557"/>
                  <a:gd name="T1" fmla="*/ 537 h 538"/>
                  <a:gd name="T2" fmla="*/ 2556 w 2557"/>
                  <a:gd name="T3" fmla="*/ 536 h 538"/>
                  <a:gd name="T4" fmla="*/ 2262 w 2557"/>
                  <a:gd name="T5" fmla="*/ 1 h 538"/>
                  <a:gd name="T6" fmla="*/ 288 w 2557"/>
                  <a:gd name="T7" fmla="*/ 0 h 538"/>
                  <a:gd name="T8" fmla="*/ 0 w 2557"/>
                  <a:gd name="T9" fmla="*/ 537 h 538"/>
                </a:gdLst>
                <a:ahLst/>
                <a:cxnLst>
                  <a:cxn ang="0">
                    <a:pos x="T0" y="T1"/>
                  </a:cxn>
                  <a:cxn ang="0">
                    <a:pos x="T2" y="T3"/>
                  </a:cxn>
                  <a:cxn ang="0">
                    <a:pos x="T4" y="T5"/>
                  </a:cxn>
                  <a:cxn ang="0">
                    <a:pos x="T6" y="T7"/>
                  </a:cxn>
                  <a:cxn ang="0">
                    <a:pos x="T8" y="T9"/>
                  </a:cxn>
                </a:cxnLst>
                <a:rect l="0" t="0" r="r" b="b"/>
                <a:pathLst>
                  <a:path w="2557" h="538">
                    <a:moveTo>
                      <a:pt x="0" y="537"/>
                    </a:moveTo>
                    <a:lnTo>
                      <a:pt x="2556" y="536"/>
                    </a:lnTo>
                    <a:lnTo>
                      <a:pt x="2262" y="1"/>
                    </a:lnTo>
                    <a:lnTo>
                      <a:pt x="288" y="0"/>
                    </a:lnTo>
                    <a:lnTo>
                      <a:pt x="0" y="537"/>
                    </a:lnTo>
                  </a:path>
                </a:pathLst>
              </a:custGeom>
              <a:gradFill rotWithShape="1">
                <a:gsLst>
                  <a:gs pos="0">
                    <a:srgbClr val="006666"/>
                  </a:gs>
                  <a:gs pos="100000">
                    <a:srgbClr val="006666">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8" name="Freeform 12"/>
              <p:cNvSpPr>
                <a:spLocks/>
              </p:cNvSpPr>
              <p:nvPr/>
            </p:nvSpPr>
            <p:spPr bwMode="gray">
              <a:xfrm>
                <a:off x="2352" y="3092"/>
                <a:ext cx="621" cy="957"/>
              </a:xfrm>
              <a:custGeom>
                <a:avLst/>
                <a:gdLst>
                  <a:gd name="T0" fmla="*/ 302 w 612"/>
                  <a:gd name="T1" fmla="*/ 835 h 836"/>
                  <a:gd name="T2" fmla="*/ 611 w 612"/>
                  <a:gd name="T3" fmla="*/ 476 h 836"/>
                  <a:gd name="T4" fmla="*/ 226 w 612"/>
                  <a:gd name="T5" fmla="*/ 0 h 836"/>
                  <a:gd name="T6" fmla="*/ 0 w 612"/>
                  <a:gd name="T7" fmla="*/ 302 h 836"/>
                  <a:gd name="T8" fmla="*/ 302 w 612"/>
                  <a:gd name="T9" fmla="*/ 835 h 836"/>
                </a:gdLst>
                <a:ahLst/>
                <a:cxnLst>
                  <a:cxn ang="0">
                    <a:pos x="T0" y="T1"/>
                  </a:cxn>
                  <a:cxn ang="0">
                    <a:pos x="T2" y="T3"/>
                  </a:cxn>
                  <a:cxn ang="0">
                    <a:pos x="T4" y="T5"/>
                  </a:cxn>
                  <a:cxn ang="0">
                    <a:pos x="T6" y="T7"/>
                  </a:cxn>
                  <a:cxn ang="0">
                    <a:pos x="T8" y="T9"/>
                  </a:cxn>
                </a:cxnLst>
                <a:rect l="0" t="0" r="r" b="b"/>
                <a:pathLst>
                  <a:path w="612" h="836">
                    <a:moveTo>
                      <a:pt x="302" y="835"/>
                    </a:moveTo>
                    <a:lnTo>
                      <a:pt x="611" y="476"/>
                    </a:lnTo>
                    <a:lnTo>
                      <a:pt x="226" y="0"/>
                    </a:lnTo>
                    <a:lnTo>
                      <a:pt x="0" y="302"/>
                    </a:lnTo>
                    <a:lnTo>
                      <a:pt x="302" y="835"/>
                    </a:lnTo>
                  </a:path>
                </a:pathLst>
              </a:custGeom>
              <a:solidFill>
                <a:srgbClr val="00B0A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25" name="Rectangle 13"/>
            <p:cNvSpPr>
              <a:spLocks noChangeArrowheads="1"/>
            </p:cNvSpPr>
            <p:nvPr/>
          </p:nvSpPr>
          <p:spPr bwMode="auto">
            <a:xfrm>
              <a:off x="745" y="3247"/>
              <a:ext cx="1781" cy="799"/>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gradFill rotWithShape="1">
                    <a:gsLst>
                      <a:gs pos="0">
                        <a:srgbClr val="000000">
                          <a:gamma/>
                          <a:shade val="46275"/>
                          <a:invGamma/>
                          <a:alpha val="0"/>
                        </a:srgbClr>
                      </a:gs>
                      <a:gs pos="50000">
                        <a:srgbClr val="000000"/>
                      </a:gs>
                      <a:gs pos="100000">
                        <a:srgbClr val="000000">
                          <a:gamma/>
                          <a:shade val="46275"/>
                          <a:invGamma/>
                          <a:alpha val="0"/>
                        </a:srgbClr>
                      </a:gs>
                    </a:gsLst>
                    <a:lin ang="0" scaled="1"/>
                  </a:gra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latinLnBrk="1"/>
              <a:r>
                <a:rPr lang="zh-TW" altLang="en-US" sz="2000" b="1" dirty="0" smtClean="0">
                  <a:solidFill>
                    <a:schemeClr val="bg1"/>
                  </a:solidFill>
                  <a:latin typeface="微軟正黑體" panose="020B0604030504040204" pitchFamily="34" charset="-120"/>
                  <a:ea typeface="微軟正黑體" panose="020B0604030504040204" pitchFamily="34" charset="-120"/>
                </a:rPr>
                <a:t>基於分散式架構</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grpSp>
      <p:grpSp>
        <p:nvGrpSpPr>
          <p:cNvPr id="31" name="Group 14"/>
          <p:cNvGrpSpPr>
            <a:grpSpLocks/>
          </p:cNvGrpSpPr>
          <p:nvPr/>
        </p:nvGrpSpPr>
        <p:grpSpPr bwMode="auto">
          <a:xfrm>
            <a:off x="662925" y="3817321"/>
            <a:ext cx="3481387" cy="1195387"/>
            <a:chOff x="663" y="2507"/>
            <a:chExt cx="2193" cy="753"/>
          </a:xfrm>
        </p:grpSpPr>
        <p:grpSp>
          <p:nvGrpSpPr>
            <p:cNvPr id="34" name="Group 15"/>
            <p:cNvGrpSpPr>
              <a:grpSpLocks/>
            </p:cNvGrpSpPr>
            <p:nvPr/>
          </p:nvGrpSpPr>
          <p:grpSpPr bwMode="auto">
            <a:xfrm>
              <a:off x="663" y="2507"/>
              <a:ext cx="2193" cy="753"/>
              <a:chOff x="305" y="2403"/>
              <a:chExt cx="2912" cy="963"/>
            </a:xfrm>
          </p:grpSpPr>
          <p:sp>
            <p:nvSpPr>
              <p:cNvPr id="36" name="Freeform 16"/>
              <p:cNvSpPr>
                <a:spLocks/>
              </p:cNvSpPr>
              <p:nvPr/>
            </p:nvSpPr>
            <p:spPr bwMode="gray">
              <a:xfrm>
                <a:off x="595" y="2403"/>
                <a:ext cx="2242" cy="346"/>
              </a:xfrm>
              <a:custGeom>
                <a:avLst/>
                <a:gdLst>
                  <a:gd name="T0" fmla="*/ 0 w 2208"/>
                  <a:gd name="T1" fmla="*/ 298 h 303"/>
                  <a:gd name="T2" fmla="*/ 1979 w 2208"/>
                  <a:gd name="T3" fmla="*/ 302 h 303"/>
                  <a:gd name="T4" fmla="*/ 2207 w 2208"/>
                  <a:gd name="T5" fmla="*/ 0 h 303"/>
                  <a:gd name="T6" fmla="*/ 690 w 2208"/>
                  <a:gd name="T7" fmla="*/ 28 h 303"/>
                  <a:gd name="T8" fmla="*/ 0 w 2208"/>
                  <a:gd name="T9" fmla="*/ 298 h 303"/>
                </a:gdLst>
                <a:ahLst/>
                <a:cxnLst>
                  <a:cxn ang="0">
                    <a:pos x="T0" y="T1"/>
                  </a:cxn>
                  <a:cxn ang="0">
                    <a:pos x="T2" y="T3"/>
                  </a:cxn>
                  <a:cxn ang="0">
                    <a:pos x="T4" y="T5"/>
                  </a:cxn>
                  <a:cxn ang="0">
                    <a:pos x="T6" y="T7"/>
                  </a:cxn>
                  <a:cxn ang="0">
                    <a:pos x="T8" y="T9"/>
                  </a:cxn>
                </a:cxnLst>
                <a:rect l="0" t="0" r="r" b="b"/>
                <a:pathLst>
                  <a:path w="2208" h="303">
                    <a:moveTo>
                      <a:pt x="0" y="298"/>
                    </a:moveTo>
                    <a:lnTo>
                      <a:pt x="1979" y="302"/>
                    </a:lnTo>
                    <a:lnTo>
                      <a:pt x="2207" y="0"/>
                    </a:lnTo>
                    <a:lnTo>
                      <a:pt x="690" y="28"/>
                    </a:lnTo>
                    <a:lnTo>
                      <a:pt x="0" y="298"/>
                    </a:lnTo>
                  </a:path>
                </a:pathLst>
              </a:custGeom>
              <a:gradFill rotWithShape="1">
                <a:gsLst>
                  <a:gs pos="0">
                    <a:srgbClr val="558000"/>
                  </a:gs>
                  <a:gs pos="50000">
                    <a:srgbClr val="558000">
                      <a:gamma/>
                      <a:shade val="66275"/>
                      <a:invGamma/>
                    </a:srgbClr>
                  </a:gs>
                  <a:gs pos="100000">
                    <a:srgbClr val="558000"/>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1" name="Freeform 17"/>
              <p:cNvSpPr>
                <a:spLocks/>
              </p:cNvSpPr>
              <p:nvPr/>
            </p:nvSpPr>
            <p:spPr bwMode="gray">
              <a:xfrm>
                <a:off x="305" y="2746"/>
                <a:ext cx="2597" cy="617"/>
              </a:xfrm>
              <a:custGeom>
                <a:avLst/>
                <a:gdLst>
                  <a:gd name="T0" fmla="*/ 0 w 2557"/>
                  <a:gd name="T1" fmla="*/ 537 h 538"/>
                  <a:gd name="T2" fmla="*/ 2556 w 2557"/>
                  <a:gd name="T3" fmla="*/ 536 h 538"/>
                  <a:gd name="T4" fmla="*/ 2262 w 2557"/>
                  <a:gd name="T5" fmla="*/ 1 h 538"/>
                  <a:gd name="T6" fmla="*/ 288 w 2557"/>
                  <a:gd name="T7" fmla="*/ 0 h 538"/>
                  <a:gd name="T8" fmla="*/ 0 w 2557"/>
                  <a:gd name="T9" fmla="*/ 537 h 538"/>
                </a:gdLst>
                <a:ahLst/>
                <a:cxnLst>
                  <a:cxn ang="0">
                    <a:pos x="T0" y="T1"/>
                  </a:cxn>
                  <a:cxn ang="0">
                    <a:pos x="T2" y="T3"/>
                  </a:cxn>
                  <a:cxn ang="0">
                    <a:pos x="T4" y="T5"/>
                  </a:cxn>
                  <a:cxn ang="0">
                    <a:pos x="T6" y="T7"/>
                  </a:cxn>
                  <a:cxn ang="0">
                    <a:pos x="T8" y="T9"/>
                  </a:cxn>
                </a:cxnLst>
                <a:rect l="0" t="0" r="r" b="b"/>
                <a:pathLst>
                  <a:path w="2557" h="538">
                    <a:moveTo>
                      <a:pt x="0" y="537"/>
                    </a:moveTo>
                    <a:lnTo>
                      <a:pt x="2556" y="536"/>
                    </a:lnTo>
                    <a:lnTo>
                      <a:pt x="2262" y="1"/>
                    </a:lnTo>
                    <a:lnTo>
                      <a:pt x="288" y="0"/>
                    </a:lnTo>
                    <a:lnTo>
                      <a:pt x="0" y="537"/>
                    </a:lnTo>
                  </a:path>
                </a:pathLst>
              </a:custGeom>
              <a:gradFill rotWithShape="1">
                <a:gsLst>
                  <a:gs pos="0">
                    <a:srgbClr val="669900"/>
                  </a:gs>
                  <a:gs pos="100000">
                    <a:srgbClr val="669900">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2" name="Freeform 18"/>
              <p:cNvSpPr>
                <a:spLocks/>
              </p:cNvSpPr>
              <p:nvPr/>
            </p:nvSpPr>
            <p:spPr bwMode="gray">
              <a:xfrm>
                <a:off x="2596" y="2409"/>
                <a:ext cx="621" cy="957"/>
              </a:xfrm>
              <a:custGeom>
                <a:avLst/>
                <a:gdLst>
                  <a:gd name="T0" fmla="*/ 302 w 612"/>
                  <a:gd name="T1" fmla="*/ 835 h 836"/>
                  <a:gd name="T2" fmla="*/ 611 w 612"/>
                  <a:gd name="T3" fmla="*/ 476 h 836"/>
                  <a:gd name="T4" fmla="*/ 226 w 612"/>
                  <a:gd name="T5" fmla="*/ 0 h 836"/>
                  <a:gd name="T6" fmla="*/ 0 w 612"/>
                  <a:gd name="T7" fmla="*/ 302 h 836"/>
                  <a:gd name="T8" fmla="*/ 302 w 612"/>
                  <a:gd name="T9" fmla="*/ 835 h 836"/>
                </a:gdLst>
                <a:ahLst/>
                <a:cxnLst>
                  <a:cxn ang="0">
                    <a:pos x="T0" y="T1"/>
                  </a:cxn>
                  <a:cxn ang="0">
                    <a:pos x="T2" y="T3"/>
                  </a:cxn>
                  <a:cxn ang="0">
                    <a:pos x="T4" y="T5"/>
                  </a:cxn>
                  <a:cxn ang="0">
                    <a:pos x="T6" y="T7"/>
                  </a:cxn>
                  <a:cxn ang="0">
                    <a:pos x="T8" y="T9"/>
                  </a:cxn>
                </a:cxnLst>
                <a:rect l="0" t="0" r="r" b="b"/>
                <a:pathLst>
                  <a:path w="612" h="836">
                    <a:moveTo>
                      <a:pt x="302" y="835"/>
                    </a:moveTo>
                    <a:lnTo>
                      <a:pt x="611" y="476"/>
                    </a:lnTo>
                    <a:lnTo>
                      <a:pt x="226" y="0"/>
                    </a:lnTo>
                    <a:lnTo>
                      <a:pt x="0" y="302"/>
                    </a:lnTo>
                    <a:lnTo>
                      <a:pt x="302" y="835"/>
                    </a:lnTo>
                  </a:path>
                </a:pathLst>
              </a:custGeom>
              <a:solidFill>
                <a:srgbClr val="99CC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35" name="Rectangle 19"/>
            <p:cNvSpPr>
              <a:spLocks noChangeArrowheads="1"/>
            </p:cNvSpPr>
            <p:nvPr/>
          </p:nvSpPr>
          <p:spPr bwMode="auto">
            <a:xfrm>
              <a:off x="798" y="2920"/>
              <a:ext cx="1632" cy="181"/>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gradFill rotWithShape="1">
                    <a:gsLst>
                      <a:gs pos="0">
                        <a:srgbClr val="000000">
                          <a:gamma/>
                          <a:shade val="46275"/>
                          <a:invGamma/>
                          <a:alpha val="0"/>
                        </a:srgbClr>
                      </a:gs>
                      <a:gs pos="50000">
                        <a:srgbClr val="000000"/>
                      </a:gs>
                      <a:gs pos="100000">
                        <a:srgbClr val="000000">
                          <a:gamma/>
                          <a:shade val="46275"/>
                          <a:invGamma/>
                          <a:alpha val="0"/>
                        </a:srgbClr>
                      </a:gs>
                    </a:gsLst>
                    <a:lin ang="0" scaled="1"/>
                  </a:gra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latinLnBrk="1"/>
              <a:r>
                <a:rPr lang="zh-TW" altLang="en-US" sz="2000" b="1" dirty="0" smtClean="0">
                  <a:solidFill>
                    <a:schemeClr val="bg1"/>
                  </a:solidFill>
                  <a:latin typeface="微軟正黑體" panose="020B0604030504040204" pitchFamily="34" charset="-120"/>
                  <a:ea typeface="微軟正黑體" panose="020B0604030504040204" pitchFamily="34" charset="-120"/>
                </a:rPr>
                <a:t>客製化圖資應用</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grpSp>
      <p:grpSp>
        <p:nvGrpSpPr>
          <p:cNvPr id="43" name="Group 20"/>
          <p:cNvGrpSpPr>
            <a:grpSpLocks/>
          </p:cNvGrpSpPr>
          <p:nvPr/>
        </p:nvGrpSpPr>
        <p:grpSpPr bwMode="auto">
          <a:xfrm>
            <a:off x="1058213" y="3099770"/>
            <a:ext cx="2570163" cy="1039812"/>
            <a:chOff x="912" y="2055"/>
            <a:chExt cx="1619" cy="655"/>
          </a:xfrm>
        </p:grpSpPr>
        <p:grpSp>
          <p:nvGrpSpPr>
            <p:cNvPr id="44" name="Group 21"/>
            <p:cNvGrpSpPr>
              <a:grpSpLocks/>
            </p:cNvGrpSpPr>
            <p:nvPr/>
          </p:nvGrpSpPr>
          <p:grpSpPr bwMode="auto">
            <a:xfrm>
              <a:off x="912" y="2055"/>
              <a:ext cx="1619" cy="655"/>
              <a:chOff x="635" y="1825"/>
              <a:chExt cx="2150" cy="838"/>
            </a:xfrm>
          </p:grpSpPr>
          <p:sp>
            <p:nvSpPr>
              <p:cNvPr id="46" name="Freeform 22"/>
              <p:cNvSpPr>
                <a:spLocks/>
              </p:cNvSpPr>
              <p:nvPr/>
            </p:nvSpPr>
            <p:spPr bwMode="gray">
              <a:xfrm>
                <a:off x="2261" y="1825"/>
                <a:ext cx="524" cy="838"/>
              </a:xfrm>
              <a:custGeom>
                <a:avLst/>
                <a:gdLst>
                  <a:gd name="T0" fmla="*/ 0 w 516"/>
                  <a:gd name="T1" fmla="*/ 201 h 732"/>
                  <a:gd name="T2" fmla="*/ 294 w 516"/>
                  <a:gd name="T3" fmla="*/ 731 h 732"/>
                  <a:gd name="T4" fmla="*/ 515 w 516"/>
                  <a:gd name="T5" fmla="*/ 444 h 732"/>
                  <a:gd name="T6" fmla="*/ 156 w 516"/>
                  <a:gd name="T7" fmla="*/ 0 h 732"/>
                  <a:gd name="T8" fmla="*/ 0 w 516"/>
                  <a:gd name="T9" fmla="*/ 201 h 732"/>
                </a:gdLst>
                <a:ahLst/>
                <a:cxnLst>
                  <a:cxn ang="0">
                    <a:pos x="T0" y="T1"/>
                  </a:cxn>
                  <a:cxn ang="0">
                    <a:pos x="T2" y="T3"/>
                  </a:cxn>
                  <a:cxn ang="0">
                    <a:pos x="T4" y="T5"/>
                  </a:cxn>
                  <a:cxn ang="0">
                    <a:pos x="T6" y="T7"/>
                  </a:cxn>
                  <a:cxn ang="0">
                    <a:pos x="T8" y="T9"/>
                  </a:cxn>
                </a:cxnLst>
                <a:rect l="0" t="0" r="r" b="b"/>
                <a:pathLst>
                  <a:path w="516" h="732">
                    <a:moveTo>
                      <a:pt x="0" y="201"/>
                    </a:moveTo>
                    <a:lnTo>
                      <a:pt x="294" y="731"/>
                    </a:lnTo>
                    <a:lnTo>
                      <a:pt x="515" y="444"/>
                    </a:lnTo>
                    <a:lnTo>
                      <a:pt x="156" y="0"/>
                    </a:lnTo>
                    <a:lnTo>
                      <a:pt x="0" y="201"/>
                    </a:lnTo>
                  </a:path>
                </a:pathLst>
              </a:custGeom>
              <a:solidFill>
                <a:srgbClr val="FEF8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7" name="Freeform 23"/>
              <p:cNvSpPr>
                <a:spLocks/>
              </p:cNvSpPr>
              <p:nvPr/>
            </p:nvSpPr>
            <p:spPr bwMode="gray">
              <a:xfrm>
                <a:off x="915" y="1825"/>
                <a:ext cx="1504" cy="226"/>
              </a:xfrm>
              <a:custGeom>
                <a:avLst/>
                <a:gdLst>
                  <a:gd name="T0" fmla="*/ 0 w 1481"/>
                  <a:gd name="T1" fmla="*/ 196 h 197"/>
                  <a:gd name="T2" fmla="*/ 1329 w 1481"/>
                  <a:gd name="T3" fmla="*/ 196 h 197"/>
                  <a:gd name="T4" fmla="*/ 1480 w 1481"/>
                  <a:gd name="T5" fmla="*/ 0 h 197"/>
                  <a:gd name="T6" fmla="*/ 367 w 1481"/>
                  <a:gd name="T7" fmla="*/ 3 h 197"/>
                  <a:gd name="T8" fmla="*/ 0 w 1481"/>
                  <a:gd name="T9" fmla="*/ 196 h 197"/>
                </a:gdLst>
                <a:ahLst/>
                <a:cxnLst>
                  <a:cxn ang="0">
                    <a:pos x="T0" y="T1"/>
                  </a:cxn>
                  <a:cxn ang="0">
                    <a:pos x="T2" y="T3"/>
                  </a:cxn>
                  <a:cxn ang="0">
                    <a:pos x="T4" y="T5"/>
                  </a:cxn>
                  <a:cxn ang="0">
                    <a:pos x="T6" y="T7"/>
                  </a:cxn>
                  <a:cxn ang="0">
                    <a:pos x="T8" y="T9"/>
                  </a:cxn>
                </a:cxnLst>
                <a:rect l="0" t="0" r="r" b="b"/>
                <a:pathLst>
                  <a:path w="1481" h="197">
                    <a:moveTo>
                      <a:pt x="0" y="196"/>
                    </a:moveTo>
                    <a:lnTo>
                      <a:pt x="1329" y="196"/>
                    </a:lnTo>
                    <a:lnTo>
                      <a:pt x="1480" y="0"/>
                    </a:lnTo>
                    <a:lnTo>
                      <a:pt x="367" y="3"/>
                    </a:lnTo>
                    <a:lnTo>
                      <a:pt x="0" y="196"/>
                    </a:lnTo>
                  </a:path>
                </a:pathLst>
              </a:custGeom>
              <a:gradFill rotWithShape="1">
                <a:gsLst>
                  <a:gs pos="0">
                    <a:srgbClr val="9E9A00"/>
                  </a:gs>
                  <a:gs pos="50000">
                    <a:srgbClr val="9E9A00">
                      <a:gamma/>
                      <a:shade val="66275"/>
                      <a:invGamma/>
                    </a:srgbClr>
                  </a:gs>
                  <a:gs pos="100000">
                    <a:srgbClr val="9E9A00"/>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8" name="Freeform 24"/>
              <p:cNvSpPr>
                <a:spLocks/>
              </p:cNvSpPr>
              <p:nvPr/>
            </p:nvSpPr>
            <p:spPr bwMode="gray">
              <a:xfrm>
                <a:off x="635" y="2051"/>
                <a:ext cx="1935" cy="607"/>
              </a:xfrm>
              <a:custGeom>
                <a:avLst/>
                <a:gdLst>
                  <a:gd name="T0" fmla="*/ 0 w 1906"/>
                  <a:gd name="T1" fmla="*/ 529 h 530"/>
                  <a:gd name="T2" fmla="*/ 1905 w 1906"/>
                  <a:gd name="T3" fmla="*/ 529 h 530"/>
                  <a:gd name="T4" fmla="*/ 1606 w 1906"/>
                  <a:gd name="T5" fmla="*/ 0 h 530"/>
                  <a:gd name="T6" fmla="*/ 282 w 1906"/>
                  <a:gd name="T7" fmla="*/ 0 h 530"/>
                  <a:gd name="T8" fmla="*/ 0 w 1906"/>
                  <a:gd name="T9" fmla="*/ 529 h 530"/>
                </a:gdLst>
                <a:ahLst/>
                <a:cxnLst>
                  <a:cxn ang="0">
                    <a:pos x="T0" y="T1"/>
                  </a:cxn>
                  <a:cxn ang="0">
                    <a:pos x="T2" y="T3"/>
                  </a:cxn>
                  <a:cxn ang="0">
                    <a:pos x="T4" y="T5"/>
                  </a:cxn>
                  <a:cxn ang="0">
                    <a:pos x="T6" y="T7"/>
                  </a:cxn>
                  <a:cxn ang="0">
                    <a:pos x="T8" y="T9"/>
                  </a:cxn>
                </a:cxnLst>
                <a:rect l="0" t="0" r="r" b="b"/>
                <a:pathLst>
                  <a:path w="1906" h="530">
                    <a:moveTo>
                      <a:pt x="0" y="529"/>
                    </a:moveTo>
                    <a:lnTo>
                      <a:pt x="1905" y="529"/>
                    </a:lnTo>
                    <a:lnTo>
                      <a:pt x="1606" y="0"/>
                    </a:lnTo>
                    <a:lnTo>
                      <a:pt x="282" y="0"/>
                    </a:lnTo>
                    <a:lnTo>
                      <a:pt x="0" y="529"/>
                    </a:lnTo>
                  </a:path>
                </a:pathLst>
              </a:custGeom>
              <a:gradFill rotWithShape="1">
                <a:gsLst>
                  <a:gs pos="0">
                    <a:srgbClr val="CCCC00"/>
                  </a:gs>
                  <a:gs pos="100000">
                    <a:srgbClr val="CCCC00">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45" name="Text Box 25"/>
            <p:cNvSpPr txBox="1">
              <a:spLocks noChangeArrowheads="1"/>
            </p:cNvSpPr>
            <p:nvPr/>
          </p:nvSpPr>
          <p:spPr bwMode="auto">
            <a:xfrm>
              <a:off x="1074" y="2327"/>
              <a:ext cx="1086" cy="213"/>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latinLnBrk="1">
                <a:lnSpc>
                  <a:spcPct val="80000"/>
                </a:lnSpc>
              </a:pPr>
              <a:r>
                <a:rPr lang="zh-TW" altLang="en-US" sz="2000" dirty="0" smtClean="0">
                  <a:solidFill>
                    <a:schemeClr val="bg1"/>
                  </a:solidFill>
                  <a:latin typeface="微軟正黑體" panose="020B0604030504040204" pitchFamily="34" charset="-120"/>
                  <a:ea typeface="微軟正黑體" panose="020B0604030504040204" pitchFamily="34" charset="-120"/>
                </a:rPr>
                <a:t>簡化取得成本</a:t>
              </a:r>
              <a:endParaRPr lang="zh-TW" altLang="en-US" sz="2000" dirty="0">
                <a:solidFill>
                  <a:schemeClr val="bg1"/>
                </a:solidFill>
                <a:latin typeface="微軟正黑體" panose="020B0604030504040204" pitchFamily="34" charset="-120"/>
                <a:ea typeface="微軟正黑體" panose="020B0604030504040204" pitchFamily="34" charset="-120"/>
              </a:endParaRPr>
            </a:p>
          </p:txBody>
        </p:sp>
      </p:grpSp>
      <p:grpSp>
        <p:nvGrpSpPr>
          <p:cNvPr id="49" name="Group 26"/>
          <p:cNvGrpSpPr>
            <a:grpSpLocks/>
          </p:cNvGrpSpPr>
          <p:nvPr/>
        </p:nvGrpSpPr>
        <p:grpSpPr bwMode="auto">
          <a:xfrm>
            <a:off x="1440801" y="2366345"/>
            <a:ext cx="1677987" cy="914400"/>
            <a:chOff x="1153" y="1593"/>
            <a:chExt cx="1057" cy="576"/>
          </a:xfrm>
        </p:grpSpPr>
        <p:grpSp>
          <p:nvGrpSpPr>
            <p:cNvPr id="50" name="Group 27"/>
            <p:cNvGrpSpPr>
              <a:grpSpLocks/>
            </p:cNvGrpSpPr>
            <p:nvPr/>
          </p:nvGrpSpPr>
          <p:grpSpPr bwMode="auto">
            <a:xfrm>
              <a:off x="1153" y="1593"/>
              <a:ext cx="1057" cy="576"/>
              <a:chOff x="955" y="1234"/>
              <a:chExt cx="1404" cy="737"/>
            </a:xfrm>
          </p:grpSpPr>
          <p:sp>
            <p:nvSpPr>
              <p:cNvPr id="52" name="Freeform 28"/>
              <p:cNvSpPr>
                <a:spLocks/>
              </p:cNvSpPr>
              <p:nvPr/>
            </p:nvSpPr>
            <p:spPr bwMode="gray">
              <a:xfrm>
                <a:off x="1250" y="1239"/>
                <a:ext cx="742" cy="118"/>
              </a:xfrm>
              <a:custGeom>
                <a:avLst/>
                <a:gdLst>
                  <a:gd name="T0" fmla="*/ 0 w 734"/>
                  <a:gd name="T1" fmla="*/ 100 h 104"/>
                  <a:gd name="T2" fmla="*/ 652 w 734"/>
                  <a:gd name="T3" fmla="*/ 103 h 104"/>
                  <a:gd name="T4" fmla="*/ 733 w 734"/>
                  <a:gd name="T5" fmla="*/ 0 h 104"/>
                  <a:gd name="T6" fmla="*/ 180 w 734"/>
                  <a:gd name="T7" fmla="*/ 0 h 104"/>
                  <a:gd name="T8" fmla="*/ 0 w 734"/>
                  <a:gd name="T9" fmla="*/ 100 h 104"/>
                </a:gdLst>
                <a:ahLst/>
                <a:cxnLst>
                  <a:cxn ang="0">
                    <a:pos x="T0" y="T1"/>
                  </a:cxn>
                  <a:cxn ang="0">
                    <a:pos x="T2" y="T3"/>
                  </a:cxn>
                  <a:cxn ang="0">
                    <a:pos x="T4" y="T5"/>
                  </a:cxn>
                  <a:cxn ang="0">
                    <a:pos x="T6" y="T7"/>
                  </a:cxn>
                  <a:cxn ang="0">
                    <a:pos x="T8" y="T9"/>
                  </a:cxn>
                </a:cxnLst>
                <a:rect l="0" t="0" r="r" b="b"/>
                <a:pathLst>
                  <a:path w="734" h="104">
                    <a:moveTo>
                      <a:pt x="0" y="100"/>
                    </a:moveTo>
                    <a:lnTo>
                      <a:pt x="652" y="103"/>
                    </a:lnTo>
                    <a:lnTo>
                      <a:pt x="733" y="0"/>
                    </a:lnTo>
                    <a:lnTo>
                      <a:pt x="180" y="0"/>
                    </a:lnTo>
                    <a:lnTo>
                      <a:pt x="0" y="100"/>
                    </a:lnTo>
                  </a:path>
                </a:pathLst>
              </a:custGeom>
              <a:gradFill rotWithShape="1">
                <a:gsLst>
                  <a:gs pos="0">
                    <a:srgbClr val="FF6535"/>
                  </a:gs>
                  <a:gs pos="50000">
                    <a:srgbClr val="FF6535">
                      <a:gamma/>
                      <a:shade val="66275"/>
                      <a:invGamma/>
                    </a:srgbClr>
                  </a:gs>
                  <a:gs pos="100000">
                    <a:srgbClr val="FF6535"/>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53" name="Freeform 29"/>
              <p:cNvSpPr>
                <a:spLocks/>
              </p:cNvSpPr>
              <p:nvPr/>
            </p:nvSpPr>
            <p:spPr bwMode="gray">
              <a:xfrm>
                <a:off x="955" y="1354"/>
                <a:ext cx="1258" cy="617"/>
              </a:xfrm>
              <a:custGeom>
                <a:avLst/>
                <a:gdLst>
                  <a:gd name="T0" fmla="*/ 0 w 1239"/>
                  <a:gd name="T1" fmla="*/ 537 h 538"/>
                  <a:gd name="T2" fmla="*/ 1238 w 1239"/>
                  <a:gd name="T3" fmla="*/ 537 h 538"/>
                  <a:gd name="T4" fmla="*/ 950 w 1239"/>
                  <a:gd name="T5" fmla="*/ 0 h 538"/>
                  <a:gd name="T6" fmla="*/ 288 w 1239"/>
                  <a:gd name="T7" fmla="*/ 0 h 538"/>
                  <a:gd name="T8" fmla="*/ 0 w 1239"/>
                  <a:gd name="T9" fmla="*/ 537 h 538"/>
                </a:gdLst>
                <a:ahLst/>
                <a:cxnLst>
                  <a:cxn ang="0">
                    <a:pos x="T0" y="T1"/>
                  </a:cxn>
                  <a:cxn ang="0">
                    <a:pos x="T2" y="T3"/>
                  </a:cxn>
                  <a:cxn ang="0">
                    <a:pos x="T4" y="T5"/>
                  </a:cxn>
                  <a:cxn ang="0">
                    <a:pos x="T6" y="T7"/>
                  </a:cxn>
                  <a:cxn ang="0">
                    <a:pos x="T8" y="T9"/>
                  </a:cxn>
                </a:cxnLst>
                <a:rect l="0" t="0" r="r" b="b"/>
                <a:pathLst>
                  <a:path w="1239" h="538">
                    <a:moveTo>
                      <a:pt x="0" y="537"/>
                    </a:moveTo>
                    <a:lnTo>
                      <a:pt x="1238" y="537"/>
                    </a:lnTo>
                    <a:lnTo>
                      <a:pt x="950" y="0"/>
                    </a:lnTo>
                    <a:lnTo>
                      <a:pt x="288" y="0"/>
                    </a:lnTo>
                    <a:lnTo>
                      <a:pt x="0" y="537"/>
                    </a:lnTo>
                  </a:path>
                </a:pathLst>
              </a:custGeom>
              <a:gradFill rotWithShape="1">
                <a:gsLst>
                  <a:gs pos="0">
                    <a:srgbClr val="FF9933"/>
                  </a:gs>
                  <a:gs pos="100000">
                    <a:srgbClr val="FF9933">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54" name="Freeform 30"/>
              <p:cNvSpPr>
                <a:spLocks/>
              </p:cNvSpPr>
              <p:nvPr/>
            </p:nvSpPr>
            <p:spPr bwMode="gray">
              <a:xfrm>
                <a:off x="1914" y="1234"/>
                <a:ext cx="445" cy="732"/>
              </a:xfrm>
              <a:custGeom>
                <a:avLst/>
                <a:gdLst>
                  <a:gd name="T0" fmla="*/ 289 w 439"/>
                  <a:gd name="T1" fmla="*/ 637 h 638"/>
                  <a:gd name="T2" fmla="*/ 438 w 439"/>
                  <a:gd name="T3" fmla="*/ 441 h 638"/>
                  <a:gd name="T4" fmla="*/ 79 w 439"/>
                  <a:gd name="T5" fmla="*/ 0 h 638"/>
                  <a:gd name="T6" fmla="*/ 0 w 439"/>
                  <a:gd name="T7" fmla="*/ 96 h 638"/>
                  <a:gd name="T8" fmla="*/ 289 w 439"/>
                  <a:gd name="T9" fmla="*/ 637 h 638"/>
                </a:gdLst>
                <a:ahLst/>
                <a:cxnLst>
                  <a:cxn ang="0">
                    <a:pos x="T0" y="T1"/>
                  </a:cxn>
                  <a:cxn ang="0">
                    <a:pos x="T2" y="T3"/>
                  </a:cxn>
                  <a:cxn ang="0">
                    <a:pos x="T4" y="T5"/>
                  </a:cxn>
                  <a:cxn ang="0">
                    <a:pos x="T6" y="T7"/>
                  </a:cxn>
                  <a:cxn ang="0">
                    <a:pos x="T8" y="T9"/>
                  </a:cxn>
                </a:cxnLst>
                <a:rect l="0" t="0" r="r" b="b"/>
                <a:pathLst>
                  <a:path w="439" h="638">
                    <a:moveTo>
                      <a:pt x="289" y="637"/>
                    </a:moveTo>
                    <a:lnTo>
                      <a:pt x="438" y="441"/>
                    </a:lnTo>
                    <a:lnTo>
                      <a:pt x="79" y="0"/>
                    </a:lnTo>
                    <a:lnTo>
                      <a:pt x="0" y="96"/>
                    </a:lnTo>
                    <a:lnTo>
                      <a:pt x="289" y="637"/>
                    </a:lnTo>
                  </a:path>
                </a:pathLst>
              </a:custGeom>
              <a:solidFill>
                <a:srgbClr val="FFBA7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51" name="Text Box 31"/>
            <p:cNvSpPr txBox="1">
              <a:spLocks noChangeArrowheads="1"/>
            </p:cNvSpPr>
            <p:nvPr/>
          </p:nvSpPr>
          <p:spPr bwMode="auto">
            <a:xfrm>
              <a:off x="1291" y="1731"/>
              <a:ext cx="601" cy="368"/>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latinLnBrk="1">
                <a:lnSpc>
                  <a:spcPct val="80000"/>
                </a:lnSpc>
              </a:pPr>
              <a:r>
                <a:rPr lang="zh-TW" altLang="en-US" sz="2000" b="1" dirty="0" smtClean="0">
                  <a:solidFill>
                    <a:schemeClr val="bg1"/>
                  </a:solidFill>
                  <a:latin typeface="微軟正黑體" panose="020B0604030504040204" pitchFamily="34" charset="-120"/>
                  <a:ea typeface="微軟正黑體" panose="020B0604030504040204" pitchFamily="34" charset="-120"/>
                </a:rPr>
                <a:t>擴大使</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ctr" latinLnBrk="1">
                <a:lnSpc>
                  <a:spcPct val="80000"/>
                </a:lnSpc>
              </a:pPr>
              <a:r>
                <a:rPr lang="zh-TW" altLang="en-US" sz="2000" b="1" dirty="0" smtClean="0">
                  <a:solidFill>
                    <a:schemeClr val="bg1"/>
                  </a:solidFill>
                  <a:latin typeface="微軟正黑體" panose="020B0604030504040204" pitchFamily="34" charset="-120"/>
                  <a:ea typeface="微軟正黑體" panose="020B0604030504040204" pitchFamily="34" charset="-120"/>
                </a:rPr>
                <a:t>用效益</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grpSp>
      <p:grpSp>
        <p:nvGrpSpPr>
          <p:cNvPr id="55" name="Group 38"/>
          <p:cNvGrpSpPr>
            <a:grpSpLocks/>
          </p:cNvGrpSpPr>
          <p:nvPr/>
        </p:nvGrpSpPr>
        <p:grpSpPr bwMode="auto">
          <a:xfrm>
            <a:off x="1848322" y="1645621"/>
            <a:ext cx="779463" cy="771526"/>
            <a:chOff x="1173" y="1413"/>
            <a:chExt cx="491" cy="486"/>
          </a:xfrm>
        </p:grpSpPr>
        <p:grpSp>
          <p:nvGrpSpPr>
            <p:cNvPr id="56" name="Group 39"/>
            <p:cNvGrpSpPr>
              <a:grpSpLocks/>
            </p:cNvGrpSpPr>
            <p:nvPr/>
          </p:nvGrpSpPr>
          <p:grpSpPr bwMode="auto">
            <a:xfrm>
              <a:off x="1173" y="1413"/>
              <a:ext cx="491" cy="482"/>
              <a:chOff x="1284" y="653"/>
              <a:chExt cx="653" cy="616"/>
            </a:xfrm>
          </p:grpSpPr>
          <p:sp>
            <p:nvSpPr>
              <p:cNvPr id="58" name="Freeform 40"/>
              <p:cNvSpPr>
                <a:spLocks/>
              </p:cNvSpPr>
              <p:nvPr/>
            </p:nvSpPr>
            <p:spPr bwMode="gray">
              <a:xfrm>
                <a:off x="1284" y="653"/>
                <a:ext cx="598" cy="616"/>
              </a:xfrm>
              <a:custGeom>
                <a:avLst/>
                <a:gdLst>
                  <a:gd name="T0" fmla="*/ 0 w 587"/>
                  <a:gd name="T1" fmla="*/ 533 h 537"/>
                  <a:gd name="T2" fmla="*/ 586 w 587"/>
                  <a:gd name="T3" fmla="*/ 536 h 537"/>
                  <a:gd name="T4" fmla="*/ 283 w 587"/>
                  <a:gd name="T5" fmla="*/ 0 h 537"/>
                  <a:gd name="T6" fmla="*/ 0 w 587"/>
                  <a:gd name="T7" fmla="*/ 533 h 537"/>
                </a:gdLst>
                <a:ahLst/>
                <a:cxnLst>
                  <a:cxn ang="0">
                    <a:pos x="T0" y="T1"/>
                  </a:cxn>
                  <a:cxn ang="0">
                    <a:pos x="T2" y="T3"/>
                  </a:cxn>
                  <a:cxn ang="0">
                    <a:pos x="T4" y="T5"/>
                  </a:cxn>
                  <a:cxn ang="0">
                    <a:pos x="T6" y="T7"/>
                  </a:cxn>
                </a:cxnLst>
                <a:rect l="0" t="0" r="r" b="b"/>
                <a:pathLst>
                  <a:path w="587" h="537">
                    <a:moveTo>
                      <a:pt x="0" y="533"/>
                    </a:moveTo>
                    <a:lnTo>
                      <a:pt x="586" y="536"/>
                    </a:lnTo>
                    <a:lnTo>
                      <a:pt x="283" y="0"/>
                    </a:lnTo>
                    <a:lnTo>
                      <a:pt x="0" y="533"/>
                    </a:lnTo>
                  </a:path>
                </a:pathLst>
              </a:cu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 name="Freeform 41"/>
              <p:cNvSpPr>
                <a:spLocks/>
              </p:cNvSpPr>
              <p:nvPr/>
            </p:nvSpPr>
            <p:spPr bwMode="gray">
              <a:xfrm>
                <a:off x="1568" y="653"/>
                <a:ext cx="369" cy="613"/>
              </a:xfrm>
              <a:custGeom>
                <a:avLst/>
                <a:gdLst>
                  <a:gd name="T0" fmla="*/ 296 w 364"/>
                  <a:gd name="T1" fmla="*/ 534 h 535"/>
                  <a:gd name="T2" fmla="*/ 363 w 364"/>
                  <a:gd name="T3" fmla="*/ 445 h 535"/>
                  <a:gd name="T4" fmla="*/ 0 w 364"/>
                  <a:gd name="T5" fmla="*/ 0 h 535"/>
                  <a:gd name="T6" fmla="*/ 296 w 364"/>
                  <a:gd name="T7" fmla="*/ 534 h 535"/>
                </a:gdLst>
                <a:ahLst/>
                <a:cxnLst>
                  <a:cxn ang="0">
                    <a:pos x="T0" y="T1"/>
                  </a:cxn>
                  <a:cxn ang="0">
                    <a:pos x="T2" y="T3"/>
                  </a:cxn>
                  <a:cxn ang="0">
                    <a:pos x="T4" y="T5"/>
                  </a:cxn>
                  <a:cxn ang="0">
                    <a:pos x="T6" y="T7"/>
                  </a:cxn>
                </a:cxnLst>
                <a:rect l="0" t="0" r="r" b="b"/>
                <a:pathLst>
                  <a:path w="364" h="535">
                    <a:moveTo>
                      <a:pt x="296" y="534"/>
                    </a:moveTo>
                    <a:lnTo>
                      <a:pt x="363" y="445"/>
                    </a:lnTo>
                    <a:lnTo>
                      <a:pt x="0" y="0"/>
                    </a:lnTo>
                    <a:lnTo>
                      <a:pt x="296" y="534"/>
                    </a:lnTo>
                  </a:path>
                </a:pathLst>
              </a:custGeom>
              <a:solidFill>
                <a:srgbClr val="FF653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7" name="Text Box 42"/>
            <p:cNvSpPr txBox="1">
              <a:spLocks noChangeArrowheads="1"/>
            </p:cNvSpPr>
            <p:nvPr/>
          </p:nvSpPr>
          <p:spPr bwMode="auto">
            <a:xfrm>
              <a:off x="1333" y="1647"/>
              <a:ext cx="1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zh-TW" altLang="zh-TW" sz="2000" b="1">
                <a:solidFill>
                  <a:schemeClr val="bg1"/>
                </a:solidFill>
                <a:latin typeface="華康粗圓體" pitchFamily="49" charset="-120"/>
                <a:ea typeface="華康粗圓體" pitchFamily="49" charset="-120"/>
              </a:endParaRPr>
            </a:p>
          </p:txBody>
        </p:sp>
      </p:grpSp>
      <p:pic>
        <p:nvPicPr>
          <p:cNvPr id="25604" name="Picture 4" descr="\\3filer\研發部\04_我需要美工小素材\標誌│符號│箭頭│按鈕類\箭頭色塊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4473869" y="4742641"/>
            <a:ext cx="4083819" cy="1110824"/>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5366226" y="5055568"/>
            <a:ext cx="3310231" cy="461665"/>
          </a:xfrm>
          <a:prstGeom prst="rect">
            <a:avLst/>
          </a:prstGeom>
        </p:spPr>
        <p:txBody>
          <a:bodyPr wrap="square">
            <a:spAutoFit/>
          </a:bodyPr>
          <a:lstStyle/>
          <a:p>
            <a:r>
              <a:rPr lang="zh-TW" altLang="en-US" sz="2400" dirty="0" smtClean="0">
                <a:solidFill>
                  <a:schemeClr val="tx2"/>
                </a:solidFill>
                <a:latin typeface="微軟正黑體" pitchFamily="34" charset="-120"/>
                <a:ea typeface="微軟正黑體" pitchFamily="34" charset="-120"/>
              </a:rPr>
              <a:t>落實</a:t>
            </a:r>
            <a:r>
              <a:rPr lang="zh-TW" altLang="en-US" sz="2400" dirty="0">
                <a:solidFill>
                  <a:schemeClr val="tx2"/>
                </a:solidFill>
                <a:latin typeface="微軟正黑體" pitchFamily="34" charset="-120"/>
                <a:ea typeface="微軟正黑體" pitchFamily="34" charset="-120"/>
              </a:rPr>
              <a:t>跨</a:t>
            </a:r>
            <a:r>
              <a:rPr lang="zh-TW" altLang="en-US" sz="2400" dirty="0" smtClean="0">
                <a:solidFill>
                  <a:schemeClr val="tx2"/>
                </a:solidFill>
                <a:latin typeface="微軟正黑體" pitchFamily="34" charset="-120"/>
                <a:ea typeface="微軟正黑體" pitchFamily="34" charset="-120"/>
              </a:rPr>
              <a:t>部會之圖資整合</a:t>
            </a:r>
            <a:endParaRPr lang="zh-TW" altLang="en-US" sz="2400" dirty="0">
              <a:solidFill>
                <a:schemeClr val="tx2"/>
              </a:solidFill>
              <a:latin typeface="微軟正黑體" pitchFamily="34" charset="-120"/>
              <a:ea typeface="微軟正黑體" pitchFamily="34" charset="-120"/>
            </a:endParaRPr>
          </a:p>
        </p:txBody>
      </p:sp>
      <p:pic>
        <p:nvPicPr>
          <p:cNvPr id="38" name="Picture 4" descr="\\3filer\研發部\04_我需要美工小素材\標誌│符號│箭頭│按鈕類\箭頭色塊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4473869" y="3830344"/>
            <a:ext cx="4083819" cy="1110824"/>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5366227" y="4143271"/>
            <a:ext cx="3284107" cy="461665"/>
          </a:xfrm>
          <a:prstGeom prst="rect">
            <a:avLst/>
          </a:prstGeom>
        </p:spPr>
        <p:txBody>
          <a:bodyPr wrap="square">
            <a:spAutoFit/>
          </a:bodyPr>
          <a:lstStyle/>
          <a:p>
            <a:r>
              <a:rPr lang="zh-TW" altLang="en-US" sz="2400" dirty="0" smtClean="0">
                <a:solidFill>
                  <a:schemeClr val="tx2"/>
                </a:solidFill>
                <a:latin typeface="微軟正黑體" pitchFamily="34" charset="-120"/>
                <a:ea typeface="微軟正黑體" pitchFamily="34" charset="-120"/>
              </a:rPr>
              <a:t>使用者需求導向為出發</a:t>
            </a:r>
            <a:endParaRPr lang="zh-TW" altLang="en-US" sz="2400" dirty="0">
              <a:solidFill>
                <a:schemeClr val="tx2"/>
              </a:solidFill>
              <a:latin typeface="微軟正黑體" pitchFamily="34" charset="-120"/>
              <a:ea typeface="微軟正黑體" pitchFamily="34" charset="-120"/>
            </a:endParaRPr>
          </a:p>
        </p:txBody>
      </p:sp>
      <p:pic>
        <p:nvPicPr>
          <p:cNvPr id="40" name="Picture 4" descr="\\3filer\研發部\04_我需要美工小素材\標誌│符號│箭頭│按鈕類\箭頭色塊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4473869" y="2894241"/>
            <a:ext cx="4083819" cy="1110824"/>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p:cNvSpPr/>
          <p:nvPr/>
        </p:nvSpPr>
        <p:spPr>
          <a:xfrm>
            <a:off x="5366225" y="3207168"/>
            <a:ext cx="3284107" cy="461665"/>
          </a:xfrm>
          <a:prstGeom prst="rect">
            <a:avLst/>
          </a:prstGeom>
        </p:spPr>
        <p:txBody>
          <a:bodyPr wrap="square">
            <a:spAutoFit/>
          </a:bodyPr>
          <a:lstStyle/>
          <a:p>
            <a:r>
              <a:rPr lang="zh-TW" altLang="en-US" sz="2400" dirty="0" smtClean="0">
                <a:solidFill>
                  <a:schemeClr val="tx2"/>
                </a:solidFill>
                <a:latin typeface="微軟正黑體" pitchFamily="34" charset="-120"/>
                <a:ea typeface="微軟正黑體" pitchFamily="34" charset="-120"/>
              </a:rPr>
              <a:t>透過網際網路方式串連</a:t>
            </a:r>
            <a:endParaRPr lang="zh-TW" altLang="en-US" sz="2400" dirty="0">
              <a:solidFill>
                <a:schemeClr val="tx2"/>
              </a:solidFill>
              <a:latin typeface="微軟正黑體" pitchFamily="34" charset="-120"/>
              <a:ea typeface="微軟正黑體" pitchFamily="34" charset="-120"/>
            </a:endParaRPr>
          </a:p>
        </p:txBody>
      </p:sp>
      <p:pic>
        <p:nvPicPr>
          <p:cNvPr id="61" name="Picture 4" descr="\\3filer\研發部\04_我需要美工小素材\標誌│符號│箭頭│按鈕類\箭頭色塊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0800000">
            <a:off x="4499992" y="1995672"/>
            <a:ext cx="4083819" cy="1110824"/>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366226" y="2276873"/>
            <a:ext cx="3310231" cy="461665"/>
          </a:xfrm>
          <a:prstGeom prst="rect">
            <a:avLst/>
          </a:prstGeom>
        </p:spPr>
        <p:txBody>
          <a:bodyPr wrap="square">
            <a:spAutoFit/>
          </a:bodyPr>
          <a:lstStyle/>
          <a:p>
            <a:r>
              <a:rPr lang="zh-TW" altLang="en-US" sz="2400" dirty="0" smtClean="0">
                <a:solidFill>
                  <a:schemeClr val="tx2"/>
                </a:solidFill>
                <a:latin typeface="微軟正黑體" pitchFamily="34" charset="-120"/>
                <a:ea typeface="微軟正黑體" pitchFamily="34" charset="-120"/>
              </a:rPr>
              <a:t>滿足決策支援加值應用</a:t>
            </a:r>
            <a:endParaRPr lang="zh-TW" altLang="en-US" sz="2400" dirty="0">
              <a:solidFill>
                <a:schemeClr val="tx2"/>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9048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linds(horizontal)">
                                      <p:cBhvr>
                                        <p:cTn id="13" dur="500"/>
                                        <p:tgtEl>
                                          <p:spTgt spid="43"/>
                                        </p:tgtEl>
                                      </p:cBhvr>
                                    </p:animEffect>
                                  </p:childTnLst>
                                </p:cTn>
                              </p:par>
                              <p:par>
                                <p:cTn id="14" presetID="3" presetClass="entr" presetSubtype="1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par>
                                <p:cTn id="17" presetID="3" presetClass="entr" presetSubtype="1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blinds(horizontal)">
                                      <p:cBhvr>
                                        <p:cTn id="19" dur="500"/>
                                        <p:tgtEl>
                                          <p:spTgt spid="55"/>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25604"/>
                                        </p:tgtEl>
                                        <p:attrNameLst>
                                          <p:attrName>style.visibility</p:attrName>
                                        </p:attrNameLst>
                                      </p:cBhvr>
                                      <p:to>
                                        <p:strVal val="visible"/>
                                      </p:to>
                                    </p:set>
                                    <p:anim calcmode="lin" valueType="num">
                                      <p:cBhvr additive="base">
                                        <p:cTn id="23" dur="500" fill="hold"/>
                                        <p:tgtEl>
                                          <p:spTgt spid="25604"/>
                                        </p:tgtEl>
                                        <p:attrNameLst>
                                          <p:attrName>ppt_x</p:attrName>
                                        </p:attrNameLst>
                                      </p:cBhvr>
                                      <p:tavLst>
                                        <p:tav tm="0">
                                          <p:val>
                                            <p:strVal val="1+#ppt_w/2"/>
                                          </p:val>
                                        </p:tav>
                                        <p:tav tm="100000">
                                          <p:val>
                                            <p:strVal val="#ppt_x"/>
                                          </p:val>
                                        </p:tav>
                                      </p:tavLst>
                                    </p:anim>
                                    <p:anim calcmode="lin" valueType="num">
                                      <p:cBhvr additive="base">
                                        <p:cTn id="24" dur="500" fill="hold"/>
                                        <p:tgtEl>
                                          <p:spTgt spid="2560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1+#ppt_w/2"/>
                                          </p:val>
                                        </p:tav>
                                        <p:tav tm="100000">
                                          <p:val>
                                            <p:strVal val="#ppt_x"/>
                                          </p:val>
                                        </p:tav>
                                      </p:tavLst>
                                    </p:anim>
                                    <p:anim calcmode="lin" valueType="num">
                                      <p:cBhvr additive="base">
                                        <p:cTn id="37" dur="500" fill="hold"/>
                                        <p:tgtEl>
                                          <p:spTgt spid="39"/>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1+#ppt_w/2"/>
                                          </p:val>
                                        </p:tav>
                                        <p:tav tm="100000">
                                          <p:val>
                                            <p:strVal val="#ppt_x"/>
                                          </p:val>
                                        </p:tav>
                                      </p:tavLst>
                                    </p:anim>
                                    <p:anim calcmode="lin" valueType="num">
                                      <p:cBhvr additive="base">
                                        <p:cTn id="42" dur="500" fill="hold"/>
                                        <p:tgtEl>
                                          <p:spTgt spid="4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fill="hold"/>
                                        <p:tgtEl>
                                          <p:spTgt spid="61"/>
                                        </p:tgtEl>
                                        <p:attrNameLst>
                                          <p:attrName>ppt_x</p:attrName>
                                        </p:attrNameLst>
                                      </p:cBhvr>
                                      <p:tavLst>
                                        <p:tav tm="0">
                                          <p:val>
                                            <p:strVal val="1+#ppt_w/2"/>
                                          </p:val>
                                        </p:tav>
                                        <p:tav tm="100000">
                                          <p:val>
                                            <p:strVal val="#ppt_x"/>
                                          </p:val>
                                        </p:tav>
                                      </p:tavLst>
                                    </p:anim>
                                    <p:anim calcmode="lin" valueType="num">
                                      <p:cBhvr additive="base">
                                        <p:cTn id="51" dur="500" fill="hold"/>
                                        <p:tgtEl>
                                          <p:spTgt spid="61"/>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1+#ppt_w/2"/>
                                          </p:val>
                                        </p:tav>
                                        <p:tav tm="100000">
                                          <p:val>
                                            <p:strVal val="#ppt_x"/>
                                          </p:val>
                                        </p:tav>
                                      </p:tavLst>
                                    </p:anim>
                                    <p:anim calcmode="lin" valueType="num">
                                      <p:cBhvr additive="base">
                                        <p:cTn id="55"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60"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計畫工作項目</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541685419"/>
              </p:ext>
            </p:extLst>
          </p:nvPr>
        </p:nvGraphicFramePr>
        <p:xfrm>
          <a:off x="647565" y="1232756"/>
          <a:ext cx="8100900" cy="562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p:cNvSpPr>
            <a:spLocks noGrp="1"/>
          </p:cNvSpPr>
          <p:nvPr>
            <p:ph type="sldNum" sz="quarter" idx="12"/>
          </p:nvPr>
        </p:nvSpPr>
        <p:spPr/>
        <p:txBody>
          <a:bodyPr/>
          <a:lstStyle/>
          <a:p>
            <a:fld id="{1E2BA8CA-ED31-47D1-9414-5B616F2AB5B3}" type="slidenum">
              <a:rPr lang="zh-TW" altLang="en-US" smtClean="0"/>
              <a:pPr/>
              <a:t>6</a:t>
            </a:fld>
            <a:endParaRPr lang="zh-TW" altLang="en-US" dirty="0"/>
          </a:p>
        </p:txBody>
      </p:sp>
    </p:spTree>
    <p:extLst>
      <p:ext uri="{BB962C8B-B14F-4D97-AF65-F5344CB8AC3E}">
        <p14:creationId xmlns:p14="http://schemas.microsoft.com/office/powerpoint/2010/main" val="453675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0384" y="332657"/>
            <a:ext cx="8229600" cy="867853"/>
          </a:xfrm>
        </p:spPr>
        <p:txBody>
          <a:bodyPr/>
          <a:lstStyle/>
          <a:p>
            <a:pPr algn="l"/>
            <a:r>
              <a:rPr lang="zh-TW" altLang="en-US" dirty="0" smtClean="0">
                <a:effectLst/>
              </a:rPr>
              <a:t>計畫</a:t>
            </a:r>
            <a:r>
              <a:rPr lang="zh-TW" altLang="zh-TW" dirty="0" smtClean="0">
                <a:effectLst/>
              </a:rPr>
              <a:t>執行</a:t>
            </a:r>
            <a:r>
              <a:rPr lang="zh-TW" altLang="zh-TW" dirty="0">
                <a:effectLst/>
              </a:rPr>
              <a:t>流程</a:t>
            </a:r>
            <a:endParaRPr lang="zh-TW" altLang="en-US" dirty="0"/>
          </a:p>
        </p:txBody>
      </p:sp>
      <p:sp>
        <p:nvSpPr>
          <p:cNvPr id="4" name="Rectangle 2"/>
          <p:cNvSpPr>
            <a:spLocks noChangeArrowheads="1"/>
          </p:cNvSpPr>
          <p:nvPr/>
        </p:nvSpPr>
        <p:spPr bwMode="auto">
          <a:xfrm>
            <a:off x="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投影片編號版面配置區 2"/>
          <p:cNvSpPr>
            <a:spLocks noGrp="1"/>
          </p:cNvSpPr>
          <p:nvPr>
            <p:ph type="sldNum" sz="quarter" idx="12"/>
          </p:nvPr>
        </p:nvSpPr>
        <p:spPr/>
        <p:txBody>
          <a:bodyPr/>
          <a:lstStyle/>
          <a:p>
            <a:fld id="{1E2BA8CA-ED31-47D1-9414-5B616F2AB5B3}" type="slidenum">
              <a:rPr lang="zh-TW" altLang="en-US" smtClean="0"/>
              <a:pPr/>
              <a:t>7</a:t>
            </a:fld>
            <a:endParaRPr lang="zh-TW" altLang="en-US" dirty="0"/>
          </a:p>
        </p:txBody>
      </p:sp>
      <p:sp>
        <p:nvSpPr>
          <p:cNvPr id="7" name="Rectangle 7"/>
          <p:cNvSpPr>
            <a:spLocks noChangeArrowheads="1"/>
          </p:cNvSpPr>
          <p:nvPr/>
        </p:nvSpPr>
        <p:spPr bwMode="auto">
          <a:xfrm>
            <a:off x="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Rectangle 42"/>
          <p:cNvSpPr>
            <a:spLocks noChangeArrowheads="1"/>
          </p:cNvSpPr>
          <p:nvPr/>
        </p:nvSpPr>
        <p:spPr bwMode="auto">
          <a:xfrm>
            <a:off x="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125"/>
          <p:cNvSpPr>
            <a:spLocks noChangeArrowheads="1"/>
          </p:cNvSpPr>
          <p:nvPr/>
        </p:nvSpPr>
        <p:spPr bwMode="auto">
          <a:xfrm>
            <a:off x="2924175" y="-3289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9" name="物件 8"/>
          <p:cNvGraphicFramePr>
            <a:graphicFrameLocks noChangeAspect="1"/>
          </p:cNvGraphicFramePr>
          <p:nvPr>
            <p:extLst>
              <p:ext uri="{D42A27DB-BD31-4B8C-83A1-F6EECF244321}">
                <p14:modId xmlns:p14="http://schemas.microsoft.com/office/powerpoint/2010/main" val="1502373496"/>
              </p:ext>
            </p:extLst>
          </p:nvPr>
        </p:nvGraphicFramePr>
        <p:xfrm>
          <a:off x="2924175" y="184666"/>
          <a:ext cx="6219825" cy="6525343"/>
        </p:xfrm>
        <a:graphic>
          <a:graphicData uri="http://schemas.openxmlformats.org/presentationml/2006/ole">
            <mc:AlternateContent xmlns:mc="http://schemas.openxmlformats.org/markup-compatibility/2006">
              <mc:Choice xmlns:v="urn:schemas-microsoft-com:vml" Requires="v">
                <p:oleObj spid="_x0000_s4350" name="Visio" r:id="rId4" imgW="8382765" imgH="9045000" progId="Visio.Drawing.11">
                  <p:embed/>
                </p:oleObj>
              </mc:Choice>
              <mc:Fallback>
                <p:oleObj name="Visio" r:id="rId4" imgW="8382765" imgH="9045000" progId="Visio.Drawing.11">
                  <p:embed/>
                  <p:pic>
                    <p:nvPicPr>
                      <p:cNvPr id="0" name="Object 124"/>
                      <p:cNvPicPr>
                        <a:picLocks noChangeAspect="1" noChangeArrowheads="1"/>
                      </p:cNvPicPr>
                      <p:nvPr/>
                    </p:nvPicPr>
                    <p:blipFill>
                      <a:blip r:embed="rId5"/>
                      <a:srcRect/>
                      <a:stretch>
                        <a:fillRect/>
                      </a:stretch>
                    </p:blipFill>
                    <p:spPr bwMode="auto">
                      <a:xfrm>
                        <a:off x="2924175" y="184666"/>
                        <a:ext cx="6219825" cy="6525343"/>
                      </a:xfrm>
                      <a:prstGeom prst="rect">
                        <a:avLst/>
                      </a:prstGeom>
                      <a:noFill/>
                    </p:spPr>
                  </p:pic>
                </p:oleObj>
              </mc:Fallback>
            </mc:AlternateContent>
          </a:graphicData>
        </a:graphic>
      </p:graphicFrame>
      <p:sp>
        <p:nvSpPr>
          <p:cNvPr id="6" name="文字方塊 5"/>
          <p:cNvSpPr txBox="1"/>
          <p:nvPr/>
        </p:nvSpPr>
        <p:spPr>
          <a:xfrm>
            <a:off x="539552" y="5949280"/>
            <a:ext cx="3312368"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詳請參閱報告書第一章第四節</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7123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11560" y="5445224"/>
            <a:ext cx="8001000" cy="624096"/>
          </a:xfrm>
        </p:spPr>
        <p:txBody>
          <a:bodyPr>
            <a:noAutofit/>
          </a:bodyPr>
          <a:lstStyle/>
          <a:p>
            <a:pPr lvl="0"/>
            <a:r>
              <a:rPr lang="zh-TW" altLang="en-US" sz="3700" b="1" dirty="0" smtClean="0">
                <a:solidFill>
                  <a:schemeClr val="tx1"/>
                </a:solidFill>
                <a:latin typeface="+mj-ea"/>
                <a:cs typeface="華康中黑體" pitchFamily="49" charset="-120"/>
              </a:rPr>
              <a:t>執行成果說明</a:t>
            </a:r>
            <a:endParaRPr lang="zh-TW" altLang="en-US" sz="3700" b="1" dirty="0">
              <a:solidFill>
                <a:schemeClr val="tx1"/>
              </a:solidFill>
              <a:latin typeface="+mj-ea"/>
              <a:cs typeface="華康中黑體" pitchFamily="49" charset="-120"/>
            </a:endParaRPr>
          </a:p>
        </p:txBody>
      </p:sp>
      <p:sp>
        <p:nvSpPr>
          <p:cNvPr id="2" name="投影片編號版面配置區 1"/>
          <p:cNvSpPr>
            <a:spLocks noGrp="1"/>
          </p:cNvSpPr>
          <p:nvPr>
            <p:ph type="sldNum" sz="quarter" idx="4294967295"/>
          </p:nvPr>
        </p:nvSpPr>
        <p:spPr>
          <a:xfrm>
            <a:off x="7010908" y="6520261"/>
            <a:ext cx="2133600" cy="365125"/>
          </a:xfrm>
          <a:prstGeom prst="rect">
            <a:avLst/>
          </a:prstGeom>
        </p:spPr>
        <p:txBody>
          <a:bodyPr/>
          <a:lstStyle/>
          <a:p>
            <a:fld id="{9A909DBB-5B3B-4A64-9F2F-41ACA429FED0}" type="slidenum">
              <a:rPr lang="zh-TW" altLang="en-US" smtClean="0"/>
              <a:pPr/>
              <a:t>8</a:t>
            </a:fld>
            <a:endParaRPr lang="zh-TW" altLang="en-US"/>
          </a:p>
        </p:txBody>
      </p:sp>
    </p:spTree>
    <p:extLst>
      <p:ext uri="{BB962C8B-B14F-4D97-AF65-F5344CB8AC3E}">
        <p14:creationId xmlns:p14="http://schemas.microsoft.com/office/powerpoint/2010/main" val="4080362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332656"/>
            <a:ext cx="8229600" cy="867853"/>
          </a:xfrm>
        </p:spPr>
        <p:txBody>
          <a:bodyPr>
            <a:normAutofit/>
          </a:bodyPr>
          <a:lstStyle/>
          <a:p>
            <a:r>
              <a:rPr lang="zh-TW" altLang="en-US" dirty="0" smtClean="0">
                <a:cs typeface="Times New Roman" pitchFamily="18" charset="0"/>
              </a:rPr>
              <a:t>整體</a:t>
            </a:r>
            <a:r>
              <a:rPr lang="zh-TW" altLang="en-US" dirty="0">
                <a:cs typeface="Times New Roman" pitchFamily="18" charset="0"/>
              </a:rPr>
              <a:t>架構</a:t>
            </a:r>
            <a:r>
              <a:rPr lang="zh-TW" altLang="en-US" dirty="0" smtClean="0">
                <a:cs typeface="Times New Roman" pitchFamily="18" charset="0"/>
              </a:rPr>
              <a:t>說明</a:t>
            </a:r>
            <a:endParaRPr lang="zh-TW" altLang="en-US" dirty="0"/>
          </a:p>
        </p:txBody>
      </p:sp>
      <p:sp>
        <p:nvSpPr>
          <p:cNvPr id="6" name="投影片編號版面配置區 5"/>
          <p:cNvSpPr>
            <a:spLocks noGrp="1"/>
          </p:cNvSpPr>
          <p:nvPr>
            <p:ph type="sldNum" sz="quarter" idx="12"/>
          </p:nvPr>
        </p:nvSpPr>
        <p:spPr/>
        <p:txBody>
          <a:bodyPr/>
          <a:lstStyle/>
          <a:p>
            <a:fld id="{BFEBEB0A-9E3D-4B14-9782-E2AE3DA60D96}" type="slidenum">
              <a:rPr lang="en-US" smtClean="0"/>
              <a:pPr/>
              <a:t>9</a:t>
            </a:fld>
            <a:endParaRPr lang="en-US"/>
          </a:p>
        </p:txBody>
      </p:sp>
      <p:sp>
        <p:nvSpPr>
          <p:cNvPr id="45" name="圓角矩形 44"/>
          <p:cNvSpPr/>
          <p:nvPr/>
        </p:nvSpPr>
        <p:spPr>
          <a:xfrm>
            <a:off x="4865124" y="5047009"/>
            <a:ext cx="2737825" cy="1429354"/>
          </a:xfrm>
          <a:prstGeom prst="round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6" name="圓角矩形 45"/>
          <p:cNvSpPr/>
          <p:nvPr/>
        </p:nvSpPr>
        <p:spPr>
          <a:xfrm>
            <a:off x="1686459" y="5047009"/>
            <a:ext cx="2737825" cy="1429354"/>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7" name="橢圓 46"/>
          <p:cNvSpPr/>
          <p:nvPr/>
        </p:nvSpPr>
        <p:spPr>
          <a:xfrm>
            <a:off x="3320194" y="4862809"/>
            <a:ext cx="2759707" cy="1797837"/>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6112663" y="1187708"/>
            <a:ext cx="1607940" cy="1607940"/>
          </a:xfrm>
          <a:prstGeom prst="ellipse">
            <a:avLst/>
          </a:prstGeom>
          <a:noFill/>
          <a:ln w="3810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1480748" y="1097332"/>
            <a:ext cx="1607940" cy="1607940"/>
          </a:xfrm>
          <a:prstGeom prst="ellipse">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圖片 4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46187" y="1279182"/>
            <a:ext cx="1219200" cy="1219200"/>
          </a:xfrm>
          <a:prstGeom prst="rect">
            <a:avLst/>
          </a:prstGeom>
        </p:spPr>
      </p:pic>
      <p:grpSp>
        <p:nvGrpSpPr>
          <p:cNvPr id="51" name="群組 50"/>
          <p:cNvGrpSpPr/>
          <p:nvPr/>
        </p:nvGrpSpPr>
        <p:grpSpPr>
          <a:xfrm>
            <a:off x="4033011" y="3269417"/>
            <a:ext cx="1045120" cy="1036229"/>
            <a:chOff x="539552" y="1620543"/>
            <a:chExt cx="1045120" cy="1036229"/>
          </a:xfrm>
        </p:grpSpPr>
        <p:sp>
          <p:nvSpPr>
            <p:cNvPr id="52" name="圓角矩形 51"/>
            <p:cNvSpPr/>
            <p:nvPr/>
          </p:nvSpPr>
          <p:spPr>
            <a:xfrm>
              <a:off x="539552" y="1620543"/>
              <a:ext cx="1045120" cy="103622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solidFill>
                <a:schemeClr val="tx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53" name="Picture 2" descr="I:\1384537970_api-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3484" y="1737526"/>
              <a:ext cx="825624" cy="825624"/>
            </a:xfrm>
            <a:prstGeom prst="rect">
              <a:avLst/>
            </a:prstGeom>
            <a:noFill/>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54" name="文字方塊 53"/>
            <p:cNvSpPr txBox="1"/>
            <p:nvPr/>
          </p:nvSpPr>
          <p:spPr>
            <a:xfrm>
              <a:off x="729730" y="1893316"/>
              <a:ext cx="689612" cy="523220"/>
            </a:xfrm>
            <a:prstGeom prst="rect">
              <a:avLst/>
            </a:prstGeom>
            <a:noFill/>
          </p:spPr>
          <p:txBody>
            <a:bodyPr wrap="none" rtlCol="0">
              <a:spAutoFit/>
            </a:bodyPr>
            <a:lstStyle/>
            <a:p>
              <a:r>
                <a:rPr lang="en-US" altLang="zh-TW"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rPr>
                <a:t>API</a:t>
              </a:r>
              <a:endParaRPr lang="zh-TW" alt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dist="88900" dir="2700000" sx="102000" sy="102000" algn="tl" rotWithShape="0">
                    <a:prstClr val="black">
                      <a:alpha val="26000"/>
                    </a:prstClr>
                  </a:outerShdw>
                </a:effectLst>
              </a:endParaRPr>
            </a:p>
          </p:txBody>
        </p:sp>
      </p:grpSp>
      <p:pic>
        <p:nvPicPr>
          <p:cNvPr id="55" name="圖片 5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18144" y="1265762"/>
            <a:ext cx="1187469" cy="1187469"/>
          </a:xfrm>
          <a:prstGeom prst="rect">
            <a:avLst/>
          </a:prstGeom>
        </p:spPr>
      </p:pic>
      <p:pic>
        <p:nvPicPr>
          <p:cNvPr id="56" name="圖片 5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95736" y="1896250"/>
            <a:ext cx="623362" cy="623362"/>
          </a:xfrm>
          <a:prstGeom prst="rect">
            <a:avLst/>
          </a:prstGeom>
        </p:spPr>
      </p:pic>
      <p:sp>
        <p:nvSpPr>
          <p:cNvPr id="57" name="矩形 56"/>
          <p:cNvSpPr/>
          <p:nvPr/>
        </p:nvSpPr>
        <p:spPr>
          <a:xfrm>
            <a:off x="3600822" y="4361456"/>
            <a:ext cx="1909497" cy="307777"/>
          </a:xfrm>
          <a:prstGeom prst="rect">
            <a:avLst/>
          </a:prstGeom>
        </p:spPr>
        <p:txBody>
          <a:bodyPr wrap="none">
            <a:spAutoFit/>
          </a:bodyPr>
          <a:lstStyle/>
          <a:p>
            <a:r>
              <a:rPr lang="zh-TW" altLang="zh-TW" sz="14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環境敏感地區</a:t>
            </a:r>
            <a:r>
              <a:rPr lang="zh-TW" altLang="zh-TW" sz="14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模組</a:t>
            </a:r>
            <a:r>
              <a:rPr lang="en-US" altLang="zh-TW" sz="14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API</a:t>
            </a:r>
            <a:endParaRPr lang="zh-TW" altLang="en-US" sz="1400" dirty="0">
              <a:solidFill>
                <a:srgbClr val="C00000"/>
              </a:solidFill>
              <a:latin typeface="微軟正黑體" panose="020B0604030504040204" pitchFamily="34" charset="-120"/>
              <a:ea typeface="微軟正黑體" panose="020B0604030504040204" pitchFamily="34" charset="-120"/>
            </a:endParaRPr>
          </a:p>
        </p:txBody>
      </p:sp>
      <p:grpSp>
        <p:nvGrpSpPr>
          <p:cNvPr id="58" name="群組 57"/>
          <p:cNvGrpSpPr/>
          <p:nvPr/>
        </p:nvGrpSpPr>
        <p:grpSpPr>
          <a:xfrm>
            <a:off x="4705833" y="3842125"/>
            <a:ext cx="591339" cy="591339"/>
            <a:chOff x="2664418" y="3441458"/>
            <a:chExt cx="591339" cy="591339"/>
          </a:xfrm>
        </p:grpSpPr>
        <p:sp>
          <p:nvSpPr>
            <p:cNvPr id="59" name="橢圓 58"/>
            <p:cNvSpPr/>
            <p:nvPr/>
          </p:nvSpPr>
          <p:spPr>
            <a:xfrm>
              <a:off x="2664418" y="3441458"/>
              <a:ext cx="591339" cy="591339"/>
            </a:xfrm>
            <a:prstGeom prst="ellipse">
              <a:avLst/>
            </a:prstGeom>
            <a:solidFill>
              <a:schemeClr val="accent2"/>
            </a:solidFill>
            <a:ln w="38100">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0" name="Picture 6" descr="database ico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92630" y="3469744"/>
              <a:ext cx="551542" cy="551543"/>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2752637" y="3613743"/>
              <a:ext cx="450764" cy="307777"/>
            </a:xfrm>
            <a:prstGeom prst="rect">
              <a:avLst/>
            </a:prstGeom>
          </p:spPr>
          <p:txBody>
            <a:bodyPr wrap="none">
              <a:spAutoFit/>
            </a:bodyPr>
            <a:lstStyle/>
            <a:p>
              <a:r>
                <a:rPr lang="en-US" altLang="zh-TW" sz="1400" b="1" dirty="0" smtClean="0">
                  <a:ln w="6600">
                    <a:solidFill>
                      <a:schemeClr val="accent2"/>
                    </a:solidFill>
                    <a:prstDash val="solid"/>
                  </a:ln>
                  <a:solidFill>
                    <a:srgbClr val="FFFFFF"/>
                  </a:solidFill>
                  <a:effectLst>
                    <a:outerShdw dist="38100" dir="2700000" algn="tl" rotWithShape="0">
                      <a:schemeClr val="accent2"/>
                    </a:outerShdw>
                  </a:effectLst>
                  <a:latin typeface="微軟正黑體" panose="020B0604030504040204" pitchFamily="34" charset="-120"/>
                  <a:ea typeface="微軟正黑體" panose="020B0604030504040204" pitchFamily="34" charset="-120"/>
                </a:rPr>
                <a:t>DB</a:t>
              </a:r>
              <a:endParaRPr lang="zh-TW" altLang="en-US" sz="1400" b="1" dirty="0">
                <a:ln w="6600">
                  <a:solidFill>
                    <a:schemeClr val="accent2"/>
                  </a:solidFill>
                  <a:prstDash val="solid"/>
                </a:ln>
                <a:solidFill>
                  <a:srgbClr val="FFFFFF"/>
                </a:solidFill>
                <a:effectLst>
                  <a:outerShdw dist="38100" dir="2700000" algn="tl" rotWithShape="0">
                    <a:schemeClr val="accent2"/>
                  </a:outerShdw>
                </a:effectLst>
                <a:latin typeface="微軟正黑體" panose="020B0604030504040204" pitchFamily="34" charset="-120"/>
                <a:ea typeface="微軟正黑體" panose="020B0604030504040204" pitchFamily="34" charset="-120"/>
              </a:endParaRPr>
            </a:p>
          </p:txBody>
        </p:sp>
      </p:grpSp>
      <p:sp>
        <p:nvSpPr>
          <p:cNvPr id="62" name="文字方塊 61"/>
          <p:cNvSpPr txBox="1"/>
          <p:nvPr/>
        </p:nvSpPr>
        <p:spPr>
          <a:xfrm>
            <a:off x="6195923" y="2796000"/>
            <a:ext cx="1441420" cy="307777"/>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未來引用端系統</a:t>
            </a:r>
            <a:endParaRPr lang="zh-TW" altLang="en-US" sz="1400" dirty="0">
              <a:latin typeface="微軟正黑體" panose="020B0604030504040204" pitchFamily="34" charset="-120"/>
              <a:ea typeface="微軟正黑體" panose="020B0604030504040204" pitchFamily="34" charset="-120"/>
            </a:endParaRPr>
          </a:p>
        </p:txBody>
      </p:sp>
      <p:sp>
        <p:nvSpPr>
          <p:cNvPr id="63" name="Freeform 17"/>
          <p:cNvSpPr>
            <a:spLocks noChangeAspect="1"/>
          </p:cNvSpPr>
          <p:nvPr/>
        </p:nvSpPr>
        <p:spPr bwMode="auto">
          <a:xfrm rot="18510203">
            <a:off x="2492480" y="4231144"/>
            <a:ext cx="1746424" cy="411601"/>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64" name="Picture 3" descr="I:\1384691952_network.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0828" y="5220290"/>
            <a:ext cx="723277" cy="72327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p:cNvSpPr/>
          <p:nvPr/>
        </p:nvSpPr>
        <p:spPr>
          <a:xfrm>
            <a:off x="3352956" y="5711660"/>
            <a:ext cx="1430200" cy="469359"/>
          </a:xfrm>
          <a:prstGeom prst="rect">
            <a:avLst/>
          </a:prstGeom>
        </p:spPr>
        <p:txBody>
          <a:bodyPr wrap="none">
            <a:spAutoFit/>
          </a:bodyPr>
          <a:lstStyle/>
          <a:p>
            <a:pPr algn="ctr"/>
            <a:r>
              <a:rPr lang="zh-TW" altLang="en-US"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代為發布</a:t>
            </a:r>
            <a: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r>
            <a:br>
              <a:rPr lang="en-US" altLang="zh-TW" sz="14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br>
            <a:r>
              <a:rPr lang="zh-TW" altLang="en-US" sz="10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如</a:t>
            </a:r>
            <a:r>
              <a:rPr lang="en-US" altLang="zh-TW" sz="10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漁業署</a:t>
            </a:r>
            <a:r>
              <a:rPr lang="en-US" altLang="zh-TW" sz="10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0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人工漁礁區</a:t>
            </a:r>
            <a:endParaRPr lang="zh-TW" altLang="en-US" sz="1000" dirty="0">
              <a:latin typeface="微軟正黑體" panose="020B0604030504040204" pitchFamily="34" charset="-120"/>
              <a:ea typeface="微軟正黑體" panose="020B0604030504040204" pitchFamily="34" charset="-120"/>
            </a:endParaRPr>
          </a:p>
        </p:txBody>
      </p:sp>
      <p:sp>
        <p:nvSpPr>
          <p:cNvPr id="66" name="矩形 65"/>
          <p:cNvSpPr/>
          <p:nvPr/>
        </p:nvSpPr>
        <p:spPr>
          <a:xfrm>
            <a:off x="1691916" y="5943567"/>
            <a:ext cx="1811713" cy="461665"/>
          </a:xfrm>
          <a:prstGeom prst="rect">
            <a:avLst/>
          </a:prstGeom>
        </p:spPr>
        <p:txBody>
          <a:bodyPr wrap="none">
            <a:spAutoFit/>
          </a:bodyPr>
          <a:lstStyle/>
          <a:p>
            <a:pPr algn="ctr"/>
            <a:r>
              <a:rPr lang="zh-TW" altLang="en-US" sz="1400" dirty="0" smtClean="0">
                <a:latin typeface="微軟正黑體" panose="020B0604030504040204" pitchFamily="34" charset="-120"/>
                <a:ea typeface="微軟正黑體" panose="020B0604030504040204" pitchFamily="34" charset="-120"/>
              </a:rPr>
              <a:t>自行發布</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000" dirty="0" smtClean="0">
                <a:latin typeface="微軟正黑體" panose="020B0604030504040204" pitchFamily="34" charset="-120"/>
                <a:ea typeface="微軟正黑體" panose="020B0604030504040204" pitchFamily="34" charset="-120"/>
              </a:rPr>
              <a:t>如：水保局</a:t>
            </a:r>
            <a:r>
              <a:rPr lang="en-US" altLang="zh-TW" sz="1000" dirty="0" smtClean="0">
                <a:latin typeface="微軟正黑體" panose="020B0604030504040204" pitchFamily="34" charset="-120"/>
                <a:ea typeface="微軟正黑體" panose="020B0604030504040204" pitchFamily="34" charset="-120"/>
              </a:rPr>
              <a:t>-</a:t>
            </a:r>
            <a:r>
              <a:rPr lang="zh-TW" altLang="en-US" sz="1000" dirty="0" smtClean="0">
                <a:latin typeface="微軟正黑體" panose="020B0604030504040204" pitchFamily="34" charset="-120"/>
                <a:ea typeface="微軟正黑體" panose="020B0604030504040204" pitchFamily="34" charset="-120"/>
              </a:rPr>
              <a:t>土</a:t>
            </a:r>
            <a:r>
              <a:rPr lang="zh-TW" altLang="en-US" sz="1000" dirty="0">
                <a:latin typeface="微軟正黑體" panose="020B0604030504040204" pitchFamily="34" charset="-120"/>
                <a:ea typeface="微軟正黑體" panose="020B0604030504040204" pitchFamily="34" charset="-120"/>
              </a:rPr>
              <a:t>石流潛勢溪流 </a:t>
            </a:r>
            <a:endParaRPr lang="zh-TW" altLang="en-US" sz="1400" dirty="0">
              <a:latin typeface="微軟正黑體" panose="020B0604030504040204" pitchFamily="34" charset="-120"/>
              <a:ea typeface="微軟正黑體" panose="020B0604030504040204" pitchFamily="34" charset="-120"/>
            </a:endParaRPr>
          </a:p>
        </p:txBody>
      </p:sp>
      <p:sp>
        <p:nvSpPr>
          <p:cNvPr id="67" name="橢圓 51"/>
          <p:cNvSpPr/>
          <p:nvPr/>
        </p:nvSpPr>
        <p:spPr>
          <a:xfrm>
            <a:off x="4692325" y="4865512"/>
            <a:ext cx="1380504" cy="1797838"/>
          </a:xfrm>
          <a:custGeom>
            <a:avLst/>
            <a:gdLst>
              <a:gd name="connsiteX0" fmla="*/ 0 w 2759707"/>
              <a:gd name="connsiteY0" fmla="*/ 898919 h 1797837"/>
              <a:gd name="connsiteX1" fmla="*/ 1379854 w 2759707"/>
              <a:gd name="connsiteY1" fmla="*/ 0 h 1797837"/>
              <a:gd name="connsiteX2" fmla="*/ 2759708 w 2759707"/>
              <a:gd name="connsiteY2" fmla="*/ 898919 h 1797837"/>
              <a:gd name="connsiteX3" fmla="*/ 1379854 w 2759707"/>
              <a:gd name="connsiteY3" fmla="*/ 1797838 h 1797837"/>
              <a:gd name="connsiteX4" fmla="*/ 0 w 2759707"/>
              <a:gd name="connsiteY4" fmla="*/ 898919 h 1797837"/>
              <a:gd name="connsiteX0" fmla="*/ 0 w 2759708"/>
              <a:gd name="connsiteY0" fmla="*/ 898919 h 1797838"/>
              <a:gd name="connsiteX1" fmla="*/ 1379854 w 2759708"/>
              <a:gd name="connsiteY1" fmla="*/ 0 h 1797838"/>
              <a:gd name="connsiteX2" fmla="*/ 2759708 w 2759708"/>
              <a:gd name="connsiteY2" fmla="*/ 898919 h 1797838"/>
              <a:gd name="connsiteX3" fmla="*/ 1379854 w 2759708"/>
              <a:gd name="connsiteY3" fmla="*/ 1797838 h 1797838"/>
              <a:gd name="connsiteX4" fmla="*/ 0 w 2759708"/>
              <a:gd name="connsiteY4" fmla="*/ 898919 h 1797838"/>
              <a:gd name="connsiteX0" fmla="*/ 0 w 2759708"/>
              <a:gd name="connsiteY0" fmla="*/ 898919 h 1797838"/>
              <a:gd name="connsiteX1" fmla="*/ 1379854 w 2759708"/>
              <a:gd name="connsiteY1" fmla="*/ 0 h 1797838"/>
              <a:gd name="connsiteX2" fmla="*/ 2759708 w 2759708"/>
              <a:gd name="connsiteY2" fmla="*/ 898919 h 1797838"/>
              <a:gd name="connsiteX3" fmla="*/ 1379854 w 2759708"/>
              <a:gd name="connsiteY3" fmla="*/ 1797838 h 1797838"/>
              <a:gd name="connsiteX4" fmla="*/ 0 w 2759708"/>
              <a:gd name="connsiteY4" fmla="*/ 898919 h 1797838"/>
              <a:gd name="connsiteX0" fmla="*/ 9701 w 1381184"/>
              <a:gd name="connsiteY0" fmla="*/ 873981 h 1797838"/>
              <a:gd name="connsiteX1" fmla="*/ 1330 w 1381184"/>
              <a:gd name="connsiteY1" fmla="*/ 0 h 1797838"/>
              <a:gd name="connsiteX2" fmla="*/ 1381184 w 1381184"/>
              <a:gd name="connsiteY2" fmla="*/ 898919 h 1797838"/>
              <a:gd name="connsiteX3" fmla="*/ 1330 w 1381184"/>
              <a:gd name="connsiteY3" fmla="*/ 1797838 h 1797838"/>
              <a:gd name="connsiteX4" fmla="*/ 9701 w 1381184"/>
              <a:gd name="connsiteY4" fmla="*/ 873981 h 1797838"/>
              <a:gd name="connsiteX0" fmla="*/ 9701 w 1381184"/>
              <a:gd name="connsiteY0" fmla="*/ 873981 h 1797838"/>
              <a:gd name="connsiteX1" fmla="*/ 1330 w 1381184"/>
              <a:gd name="connsiteY1" fmla="*/ 0 h 1797838"/>
              <a:gd name="connsiteX2" fmla="*/ 1381184 w 1381184"/>
              <a:gd name="connsiteY2" fmla="*/ 898919 h 1797838"/>
              <a:gd name="connsiteX3" fmla="*/ 1330 w 1381184"/>
              <a:gd name="connsiteY3" fmla="*/ 1797838 h 1797838"/>
              <a:gd name="connsiteX4" fmla="*/ 9701 w 1381184"/>
              <a:gd name="connsiteY4" fmla="*/ 873981 h 1797838"/>
              <a:gd name="connsiteX0" fmla="*/ 0 w 1388108"/>
              <a:gd name="connsiteY0" fmla="*/ 865668 h 1797838"/>
              <a:gd name="connsiteX1" fmla="*/ 8254 w 1388108"/>
              <a:gd name="connsiteY1" fmla="*/ 0 h 1797838"/>
              <a:gd name="connsiteX2" fmla="*/ 1388108 w 1388108"/>
              <a:gd name="connsiteY2" fmla="*/ 898919 h 1797838"/>
              <a:gd name="connsiteX3" fmla="*/ 8254 w 1388108"/>
              <a:gd name="connsiteY3" fmla="*/ 1797838 h 1797838"/>
              <a:gd name="connsiteX4" fmla="*/ 0 w 1388108"/>
              <a:gd name="connsiteY4" fmla="*/ 865668 h 1797838"/>
              <a:gd name="connsiteX0" fmla="*/ 4019 w 1381929"/>
              <a:gd name="connsiteY0" fmla="*/ 855471 h 1797838"/>
              <a:gd name="connsiteX1" fmla="*/ 2075 w 1381929"/>
              <a:gd name="connsiteY1" fmla="*/ 0 h 1797838"/>
              <a:gd name="connsiteX2" fmla="*/ 1381929 w 1381929"/>
              <a:gd name="connsiteY2" fmla="*/ 898919 h 1797838"/>
              <a:gd name="connsiteX3" fmla="*/ 2075 w 1381929"/>
              <a:gd name="connsiteY3" fmla="*/ 1797838 h 1797838"/>
              <a:gd name="connsiteX4" fmla="*/ 4019 w 1381929"/>
              <a:gd name="connsiteY4" fmla="*/ 855471 h 1797838"/>
              <a:gd name="connsiteX0" fmla="*/ 4019 w 1381929"/>
              <a:gd name="connsiteY0" fmla="*/ 855471 h 1797838"/>
              <a:gd name="connsiteX1" fmla="*/ 2075 w 1381929"/>
              <a:gd name="connsiteY1" fmla="*/ 0 h 1797838"/>
              <a:gd name="connsiteX2" fmla="*/ 1381929 w 1381929"/>
              <a:gd name="connsiteY2" fmla="*/ 898919 h 1797838"/>
              <a:gd name="connsiteX3" fmla="*/ 2075 w 1381929"/>
              <a:gd name="connsiteY3" fmla="*/ 1797838 h 1797838"/>
              <a:gd name="connsiteX4" fmla="*/ 4019 w 1381929"/>
              <a:gd name="connsiteY4" fmla="*/ 855471 h 1797838"/>
              <a:gd name="connsiteX0" fmla="*/ 2594 w 1380504"/>
              <a:gd name="connsiteY0" fmla="*/ 855471 h 1797838"/>
              <a:gd name="connsiteX1" fmla="*/ 650 w 1380504"/>
              <a:gd name="connsiteY1" fmla="*/ 0 h 1797838"/>
              <a:gd name="connsiteX2" fmla="*/ 1380504 w 1380504"/>
              <a:gd name="connsiteY2" fmla="*/ 898919 h 1797838"/>
              <a:gd name="connsiteX3" fmla="*/ 650 w 1380504"/>
              <a:gd name="connsiteY3" fmla="*/ 1797838 h 1797838"/>
              <a:gd name="connsiteX4" fmla="*/ 2594 w 1380504"/>
              <a:gd name="connsiteY4" fmla="*/ 855471 h 1797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504" h="1797838">
                <a:moveTo>
                  <a:pt x="2594" y="855471"/>
                </a:moveTo>
                <a:cubicBezTo>
                  <a:pt x="2594" y="359012"/>
                  <a:pt x="1463" y="799537"/>
                  <a:pt x="650" y="0"/>
                </a:cubicBezTo>
                <a:cubicBezTo>
                  <a:pt x="762722" y="0"/>
                  <a:pt x="1380504" y="402460"/>
                  <a:pt x="1380504" y="898919"/>
                </a:cubicBezTo>
                <a:cubicBezTo>
                  <a:pt x="1380504" y="1395378"/>
                  <a:pt x="762722" y="1797838"/>
                  <a:pt x="650" y="1797838"/>
                </a:cubicBezTo>
                <a:cubicBezTo>
                  <a:pt x="-1565" y="1089372"/>
                  <a:pt x="2594" y="1351930"/>
                  <a:pt x="2594" y="855471"/>
                </a:cubicBezTo>
                <a:close/>
              </a:path>
            </a:pathLst>
          </a:cu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solidFill>
              <a:schemeClr val="bg1">
                <a:lumMod val="9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8" name="Picture 5" descr="國土資訊系統資料倉儲及網路服務平台"/>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19417"/>
          <a:stretch/>
        </p:blipFill>
        <p:spPr bwMode="auto">
          <a:xfrm>
            <a:off x="3842199" y="5251122"/>
            <a:ext cx="1668120" cy="460872"/>
          </a:xfrm>
          <a:prstGeom prst="rect">
            <a:avLst/>
          </a:prstGeom>
          <a:noFill/>
          <a:extLst>
            <a:ext uri="{909E8E84-426E-40DD-AFC4-6F175D3DCCD1}">
              <a14:hiddenFill xmlns:a14="http://schemas.microsoft.com/office/drawing/2010/main">
                <a:solidFill>
                  <a:srgbClr val="FFFFFF"/>
                </a:solidFill>
              </a14:hiddenFill>
            </a:ext>
          </a:extLst>
        </p:spPr>
      </p:pic>
      <p:sp>
        <p:nvSpPr>
          <p:cNvPr id="69" name="Freeform 17"/>
          <p:cNvSpPr>
            <a:spLocks noChangeAspect="1"/>
          </p:cNvSpPr>
          <p:nvPr/>
        </p:nvSpPr>
        <p:spPr bwMode="auto">
          <a:xfrm rot="3089797" flipH="1">
            <a:off x="4840610" y="4208277"/>
            <a:ext cx="1746424" cy="411601"/>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矩形 69"/>
          <p:cNvSpPr/>
          <p:nvPr/>
        </p:nvSpPr>
        <p:spPr>
          <a:xfrm>
            <a:off x="1387036" y="6529417"/>
            <a:ext cx="1795363" cy="215444"/>
          </a:xfrm>
          <a:prstGeom prst="rect">
            <a:avLst/>
          </a:prstGeom>
          <a:noFill/>
        </p:spPr>
        <p:txBody>
          <a:bodyPr wrap="none" lIns="0" tIns="0" rIns="0" bIns="0">
            <a:spAutoFit/>
          </a:bodyPr>
          <a:lstStyle/>
          <a:p>
            <a:r>
              <a:rPr lang="zh-TW" altLang="en-US" sz="1400" dirty="0">
                <a:solidFill>
                  <a:srgbClr val="C00000"/>
                </a:solidFill>
                <a:latin typeface="微軟正黑體" panose="020B0604030504040204" pitchFamily="34" charset="-120"/>
                <a:ea typeface="微軟正黑體" panose="020B0604030504040204" pitchFamily="34" charset="-120"/>
              </a:rPr>
              <a:t>環境敏感地區圖資服務</a:t>
            </a:r>
          </a:p>
        </p:txBody>
      </p:sp>
      <p:sp>
        <p:nvSpPr>
          <p:cNvPr id="71" name="矩形 70"/>
          <p:cNvSpPr/>
          <p:nvPr/>
        </p:nvSpPr>
        <p:spPr>
          <a:xfrm>
            <a:off x="6418504" y="6514532"/>
            <a:ext cx="718145" cy="215444"/>
          </a:xfrm>
          <a:prstGeom prst="rect">
            <a:avLst/>
          </a:prstGeom>
          <a:noFill/>
        </p:spPr>
        <p:txBody>
          <a:bodyPr wrap="none" lIns="0" tIns="0" rIns="0" bIns="0">
            <a:spAutoFit/>
          </a:bodyPr>
          <a:lstStyle/>
          <a:p>
            <a:r>
              <a:rPr lang="zh-TW" altLang="en-US" sz="1400" dirty="0" smtClean="0">
                <a:solidFill>
                  <a:srgbClr val="C00000"/>
                </a:solidFill>
                <a:latin typeface="微軟正黑體" panose="020B0604030504040204" pitchFamily="34" charset="-120"/>
                <a:ea typeface="微軟正黑體" panose="020B0604030504040204" pitchFamily="34" charset="-120"/>
              </a:rPr>
              <a:t>整合服務</a:t>
            </a:r>
            <a:endParaRPr lang="zh-TW" altLang="en-US" sz="1400" dirty="0">
              <a:solidFill>
                <a:srgbClr val="C00000"/>
              </a:solidFill>
              <a:latin typeface="微軟正黑體" panose="020B0604030504040204" pitchFamily="34" charset="-120"/>
              <a:ea typeface="微軟正黑體" panose="020B0604030504040204" pitchFamily="34" charset="-120"/>
            </a:endParaRPr>
          </a:p>
        </p:txBody>
      </p:sp>
      <p:pic>
        <p:nvPicPr>
          <p:cNvPr id="72" name="Picture 3" descr="I:\1384691952_network.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98098" y="5220290"/>
            <a:ext cx="723277" cy="723277"/>
          </a:xfrm>
          <a:prstGeom prst="rect">
            <a:avLst/>
          </a:prstGeom>
          <a:noFill/>
          <a:extLst>
            <a:ext uri="{909E8E84-426E-40DD-AFC4-6F175D3DCCD1}">
              <a14:hiddenFill xmlns:a14="http://schemas.microsoft.com/office/drawing/2010/main">
                <a:solidFill>
                  <a:srgbClr val="FFFFFF"/>
                </a:solidFill>
              </a14:hiddenFill>
            </a:ext>
          </a:extLst>
        </p:spPr>
      </p:pic>
      <p:sp>
        <p:nvSpPr>
          <p:cNvPr id="73" name="矩形 72"/>
          <p:cNvSpPr/>
          <p:nvPr/>
        </p:nvSpPr>
        <p:spPr>
          <a:xfrm>
            <a:off x="6214432" y="5894231"/>
            <a:ext cx="1120243" cy="461665"/>
          </a:xfrm>
          <a:prstGeom prst="rect">
            <a:avLst/>
          </a:prstGeom>
        </p:spPr>
        <p:txBody>
          <a:bodyPr wrap="none">
            <a:spAutoFit/>
          </a:bodyPr>
          <a:lstStyle/>
          <a:p>
            <a:pPr algn="ctr"/>
            <a:r>
              <a:rPr lang="zh-TW" altLang="en-US" sz="1200" dirty="0" smtClean="0">
                <a:solidFill>
                  <a:schemeClr val="bg1"/>
                </a:solidFill>
                <a:latin typeface="微軟正黑體" panose="020B0604030504040204" pitchFamily="34" charset="-120"/>
                <a:ea typeface="微軟正黑體" panose="020B0604030504040204" pitchFamily="34" charset="-120"/>
              </a:rPr>
              <a:t>地政司</a:t>
            </a:r>
            <a:r>
              <a:rPr lang="en-US" altLang="zh-TW" sz="1200" dirty="0" smtClean="0">
                <a:solidFill>
                  <a:schemeClr val="bg1"/>
                </a:solidFill>
                <a:latin typeface="微軟正黑體" panose="020B0604030504040204" pitchFamily="34" charset="-120"/>
                <a:ea typeface="微軟正黑體" panose="020B0604030504040204" pitchFamily="34" charset="-120"/>
              </a:rPr>
              <a:t/>
            </a:r>
            <a:br>
              <a:rPr lang="en-US" altLang="zh-TW" sz="1200" dirty="0" smtClean="0">
                <a:solidFill>
                  <a:schemeClr val="bg1"/>
                </a:solidFill>
                <a:latin typeface="微軟正黑體" panose="020B0604030504040204" pitchFamily="34" charset="-120"/>
                <a:ea typeface="微軟正黑體" panose="020B0604030504040204" pitchFamily="34" charset="-120"/>
              </a:rPr>
            </a:br>
            <a:r>
              <a:rPr lang="zh-TW" altLang="en-US" sz="1200" dirty="0" smtClean="0">
                <a:solidFill>
                  <a:schemeClr val="bg1"/>
                </a:solidFill>
                <a:latin typeface="微軟正黑體" panose="020B0604030504040204" pitchFamily="34" charset="-120"/>
                <a:ea typeface="微軟正黑體" panose="020B0604030504040204" pitchFamily="34" charset="-120"/>
              </a:rPr>
              <a:t>地籍</a:t>
            </a:r>
            <a:r>
              <a:rPr lang="en-US" altLang="zh-TW" sz="1200" dirty="0" smtClean="0">
                <a:solidFill>
                  <a:schemeClr val="bg1"/>
                </a:solidFill>
                <a:latin typeface="微軟正黑體" panose="020B0604030504040204" pitchFamily="34" charset="-120"/>
                <a:ea typeface="微軟正黑體" panose="020B0604030504040204" pitchFamily="34" charset="-120"/>
              </a:rPr>
              <a:t>WFS</a:t>
            </a:r>
            <a:r>
              <a:rPr lang="zh-TW" altLang="en-US" sz="1200" dirty="0" smtClean="0">
                <a:solidFill>
                  <a:schemeClr val="bg1"/>
                </a:solidFill>
                <a:latin typeface="微軟正黑體" panose="020B0604030504040204" pitchFamily="34" charset="-120"/>
                <a:ea typeface="微軟正黑體" panose="020B0604030504040204" pitchFamily="34" charset="-120"/>
              </a:rPr>
              <a:t>服務</a:t>
            </a:r>
            <a:endParaRPr lang="zh-TW" altLang="en-US" sz="1200" dirty="0">
              <a:solidFill>
                <a:schemeClr val="bg1"/>
              </a:solidFill>
              <a:latin typeface="微軟正黑體" panose="020B0604030504040204" pitchFamily="34" charset="-120"/>
              <a:ea typeface="微軟正黑體" panose="020B0604030504040204" pitchFamily="34" charset="-120"/>
            </a:endParaRPr>
          </a:p>
        </p:txBody>
      </p:sp>
      <p:sp>
        <p:nvSpPr>
          <p:cNvPr id="74" name="矩形 73"/>
          <p:cNvSpPr/>
          <p:nvPr/>
        </p:nvSpPr>
        <p:spPr>
          <a:xfrm>
            <a:off x="4883848" y="5729608"/>
            <a:ext cx="800219" cy="461665"/>
          </a:xfrm>
          <a:prstGeom prst="rect">
            <a:avLst/>
          </a:prstGeom>
        </p:spPr>
        <p:txBody>
          <a:bodyPr wrap="none">
            <a:spAutoFit/>
          </a:bodyPr>
          <a:lstStyle/>
          <a:p>
            <a:pPr algn="ctr"/>
            <a:r>
              <a:rPr lang="zh-TW" altLang="en-US" sz="1200" dirty="0" smtClean="0">
                <a:solidFill>
                  <a:schemeClr val="bg1"/>
                </a:solidFill>
                <a:latin typeface="微軟正黑體" panose="020B0604030504040204" pitchFamily="34" charset="-120"/>
                <a:ea typeface="微軟正黑體" panose="020B0604030504040204" pitchFamily="34" charset="-120"/>
              </a:rPr>
              <a:t>門牌地址</a:t>
            </a:r>
            <a:endParaRPr lang="en-US" altLang="zh-TW" sz="1200"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200" dirty="0" smtClean="0">
                <a:solidFill>
                  <a:schemeClr val="bg1"/>
                </a:solidFill>
                <a:latin typeface="微軟正黑體" panose="020B0604030504040204" pitchFamily="34" charset="-120"/>
                <a:ea typeface="微軟正黑體" panose="020B0604030504040204" pitchFamily="34" charset="-120"/>
              </a:rPr>
              <a:t>定位服務</a:t>
            </a:r>
            <a:endParaRPr lang="zh-TW" altLang="en-US" sz="1200" dirty="0">
              <a:solidFill>
                <a:schemeClr val="bg1"/>
              </a:solidFill>
              <a:latin typeface="微軟正黑體" panose="020B0604030504040204" pitchFamily="34" charset="-120"/>
              <a:ea typeface="微軟正黑體" panose="020B0604030504040204" pitchFamily="34" charset="-120"/>
            </a:endParaRPr>
          </a:p>
        </p:txBody>
      </p:sp>
      <p:sp>
        <p:nvSpPr>
          <p:cNvPr id="75" name="Freeform 18"/>
          <p:cNvSpPr>
            <a:spLocks noChangeAspect="1" noEditPoints="1"/>
          </p:cNvSpPr>
          <p:nvPr/>
        </p:nvSpPr>
        <p:spPr bwMode="auto">
          <a:xfrm rot="19387706">
            <a:off x="4693919" y="2558035"/>
            <a:ext cx="1938237" cy="599274"/>
          </a:xfrm>
          <a:custGeom>
            <a:avLst/>
            <a:gdLst>
              <a:gd name="T0" fmla="*/ 266 w 578"/>
              <a:gd name="T1" fmla="*/ 80 h 179"/>
              <a:gd name="T2" fmla="*/ 212 w 578"/>
              <a:gd name="T3" fmla="*/ 39 h 179"/>
              <a:gd name="T4" fmla="*/ 51 w 578"/>
              <a:gd name="T5" fmla="*/ 101 h 179"/>
              <a:gd name="T6" fmla="*/ 204 w 578"/>
              <a:gd name="T7" fmla="*/ 36 h 179"/>
              <a:gd name="T8" fmla="*/ 277 w 578"/>
              <a:gd name="T9" fmla="*/ 48 h 179"/>
              <a:gd name="T10" fmla="*/ 376 w 578"/>
              <a:gd name="T11" fmla="*/ 58 h 179"/>
              <a:gd name="T12" fmla="*/ 464 w 578"/>
              <a:gd name="T13" fmla="*/ 100 h 179"/>
              <a:gd name="T14" fmla="*/ 386 w 578"/>
              <a:gd name="T15" fmla="*/ 94 h 179"/>
              <a:gd name="T16" fmla="*/ 328 w 578"/>
              <a:gd name="T17" fmla="*/ 96 h 179"/>
              <a:gd name="T18" fmla="*/ 277 w 578"/>
              <a:gd name="T19" fmla="*/ 93 h 179"/>
              <a:gd name="T20" fmla="*/ 244 w 578"/>
              <a:gd name="T21" fmla="*/ 91 h 179"/>
              <a:gd name="T22" fmla="*/ 156 w 578"/>
              <a:gd name="T23" fmla="*/ 81 h 179"/>
              <a:gd name="T24" fmla="*/ 73 w 578"/>
              <a:gd name="T25" fmla="*/ 90 h 179"/>
              <a:gd name="T26" fmla="*/ 22 w 578"/>
              <a:gd name="T27" fmla="*/ 121 h 179"/>
              <a:gd name="T28" fmla="*/ 17 w 578"/>
              <a:gd name="T29" fmla="*/ 76 h 179"/>
              <a:gd name="T30" fmla="*/ 90 w 578"/>
              <a:gd name="T31" fmla="*/ 45 h 179"/>
              <a:gd name="T32" fmla="*/ 179 w 578"/>
              <a:gd name="T33" fmla="*/ 79 h 179"/>
              <a:gd name="T34" fmla="*/ 170 w 578"/>
              <a:gd name="T35" fmla="*/ 56 h 179"/>
              <a:gd name="T36" fmla="*/ 303 w 578"/>
              <a:gd name="T37" fmla="*/ 55 h 179"/>
              <a:gd name="T38" fmla="*/ 404 w 578"/>
              <a:gd name="T39" fmla="*/ 83 h 179"/>
              <a:gd name="T40" fmla="*/ 324 w 578"/>
              <a:gd name="T41" fmla="*/ 82 h 179"/>
              <a:gd name="T42" fmla="*/ 219 w 578"/>
              <a:gd name="T43" fmla="*/ 71 h 179"/>
              <a:gd name="T44" fmla="*/ 25 w 578"/>
              <a:gd name="T45" fmla="*/ 95 h 179"/>
              <a:gd name="T46" fmla="*/ 39 w 578"/>
              <a:gd name="T47" fmla="*/ 89 h 179"/>
              <a:gd name="T48" fmla="*/ 150 w 578"/>
              <a:gd name="T49" fmla="*/ 60 h 179"/>
              <a:gd name="T50" fmla="*/ 141 w 578"/>
              <a:gd name="T51" fmla="*/ 60 h 179"/>
              <a:gd name="T52" fmla="*/ 230 w 578"/>
              <a:gd name="T53" fmla="*/ 93 h 179"/>
              <a:gd name="T54" fmla="*/ 424 w 578"/>
              <a:gd name="T55" fmla="*/ 89 h 179"/>
              <a:gd name="T56" fmla="*/ 323 w 578"/>
              <a:gd name="T57" fmla="*/ 100 h 179"/>
              <a:gd name="T58" fmla="*/ 427 w 578"/>
              <a:gd name="T59" fmla="*/ 177 h 179"/>
              <a:gd name="T60" fmla="*/ 500 w 578"/>
              <a:gd name="T61" fmla="*/ 119 h 179"/>
              <a:gd name="T62" fmla="*/ 523 w 578"/>
              <a:gd name="T63" fmla="*/ 124 h 179"/>
              <a:gd name="T64" fmla="*/ 520 w 578"/>
              <a:gd name="T65" fmla="*/ 39 h 179"/>
              <a:gd name="T66" fmla="*/ 534 w 578"/>
              <a:gd name="T67" fmla="*/ 76 h 179"/>
              <a:gd name="T68" fmla="*/ 573 w 578"/>
              <a:gd name="T69" fmla="*/ 123 h 179"/>
              <a:gd name="T70" fmla="*/ 549 w 578"/>
              <a:gd name="T71" fmla="*/ 152 h 179"/>
              <a:gd name="T72" fmla="*/ 461 w 578"/>
              <a:gd name="T73" fmla="*/ 162 h 179"/>
              <a:gd name="T74" fmla="*/ 439 w 578"/>
              <a:gd name="T75" fmla="*/ 166 h 179"/>
              <a:gd name="T76" fmla="*/ 477 w 578"/>
              <a:gd name="T77" fmla="*/ 147 h 179"/>
              <a:gd name="T78" fmla="*/ 493 w 578"/>
              <a:gd name="T79" fmla="*/ 129 h 179"/>
              <a:gd name="T80" fmla="*/ 500 w 578"/>
              <a:gd name="T81" fmla="*/ 119 h 179"/>
              <a:gd name="T82" fmla="*/ 509 w 578"/>
              <a:gd name="T83" fmla="*/ 117 h 179"/>
              <a:gd name="T84" fmla="*/ 496 w 578"/>
              <a:gd name="T85" fmla="*/ 105 h 179"/>
              <a:gd name="T86" fmla="*/ 487 w 578"/>
              <a:gd name="T87" fmla="*/ 74 h 179"/>
              <a:gd name="T88" fmla="*/ 469 w 578"/>
              <a:gd name="T89" fmla="*/ 36 h 179"/>
              <a:gd name="T90" fmla="*/ 440 w 578"/>
              <a:gd name="T91" fmla="*/ 8 h 179"/>
              <a:gd name="T92" fmla="*/ 500 w 578"/>
              <a:gd name="T93" fmla="*/ 9 h 179"/>
              <a:gd name="T94" fmla="*/ 552 w 578"/>
              <a:gd name="T95" fmla="*/ 103 h 179"/>
              <a:gd name="T96" fmla="*/ 540 w 578"/>
              <a:gd name="T97" fmla="*/ 98 h 179"/>
              <a:gd name="T98" fmla="*/ 521 w 578"/>
              <a:gd name="T99" fmla="*/ 78 h 179"/>
              <a:gd name="T100" fmla="*/ 513 w 578"/>
              <a:gd name="T101" fmla="*/ 155 h 179"/>
              <a:gd name="T102" fmla="*/ 486 w 578"/>
              <a:gd name="T103" fmla="*/ 154 h 179"/>
              <a:gd name="T104" fmla="*/ 504 w 578"/>
              <a:gd name="T105" fmla="*/ 133 h 179"/>
              <a:gd name="T106" fmla="*/ 520 w 578"/>
              <a:gd name="T107" fmla="*/ 108 h 179"/>
              <a:gd name="T108" fmla="*/ 469 w 578"/>
              <a:gd name="T109" fmla="*/ 16 h 179"/>
              <a:gd name="T110" fmla="*/ 474 w 578"/>
              <a:gd name="T111" fmla="*/ 23 h 179"/>
              <a:gd name="T112" fmla="*/ 513 w 578"/>
              <a:gd name="T113" fmla="*/ 71 h 179"/>
              <a:gd name="T114" fmla="*/ 512 w 578"/>
              <a:gd name="T115" fmla="*/ 66 h 179"/>
              <a:gd name="T116" fmla="*/ 496 w 578"/>
              <a:gd name="T117" fmla="*/ 109 h 179"/>
              <a:gd name="T118" fmla="*/ 457 w 578"/>
              <a:gd name="T119" fmla="*/ 157 h 179"/>
              <a:gd name="T120" fmla="*/ 488 w 578"/>
              <a:gd name="T121" fmla="*/ 1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179">
                <a:moveTo>
                  <a:pt x="484" y="109"/>
                </a:moveTo>
                <a:cubicBezTo>
                  <a:pt x="484" y="110"/>
                  <a:pt x="484" y="110"/>
                  <a:pt x="484" y="110"/>
                </a:cubicBezTo>
                <a:cubicBezTo>
                  <a:pt x="483" y="110"/>
                  <a:pt x="483" y="110"/>
                  <a:pt x="484" y="109"/>
                </a:cubicBezTo>
                <a:close/>
                <a:moveTo>
                  <a:pt x="484" y="110"/>
                </a:moveTo>
                <a:cubicBezTo>
                  <a:pt x="486" y="114"/>
                  <a:pt x="491" y="116"/>
                  <a:pt x="494" y="118"/>
                </a:cubicBezTo>
                <a:cubicBezTo>
                  <a:pt x="496" y="111"/>
                  <a:pt x="487" y="111"/>
                  <a:pt x="484" y="110"/>
                </a:cubicBezTo>
                <a:close/>
                <a:moveTo>
                  <a:pt x="491" y="102"/>
                </a:moveTo>
                <a:cubicBezTo>
                  <a:pt x="488" y="99"/>
                  <a:pt x="488" y="99"/>
                  <a:pt x="488" y="99"/>
                </a:cubicBezTo>
                <a:cubicBezTo>
                  <a:pt x="489" y="100"/>
                  <a:pt x="488" y="103"/>
                  <a:pt x="491" y="102"/>
                </a:cubicBezTo>
                <a:close/>
                <a:moveTo>
                  <a:pt x="484" y="104"/>
                </a:moveTo>
                <a:cubicBezTo>
                  <a:pt x="485" y="108"/>
                  <a:pt x="485" y="108"/>
                  <a:pt x="485" y="108"/>
                </a:cubicBezTo>
                <a:cubicBezTo>
                  <a:pt x="486" y="105"/>
                  <a:pt x="486" y="105"/>
                  <a:pt x="486" y="105"/>
                </a:cubicBezTo>
                <a:lnTo>
                  <a:pt x="484" y="104"/>
                </a:lnTo>
                <a:close/>
                <a:moveTo>
                  <a:pt x="277" y="97"/>
                </a:moveTo>
                <a:cubicBezTo>
                  <a:pt x="277" y="96"/>
                  <a:pt x="277" y="94"/>
                  <a:pt x="277" y="93"/>
                </a:cubicBezTo>
                <a:lnTo>
                  <a:pt x="277" y="97"/>
                </a:lnTo>
                <a:close/>
                <a:moveTo>
                  <a:pt x="266" y="80"/>
                </a:moveTo>
                <a:cubicBezTo>
                  <a:pt x="267" y="80"/>
                  <a:pt x="267" y="81"/>
                  <a:pt x="268" y="81"/>
                </a:cubicBezTo>
                <a:cubicBezTo>
                  <a:pt x="267" y="80"/>
                  <a:pt x="267" y="80"/>
                  <a:pt x="266" y="80"/>
                </a:cubicBezTo>
                <a:close/>
                <a:moveTo>
                  <a:pt x="284" y="93"/>
                </a:moveTo>
                <a:cubicBezTo>
                  <a:pt x="286" y="93"/>
                  <a:pt x="286" y="93"/>
                  <a:pt x="286" y="93"/>
                </a:cubicBezTo>
                <a:cubicBezTo>
                  <a:pt x="285" y="93"/>
                  <a:pt x="284" y="93"/>
                  <a:pt x="284" y="93"/>
                </a:cubicBezTo>
                <a:close/>
                <a:moveTo>
                  <a:pt x="394" y="100"/>
                </a:moveTo>
                <a:cubicBezTo>
                  <a:pt x="393" y="99"/>
                  <a:pt x="391" y="97"/>
                  <a:pt x="390" y="95"/>
                </a:cubicBezTo>
                <a:cubicBezTo>
                  <a:pt x="391" y="97"/>
                  <a:pt x="390" y="101"/>
                  <a:pt x="394" y="100"/>
                </a:cubicBezTo>
                <a:close/>
                <a:moveTo>
                  <a:pt x="225" y="44"/>
                </a:moveTo>
                <a:cubicBezTo>
                  <a:pt x="225" y="42"/>
                  <a:pt x="225" y="42"/>
                  <a:pt x="225" y="42"/>
                </a:cubicBezTo>
                <a:cubicBezTo>
                  <a:pt x="224" y="42"/>
                  <a:pt x="224" y="43"/>
                  <a:pt x="225" y="44"/>
                </a:cubicBezTo>
                <a:close/>
                <a:moveTo>
                  <a:pt x="267" y="49"/>
                </a:moveTo>
                <a:cubicBezTo>
                  <a:pt x="267" y="49"/>
                  <a:pt x="267" y="49"/>
                  <a:pt x="267" y="49"/>
                </a:cubicBezTo>
                <a:cubicBezTo>
                  <a:pt x="267" y="48"/>
                  <a:pt x="268" y="48"/>
                  <a:pt x="268" y="46"/>
                </a:cubicBezTo>
                <a:lnTo>
                  <a:pt x="267" y="49"/>
                </a:lnTo>
                <a:close/>
                <a:moveTo>
                  <a:pt x="294" y="90"/>
                </a:moveTo>
                <a:cubicBezTo>
                  <a:pt x="293" y="89"/>
                  <a:pt x="293" y="89"/>
                  <a:pt x="293" y="89"/>
                </a:cubicBezTo>
                <a:cubicBezTo>
                  <a:pt x="292" y="89"/>
                  <a:pt x="292" y="89"/>
                  <a:pt x="292" y="89"/>
                </a:cubicBezTo>
                <a:cubicBezTo>
                  <a:pt x="293" y="90"/>
                  <a:pt x="293" y="90"/>
                  <a:pt x="294" y="90"/>
                </a:cubicBezTo>
                <a:close/>
                <a:moveTo>
                  <a:pt x="210" y="34"/>
                </a:moveTo>
                <a:cubicBezTo>
                  <a:pt x="210" y="36"/>
                  <a:pt x="211" y="38"/>
                  <a:pt x="212" y="39"/>
                </a:cubicBezTo>
                <a:cubicBezTo>
                  <a:pt x="212" y="37"/>
                  <a:pt x="211" y="35"/>
                  <a:pt x="210" y="34"/>
                </a:cubicBezTo>
                <a:close/>
                <a:moveTo>
                  <a:pt x="266" y="80"/>
                </a:moveTo>
                <a:cubicBezTo>
                  <a:pt x="266" y="80"/>
                  <a:pt x="266" y="80"/>
                  <a:pt x="266" y="80"/>
                </a:cubicBezTo>
                <a:cubicBezTo>
                  <a:pt x="266" y="80"/>
                  <a:pt x="266" y="80"/>
                  <a:pt x="266" y="80"/>
                </a:cubicBezTo>
                <a:cubicBezTo>
                  <a:pt x="266" y="80"/>
                  <a:pt x="266" y="80"/>
                  <a:pt x="266" y="80"/>
                </a:cubicBezTo>
                <a:close/>
                <a:moveTo>
                  <a:pt x="279" y="48"/>
                </a:moveTo>
                <a:cubicBezTo>
                  <a:pt x="280" y="49"/>
                  <a:pt x="281" y="49"/>
                  <a:pt x="281" y="49"/>
                </a:cubicBezTo>
                <a:cubicBezTo>
                  <a:pt x="281" y="48"/>
                  <a:pt x="280" y="48"/>
                  <a:pt x="279" y="48"/>
                </a:cubicBezTo>
                <a:close/>
                <a:moveTo>
                  <a:pt x="389" y="93"/>
                </a:moveTo>
                <a:cubicBezTo>
                  <a:pt x="390" y="95"/>
                  <a:pt x="390" y="95"/>
                  <a:pt x="390" y="95"/>
                </a:cubicBezTo>
                <a:cubicBezTo>
                  <a:pt x="390" y="94"/>
                  <a:pt x="390" y="93"/>
                  <a:pt x="389" y="93"/>
                </a:cubicBezTo>
                <a:close/>
                <a:moveTo>
                  <a:pt x="471" y="106"/>
                </a:moveTo>
                <a:cubicBezTo>
                  <a:pt x="471" y="108"/>
                  <a:pt x="470" y="109"/>
                  <a:pt x="472" y="110"/>
                </a:cubicBezTo>
                <a:cubicBezTo>
                  <a:pt x="472" y="108"/>
                  <a:pt x="471" y="107"/>
                  <a:pt x="471" y="106"/>
                </a:cubicBezTo>
                <a:close/>
                <a:moveTo>
                  <a:pt x="5" y="110"/>
                </a:moveTo>
                <a:cubicBezTo>
                  <a:pt x="5" y="110"/>
                  <a:pt x="5" y="110"/>
                  <a:pt x="5" y="110"/>
                </a:cubicBezTo>
                <a:cubicBezTo>
                  <a:pt x="5" y="110"/>
                  <a:pt x="5" y="110"/>
                  <a:pt x="5" y="110"/>
                </a:cubicBezTo>
                <a:close/>
                <a:moveTo>
                  <a:pt x="52" y="103"/>
                </a:moveTo>
                <a:cubicBezTo>
                  <a:pt x="51" y="102"/>
                  <a:pt x="51" y="102"/>
                  <a:pt x="51" y="101"/>
                </a:cubicBezTo>
                <a:cubicBezTo>
                  <a:pt x="51" y="103"/>
                  <a:pt x="51" y="104"/>
                  <a:pt x="52" y="103"/>
                </a:cubicBezTo>
                <a:close/>
                <a:moveTo>
                  <a:pt x="87" y="38"/>
                </a:moveTo>
                <a:cubicBezTo>
                  <a:pt x="96" y="43"/>
                  <a:pt x="96" y="43"/>
                  <a:pt x="96" y="43"/>
                </a:cubicBezTo>
                <a:cubicBezTo>
                  <a:pt x="96" y="41"/>
                  <a:pt x="100" y="39"/>
                  <a:pt x="97" y="37"/>
                </a:cubicBezTo>
                <a:cubicBezTo>
                  <a:pt x="101" y="41"/>
                  <a:pt x="101" y="41"/>
                  <a:pt x="101" y="41"/>
                </a:cubicBezTo>
                <a:cubicBezTo>
                  <a:pt x="101" y="38"/>
                  <a:pt x="101" y="38"/>
                  <a:pt x="101" y="38"/>
                </a:cubicBezTo>
                <a:cubicBezTo>
                  <a:pt x="115" y="31"/>
                  <a:pt x="128" y="52"/>
                  <a:pt x="141" y="38"/>
                </a:cubicBezTo>
                <a:cubicBezTo>
                  <a:pt x="141" y="37"/>
                  <a:pt x="141" y="37"/>
                  <a:pt x="141" y="37"/>
                </a:cubicBezTo>
                <a:cubicBezTo>
                  <a:pt x="150" y="43"/>
                  <a:pt x="150" y="43"/>
                  <a:pt x="150" y="43"/>
                </a:cubicBezTo>
                <a:cubicBezTo>
                  <a:pt x="151" y="43"/>
                  <a:pt x="151" y="37"/>
                  <a:pt x="154" y="35"/>
                </a:cubicBezTo>
                <a:cubicBezTo>
                  <a:pt x="153" y="41"/>
                  <a:pt x="159" y="36"/>
                  <a:pt x="160" y="41"/>
                </a:cubicBezTo>
                <a:cubicBezTo>
                  <a:pt x="162" y="38"/>
                  <a:pt x="160" y="37"/>
                  <a:pt x="159" y="35"/>
                </a:cubicBezTo>
                <a:cubicBezTo>
                  <a:pt x="167" y="29"/>
                  <a:pt x="174" y="38"/>
                  <a:pt x="182" y="34"/>
                </a:cubicBezTo>
                <a:cubicBezTo>
                  <a:pt x="174" y="42"/>
                  <a:pt x="174" y="40"/>
                  <a:pt x="168" y="43"/>
                </a:cubicBezTo>
                <a:cubicBezTo>
                  <a:pt x="175" y="46"/>
                  <a:pt x="176" y="40"/>
                  <a:pt x="184" y="42"/>
                </a:cubicBezTo>
                <a:cubicBezTo>
                  <a:pt x="180" y="40"/>
                  <a:pt x="180" y="40"/>
                  <a:pt x="180" y="40"/>
                </a:cubicBezTo>
                <a:cubicBezTo>
                  <a:pt x="184" y="31"/>
                  <a:pt x="192" y="44"/>
                  <a:pt x="193" y="35"/>
                </a:cubicBezTo>
                <a:cubicBezTo>
                  <a:pt x="197" y="36"/>
                  <a:pt x="201" y="45"/>
                  <a:pt x="206" y="44"/>
                </a:cubicBezTo>
                <a:cubicBezTo>
                  <a:pt x="204" y="36"/>
                  <a:pt x="204" y="36"/>
                  <a:pt x="204" y="36"/>
                </a:cubicBezTo>
                <a:cubicBezTo>
                  <a:pt x="209" y="35"/>
                  <a:pt x="209" y="35"/>
                  <a:pt x="209" y="35"/>
                </a:cubicBezTo>
                <a:cubicBezTo>
                  <a:pt x="209" y="41"/>
                  <a:pt x="209" y="41"/>
                  <a:pt x="209" y="41"/>
                </a:cubicBezTo>
                <a:cubicBezTo>
                  <a:pt x="211" y="41"/>
                  <a:pt x="211" y="40"/>
                  <a:pt x="212" y="39"/>
                </a:cubicBezTo>
                <a:cubicBezTo>
                  <a:pt x="215" y="45"/>
                  <a:pt x="220" y="42"/>
                  <a:pt x="224" y="47"/>
                </a:cubicBezTo>
                <a:cubicBezTo>
                  <a:pt x="225" y="44"/>
                  <a:pt x="225" y="44"/>
                  <a:pt x="225" y="44"/>
                </a:cubicBezTo>
                <a:cubicBezTo>
                  <a:pt x="225" y="45"/>
                  <a:pt x="226" y="45"/>
                  <a:pt x="226" y="46"/>
                </a:cubicBezTo>
                <a:cubicBezTo>
                  <a:pt x="227" y="41"/>
                  <a:pt x="230" y="43"/>
                  <a:pt x="231" y="39"/>
                </a:cubicBezTo>
                <a:cubicBezTo>
                  <a:pt x="229" y="37"/>
                  <a:pt x="226" y="35"/>
                  <a:pt x="226" y="38"/>
                </a:cubicBezTo>
                <a:cubicBezTo>
                  <a:pt x="222" y="32"/>
                  <a:pt x="231" y="35"/>
                  <a:pt x="233" y="35"/>
                </a:cubicBezTo>
                <a:cubicBezTo>
                  <a:pt x="230" y="37"/>
                  <a:pt x="234" y="38"/>
                  <a:pt x="235" y="39"/>
                </a:cubicBezTo>
                <a:cubicBezTo>
                  <a:pt x="236" y="39"/>
                  <a:pt x="235" y="38"/>
                  <a:pt x="235" y="37"/>
                </a:cubicBezTo>
                <a:cubicBezTo>
                  <a:pt x="240" y="34"/>
                  <a:pt x="241" y="48"/>
                  <a:pt x="244" y="39"/>
                </a:cubicBezTo>
                <a:cubicBezTo>
                  <a:pt x="245" y="44"/>
                  <a:pt x="245" y="44"/>
                  <a:pt x="245" y="44"/>
                </a:cubicBezTo>
                <a:cubicBezTo>
                  <a:pt x="249" y="40"/>
                  <a:pt x="249" y="40"/>
                  <a:pt x="249" y="40"/>
                </a:cubicBezTo>
                <a:cubicBezTo>
                  <a:pt x="249" y="50"/>
                  <a:pt x="254" y="41"/>
                  <a:pt x="254" y="51"/>
                </a:cubicBezTo>
                <a:cubicBezTo>
                  <a:pt x="258" y="51"/>
                  <a:pt x="254" y="45"/>
                  <a:pt x="255" y="46"/>
                </a:cubicBezTo>
                <a:cubicBezTo>
                  <a:pt x="259" y="44"/>
                  <a:pt x="266" y="54"/>
                  <a:pt x="267" y="49"/>
                </a:cubicBezTo>
                <a:cubicBezTo>
                  <a:pt x="270" y="53"/>
                  <a:pt x="274" y="51"/>
                  <a:pt x="277" y="53"/>
                </a:cubicBezTo>
                <a:cubicBezTo>
                  <a:pt x="277" y="48"/>
                  <a:pt x="277" y="48"/>
                  <a:pt x="277" y="48"/>
                </a:cubicBezTo>
                <a:cubicBezTo>
                  <a:pt x="279" y="50"/>
                  <a:pt x="280" y="52"/>
                  <a:pt x="282" y="51"/>
                </a:cubicBezTo>
                <a:cubicBezTo>
                  <a:pt x="282" y="51"/>
                  <a:pt x="282" y="50"/>
                  <a:pt x="281" y="49"/>
                </a:cubicBezTo>
                <a:cubicBezTo>
                  <a:pt x="287" y="52"/>
                  <a:pt x="291" y="53"/>
                  <a:pt x="296" y="53"/>
                </a:cubicBezTo>
                <a:cubicBezTo>
                  <a:pt x="296" y="50"/>
                  <a:pt x="296" y="49"/>
                  <a:pt x="293" y="47"/>
                </a:cubicBezTo>
                <a:cubicBezTo>
                  <a:pt x="298" y="43"/>
                  <a:pt x="305" y="54"/>
                  <a:pt x="311" y="53"/>
                </a:cubicBezTo>
                <a:cubicBezTo>
                  <a:pt x="311" y="50"/>
                  <a:pt x="311" y="50"/>
                  <a:pt x="311" y="50"/>
                </a:cubicBezTo>
                <a:cubicBezTo>
                  <a:pt x="314" y="54"/>
                  <a:pt x="314" y="54"/>
                  <a:pt x="314" y="54"/>
                </a:cubicBezTo>
                <a:cubicBezTo>
                  <a:pt x="314" y="53"/>
                  <a:pt x="314" y="51"/>
                  <a:pt x="315" y="50"/>
                </a:cubicBezTo>
                <a:cubicBezTo>
                  <a:pt x="321" y="49"/>
                  <a:pt x="329" y="50"/>
                  <a:pt x="331" y="59"/>
                </a:cubicBezTo>
                <a:cubicBezTo>
                  <a:pt x="330" y="57"/>
                  <a:pt x="335" y="54"/>
                  <a:pt x="331" y="50"/>
                </a:cubicBezTo>
                <a:cubicBezTo>
                  <a:pt x="337" y="57"/>
                  <a:pt x="345" y="56"/>
                  <a:pt x="352" y="59"/>
                </a:cubicBezTo>
                <a:cubicBezTo>
                  <a:pt x="352" y="59"/>
                  <a:pt x="352" y="59"/>
                  <a:pt x="352" y="59"/>
                </a:cubicBezTo>
                <a:cubicBezTo>
                  <a:pt x="355" y="62"/>
                  <a:pt x="355" y="62"/>
                  <a:pt x="355" y="62"/>
                </a:cubicBezTo>
                <a:cubicBezTo>
                  <a:pt x="355" y="61"/>
                  <a:pt x="355" y="61"/>
                  <a:pt x="355" y="61"/>
                </a:cubicBezTo>
                <a:cubicBezTo>
                  <a:pt x="353" y="59"/>
                  <a:pt x="353" y="59"/>
                  <a:pt x="353" y="59"/>
                </a:cubicBezTo>
                <a:cubicBezTo>
                  <a:pt x="356" y="60"/>
                  <a:pt x="359" y="62"/>
                  <a:pt x="360" y="65"/>
                </a:cubicBezTo>
                <a:cubicBezTo>
                  <a:pt x="361" y="63"/>
                  <a:pt x="362" y="60"/>
                  <a:pt x="364" y="58"/>
                </a:cubicBezTo>
                <a:cubicBezTo>
                  <a:pt x="364" y="64"/>
                  <a:pt x="373" y="54"/>
                  <a:pt x="376" y="61"/>
                </a:cubicBezTo>
                <a:cubicBezTo>
                  <a:pt x="377" y="60"/>
                  <a:pt x="375" y="60"/>
                  <a:pt x="376" y="58"/>
                </a:cubicBezTo>
                <a:cubicBezTo>
                  <a:pt x="385" y="60"/>
                  <a:pt x="397" y="69"/>
                  <a:pt x="408" y="67"/>
                </a:cubicBezTo>
                <a:cubicBezTo>
                  <a:pt x="407" y="77"/>
                  <a:pt x="416" y="76"/>
                  <a:pt x="420" y="83"/>
                </a:cubicBezTo>
                <a:cubicBezTo>
                  <a:pt x="423" y="77"/>
                  <a:pt x="418" y="79"/>
                  <a:pt x="417" y="74"/>
                </a:cubicBezTo>
                <a:cubicBezTo>
                  <a:pt x="420" y="76"/>
                  <a:pt x="420" y="66"/>
                  <a:pt x="424" y="72"/>
                </a:cubicBezTo>
                <a:cubicBezTo>
                  <a:pt x="424" y="71"/>
                  <a:pt x="425" y="71"/>
                  <a:pt x="423" y="70"/>
                </a:cubicBezTo>
                <a:cubicBezTo>
                  <a:pt x="427" y="71"/>
                  <a:pt x="421" y="78"/>
                  <a:pt x="426" y="77"/>
                </a:cubicBezTo>
                <a:cubicBezTo>
                  <a:pt x="428" y="73"/>
                  <a:pt x="428" y="73"/>
                  <a:pt x="428" y="73"/>
                </a:cubicBezTo>
                <a:cubicBezTo>
                  <a:pt x="429" y="79"/>
                  <a:pt x="429" y="79"/>
                  <a:pt x="429" y="79"/>
                </a:cubicBezTo>
                <a:cubicBezTo>
                  <a:pt x="440" y="79"/>
                  <a:pt x="447" y="84"/>
                  <a:pt x="457" y="82"/>
                </a:cubicBezTo>
                <a:cubicBezTo>
                  <a:pt x="457" y="83"/>
                  <a:pt x="457" y="85"/>
                  <a:pt x="455" y="86"/>
                </a:cubicBezTo>
                <a:cubicBezTo>
                  <a:pt x="459" y="87"/>
                  <a:pt x="461" y="96"/>
                  <a:pt x="467" y="93"/>
                </a:cubicBezTo>
                <a:cubicBezTo>
                  <a:pt x="467" y="91"/>
                  <a:pt x="467" y="91"/>
                  <a:pt x="467" y="91"/>
                </a:cubicBezTo>
                <a:cubicBezTo>
                  <a:pt x="475" y="89"/>
                  <a:pt x="472" y="98"/>
                  <a:pt x="479" y="103"/>
                </a:cubicBezTo>
                <a:cubicBezTo>
                  <a:pt x="478" y="102"/>
                  <a:pt x="474" y="98"/>
                  <a:pt x="472" y="102"/>
                </a:cubicBezTo>
                <a:cubicBezTo>
                  <a:pt x="472" y="106"/>
                  <a:pt x="476" y="107"/>
                  <a:pt x="478" y="105"/>
                </a:cubicBezTo>
                <a:cubicBezTo>
                  <a:pt x="476" y="110"/>
                  <a:pt x="476" y="110"/>
                  <a:pt x="476" y="110"/>
                </a:cubicBezTo>
                <a:cubicBezTo>
                  <a:pt x="476" y="106"/>
                  <a:pt x="473" y="106"/>
                  <a:pt x="471" y="103"/>
                </a:cubicBezTo>
                <a:cubicBezTo>
                  <a:pt x="471" y="104"/>
                  <a:pt x="471" y="105"/>
                  <a:pt x="471" y="106"/>
                </a:cubicBezTo>
                <a:cubicBezTo>
                  <a:pt x="470" y="104"/>
                  <a:pt x="467" y="103"/>
                  <a:pt x="464" y="100"/>
                </a:cubicBezTo>
                <a:cubicBezTo>
                  <a:pt x="469" y="101"/>
                  <a:pt x="469" y="101"/>
                  <a:pt x="469" y="101"/>
                </a:cubicBezTo>
                <a:cubicBezTo>
                  <a:pt x="469" y="95"/>
                  <a:pt x="462" y="99"/>
                  <a:pt x="461" y="97"/>
                </a:cubicBezTo>
                <a:cubicBezTo>
                  <a:pt x="459" y="102"/>
                  <a:pt x="462" y="102"/>
                  <a:pt x="458" y="105"/>
                </a:cubicBezTo>
                <a:cubicBezTo>
                  <a:pt x="451" y="105"/>
                  <a:pt x="456" y="99"/>
                  <a:pt x="451" y="92"/>
                </a:cubicBezTo>
                <a:cubicBezTo>
                  <a:pt x="452" y="90"/>
                  <a:pt x="452" y="90"/>
                  <a:pt x="452" y="90"/>
                </a:cubicBezTo>
                <a:cubicBezTo>
                  <a:pt x="450" y="89"/>
                  <a:pt x="450" y="83"/>
                  <a:pt x="446" y="86"/>
                </a:cubicBezTo>
                <a:cubicBezTo>
                  <a:pt x="445" y="90"/>
                  <a:pt x="448" y="90"/>
                  <a:pt x="448" y="92"/>
                </a:cubicBezTo>
                <a:cubicBezTo>
                  <a:pt x="447" y="94"/>
                  <a:pt x="446" y="85"/>
                  <a:pt x="443" y="88"/>
                </a:cubicBezTo>
                <a:cubicBezTo>
                  <a:pt x="444" y="94"/>
                  <a:pt x="448" y="97"/>
                  <a:pt x="452" y="98"/>
                </a:cubicBezTo>
                <a:cubicBezTo>
                  <a:pt x="451" y="99"/>
                  <a:pt x="450" y="101"/>
                  <a:pt x="450" y="103"/>
                </a:cubicBezTo>
                <a:cubicBezTo>
                  <a:pt x="441" y="96"/>
                  <a:pt x="431" y="87"/>
                  <a:pt x="420" y="88"/>
                </a:cubicBezTo>
                <a:cubicBezTo>
                  <a:pt x="424" y="96"/>
                  <a:pt x="418" y="87"/>
                  <a:pt x="417" y="95"/>
                </a:cubicBezTo>
                <a:cubicBezTo>
                  <a:pt x="418" y="90"/>
                  <a:pt x="414" y="94"/>
                  <a:pt x="411" y="91"/>
                </a:cubicBezTo>
                <a:cubicBezTo>
                  <a:pt x="409" y="96"/>
                  <a:pt x="416" y="96"/>
                  <a:pt x="413" y="100"/>
                </a:cubicBezTo>
                <a:cubicBezTo>
                  <a:pt x="408" y="97"/>
                  <a:pt x="402" y="86"/>
                  <a:pt x="395" y="86"/>
                </a:cubicBezTo>
                <a:cubicBezTo>
                  <a:pt x="395" y="89"/>
                  <a:pt x="397" y="89"/>
                  <a:pt x="397" y="90"/>
                </a:cubicBezTo>
                <a:cubicBezTo>
                  <a:pt x="392" y="88"/>
                  <a:pt x="388" y="74"/>
                  <a:pt x="383" y="82"/>
                </a:cubicBezTo>
                <a:cubicBezTo>
                  <a:pt x="385" y="86"/>
                  <a:pt x="387" y="89"/>
                  <a:pt x="389" y="93"/>
                </a:cubicBezTo>
                <a:cubicBezTo>
                  <a:pt x="389" y="93"/>
                  <a:pt x="388" y="93"/>
                  <a:pt x="386" y="94"/>
                </a:cubicBezTo>
                <a:cubicBezTo>
                  <a:pt x="387" y="99"/>
                  <a:pt x="387" y="99"/>
                  <a:pt x="387" y="99"/>
                </a:cubicBezTo>
                <a:cubicBezTo>
                  <a:pt x="381" y="99"/>
                  <a:pt x="384" y="89"/>
                  <a:pt x="382" y="84"/>
                </a:cubicBezTo>
                <a:cubicBezTo>
                  <a:pt x="378" y="89"/>
                  <a:pt x="378" y="89"/>
                  <a:pt x="378" y="89"/>
                </a:cubicBezTo>
                <a:cubicBezTo>
                  <a:pt x="371" y="91"/>
                  <a:pt x="365" y="87"/>
                  <a:pt x="362" y="79"/>
                </a:cubicBezTo>
                <a:cubicBezTo>
                  <a:pt x="361" y="79"/>
                  <a:pt x="356" y="78"/>
                  <a:pt x="358" y="83"/>
                </a:cubicBezTo>
                <a:cubicBezTo>
                  <a:pt x="360" y="91"/>
                  <a:pt x="361" y="96"/>
                  <a:pt x="367" y="97"/>
                </a:cubicBezTo>
                <a:cubicBezTo>
                  <a:pt x="369" y="92"/>
                  <a:pt x="363" y="91"/>
                  <a:pt x="365" y="91"/>
                </a:cubicBezTo>
                <a:cubicBezTo>
                  <a:pt x="367" y="92"/>
                  <a:pt x="373" y="89"/>
                  <a:pt x="374" y="94"/>
                </a:cubicBezTo>
                <a:cubicBezTo>
                  <a:pt x="367" y="92"/>
                  <a:pt x="367" y="92"/>
                  <a:pt x="367" y="92"/>
                </a:cubicBezTo>
                <a:cubicBezTo>
                  <a:pt x="366" y="99"/>
                  <a:pt x="370" y="93"/>
                  <a:pt x="371" y="97"/>
                </a:cubicBezTo>
                <a:cubicBezTo>
                  <a:pt x="368" y="102"/>
                  <a:pt x="365" y="95"/>
                  <a:pt x="362" y="98"/>
                </a:cubicBezTo>
                <a:cubicBezTo>
                  <a:pt x="362" y="98"/>
                  <a:pt x="362" y="98"/>
                  <a:pt x="362" y="98"/>
                </a:cubicBezTo>
                <a:cubicBezTo>
                  <a:pt x="357" y="96"/>
                  <a:pt x="358" y="98"/>
                  <a:pt x="353" y="94"/>
                </a:cubicBezTo>
                <a:cubicBezTo>
                  <a:pt x="353" y="87"/>
                  <a:pt x="355" y="90"/>
                  <a:pt x="358" y="88"/>
                </a:cubicBezTo>
                <a:cubicBezTo>
                  <a:pt x="349" y="87"/>
                  <a:pt x="338" y="73"/>
                  <a:pt x="328" y="83"/>
                </a:cubicBezTo>
                <a:cubicBezTo>
                  <a:pt x="333" y="90"/>
                  <a:pt x="333" y="90"/>
                  <a:pt x="333" y="90"/>
                </a:cubicBezTo>
                <a:cubicBezTo>
                  <a:pt x="330" y="91"/>
                  <a:pt x="324" y="84"/>
                  <a:pt x="324" y="92"/>
                </a:cubicBezTo>
                <a:cubicBezTo>
                  <a:pt x="328" y="90"/>
                  <a:pt x="326" y="95"/>
                  <a:pt x="328" y="97"/>
                </a:cubicBezTo>
                <a:cubicBezTo>
                  <a:pt x="328" y="96"/>
                  <a:pt x="328" y="96"/>
                  <a:pt x="328" y="96"/>
                </a:cubicBezTo>
                <a:cubicBezTo>
                  <a:pt x="328" y="96"/>
                  <a:pt x="330" y="98"/>
                  <a:pt x="329" y="99"/>
                </a:cubicBezTo>
                <a:cubicBezTo>
                  <a:pt x="326" y="94"/>
                  <a:pt x="322" y="92"/>
                  <a:pt x="319" y="89"/>
                </a:cubicBezTo>
                <a:cubicBezTo>
                  <a:pt x="320" y="91"/>
                  <a:pt x="317" y="93"/>
                  <a:pt x="316" y="94"/>
                </a:cubicBezTo>
                <a:cubicBezTo>
                  <a:pt x="313" y="93"/>
                  <a:pt x="317" y="91"/>
                  <a:pt x="317" y="88"/>
                </a:cubicBezTo>
                <a:cubicBezTo>
                  <a:pt x="315" y="88"/>
                  <a:pt x="313" y="83"/>
                  <a:pt x="311" y="87"/>
                </a:cubicBezTo>
                <a:cubicBezTo>
                  <a:pt x="309" y="91"/>
                  <a:pt x="314" y="91"/>
                  <a:pt x="314" y="95"/>
                </a:cubicBezTo>
                <a:cubicBezTo>
                  <a:pt x="306" y="88"/>
                  <a:pt x="306" y="88"/>
                  <a:pt x="306" y="88"/>
                </a:cubicBezTo>
                <a:cubicBezTo>
                  <a:pt x="306" y="89"/>
                  <a:pt x="306" y="89"/>
                  <a:pt x="306" y="89"/>
                </a:cubicBezTo>
                <a:cubicBezTo>
                  <a:pt x="305" y="87"/>
                  <a:pt x="304" y="86"/>
                  <a:pt x="303" y="87"/>
                </a:cubicBezTo>
                <a:cubicBezTo>
                  <a:pt x="302" y="90"/>
                  <a:pt x="304" y="91"/>
                  <a:pt x="305" y="90"/>
                </a:cubicBezTo>
                <a:cubicBezTo>
                  <a:pt x="300" y="94"/>
                  <a:pt x="297" y="80"/>
                  <a:pt x="293" y="89"/>
                </a:cubicBezTo>
                <a:cubicBezTo>
                  <a:pt x="290" y="86"/>
                  <a:pt x="290" y="86"/>
                  <a:pt x="290" y="86"/>
                </a:cubicBezTo>
                <a:cubicBezTo>
                  <a:pt x="290" y="87"/>
                  <a:pt x="289" y="88"/>
                  <a:pt x="290" y="88"/>
                </a:cubicBezTo>
                <a:cubicBezTo>
                  <a:pt x="287" y="85"/>
                  <a:pt x="287" y="85"/>
                  <a:pt x="287" y="85"/>
                </a:cubicBezTo>
                <a:cubicBezTo>
                  <a:pt x="282" y="82"/>
                  <a:pt x="285" y="92"/>
                  <a:pt x="284" y="93"/>
                </a:cubicBezTo>
                <a:cubicBezTo>
                  <a:pt x="284" y="93"/>
                  <a:pt x="284" y="93"/>
                  <a:pt x="284" y="93"/>
                </a:cubicBezTo>
                <a:cubicBezTo>
                  <a:pt x="282" y="94"/>
                  <a:pt x="281" y="97"/>
                  <a:pt x="282" y="97"/>
                </a:cubicBezTo>
                <a:cubicBezTo>
                  <a:pt x="277" y="93"/>
                  <a:pt x="277" y="93"/>
                  <a:pt x="277" y="93"/>
                </a:cubicBezTo>
                <a:cubicBezTo>
                  <a:pt x="277" y="93"/>
                  <a:pt x="277" y="93"/>
                  <a:pt x="277" y="93"/>
                </a:cubicBezTo>
                <a:cubicBezTo>
                  <a:pt x="275" y="88"/>
                  <a:pt x="268" y="86"/>
                  <a:pt x="268" y="76"/>
                </a:cubicBezTo>
                <a:cubicBezTo>
                  <a:pt x="267" y="77"/>
                  <a:pt x="265" y="79"/>
                  <a:pt x="266" y="80"/>
                </a:cubicBezTo>
                <a:cubicBezTo>
                  <a:pt x="262" y="79"/>
                  <a:pt x="267" y="88"/>
                  <a:pt x="260" y="86"/>
                </a:cubicBezTo>
                <a:cubicBezTo>
                  <a:pt x="260" y="88"/>
                  <a:pt x="261" y="88"/>
                  <a:pt x="262" y="88"/>
                </a:cubicBezTo>
                <a:cubicBezTo>
                  <a:pt x="260" y="88"/>
                  <a:pt x="260" y="88"/>
                  <a:pt x="259" y="87"/>
                </a:cubicBezTo>
                <a:cubicBezTo>
                  <a:pt x="259" y="88"/>
                  <a:pt x="259" y="89"/>
                  <a:pt x="259" y="90"/>
                </a:cubicBezTo>
                <a:cubicBezTo>
                  <a:pt x="259" y="87"/>
                  <a:pt x="256" y="87"/>
                  <a:pt x="255" y="88"/>
                </a:cubicBezTo>
                <a:cubicBezTo>
                  <a:pt x="257" y="94"/>
                  <a:pt x="257" y="94"/>
                  <a:pt x="257" y="94"/>
                </a:cubicBezTo>
                <a:cubicBezTo>
                  <a:pt x="255" y="91"/>
                  <a:pt x="254" y="91"/>
                  <a:pt x="252" y="91"/>
                </a:cubicBezTo>
                <a:cubicBezTo>
                  <a:pt x="253" y="95"/>
                  <a:pt x="253" y="95"/>
                  <a:pt x="253" y="95"/>
                </a:cubicBezTo>
                <a:cubicBezTo>
                  <a:pt x="249" y="94"/>
                  <a:pt x="253" y="87"/>
                  <a:pt x="248" y="90"/>
                </a:cubicBezTo>
                <a:cubicBezTo>
                  <a:pt x="253" y="87"/>
                  <a:pt x="253" y="87"/>
                  <a:pt x="253" y="87"/>
                </a:cubicBezTo>
                <a:cubicBezTo>
                  <a:pt x="247" y="85"/>
                  <a:pt x="250" y="77"/>
                  <a:pt x="247" y="74"/>
                </a:cubicBezTo>
                <a:cubicBezTo>
                  <a:pt x="242" y="67"/>
                  <a:pt x="234" y="78"/>
                  <a:pt x="230" y="66"/>
                </a:cubicBezTo>
                <a:cubicBezTo>
                  <a:pt x="229" y="70"/>
                  <a:pt x="230" y="71"/>
                  <a:pt x="228" y="75"/>
                </a:cubicBezTo>
                <a:cubicBezTo>
                  <a:pt x="232" y="77"/>
                  <a:pt x="234" y="78"/>
                  <a:pt x="235" y="84"/>
                </a:cubicBezTo>
                <a:cubicBezTo>
                  <a:pt x="242" y="90"/>
                  <a:pt x="237" y="69"/>
                  <a:pt x="245" y="78"/>
                </a:cubicBezTo>
                <a:cubicBezTo>
                  <a:pt x="244" y="84"/>
                  <a:pt x="242" y="84"/>
                  <a:pt x="240" y="81"/>
                </a:cubicBezTo>
                <a:cubicBezTo>
                  <a:pt x="240" y="85"/>
                  <a:pt x="242" y="88"/>
                  <a:pt x="244" y="91"/>
                </a:cubicBezTo>
                <a:cubicBezTo>
                  <a:pt x="239" y="88"/>
                  <a:pt x="233" y="93"/>
                  <a:pt x="230" y="93"/>
                </a:cubicBezTo>
                <a:cubicBezTo>
                  <a:pt x="229" y="90"/>
                  <a:pt x="225" y="87"/>
                  <a:pt x="224" y="88"/>
                </a:cubicBezTo>
                <a:cubicBezTo>
                  <a:pt x="224" y="85"/>
                  <a:pt x="217" y="82"/>
                  <a:pt x="220" y="76"/>
                </a:cubicBezTo>
                <a:cubicBezTo>
                  <a:pt x="215" y="74"/>
                  <a:pt x="216" y="85"/>
                  <a:pt x="212" y="77"/>
                </a:cubicBezTo>
                <a:cubicBezTo>
                  <a:pt x="214" y="83"/>
                  <a:pt x="209" y="81"/>
                  <a:pt x="211" y="86"/>
                </a:cubicBezTo>
                <a:cubicBezTo>
                  <a:pt x="212" y="81"/>
                  <a:pt x="217" y="90"/>
                  <a:pt x="220" y="93"/>
                </a:cubicBezTo>
                <a:cubicBezTo>
                  <a:pt x="213" y="96"/>
                  <a:pt x="213" y="96"/>
                  <a:pt x="213" y="96"/>
                </a:cubicBezTo>
                <a:cubicBezTo>
                  <a:pt x="214" y="95"/>
                  <a:pt x="212" y="91"/>
                  <a:pt x="211" y="90"/>
                </a:cubicBezTo>
                <a:cubicBezTo>
                  <a:pt x="210" y="95"/>
                  <a:pt x="210" y="95"/>
                  <a:pt x="210" y="95"/>
                </a:cubicBezTo>
                <a:cubicBezTo>
                  <a:pt x="209" y="83"/>
                  <a:pt x="198" y="104"/>
                  <a:pt x="195" y="90"/>
                </a:cubicBezTo>
                <a:cubicBezTo>
                  <a:pt x="197" y="91"/>
                  <a:pt x="199" y="87"/>
                  <a:pt x="200" y="93"/>
                </a:cubicBezTo>
                <a:cubicBezTo>
                  <a:pt x="204" y="89"/>
                  <a:pt x="199" y="84"/>
                  <a:pt x="201" y="80"/>
                </a:cubicBezTo>
                <a:cubicBezTo>
                  <a:pt x="194" y="75"/>
                  <a:pt x="185" y="83"/>
                  <a:pt x="178" y="74"/>
                </a:cubicBezTo>
                <a:cubicBezTo>
                  <a:pt x="179" y="78"/>
                  <a:pt x="183" y="78"/>
                  <a:pt x="183" y="82"/>
                </a:cubicBezTo>
                <a:cubicBezTo>
                  <a:pt x="178" y="85"/>
                  <a:pt x="172" y="74"/>
                  <a:pt x="166" y="70"/>
                </a:cubicBezTo>
                <a:cubicBezTo>
                  <a:pt x="167" y="76"/>
                  <a:pt x="167" y="76"/>
                  <a:pt x="167" y="76"/>
                </a:cubicBezTo>
                <a:cubicBezTo>
                  <a:pt x="162" y="71"/>
                  <a:pt x="165" y="79"/>
                  <a:pt x="160" y="77"/>
                </a:cubicBezTo>
                <a:cubicBezTo>
                  <a:pt x="160" y="76"/>
                  <a:pt x="161" y="74"/>
                  <a:pt x="159" y="74"/>
                </a:cubicBezTo>
                <a:cubicBezTo>
                  <a:pt x="155" y="75"/>
                  <a:pt x="159" y="79"/>
                  <a:pt x="156" y="81"/>
                </a:cubicBezTo>
                <a:cubicBezTo>
                  <a:pt x="150" y="71"/>
                  <a:pt x="154" y="87"/>
                  <a:pt x="147" y="82"/>
                </a:cubicBezTo>
                <a:cubicBezTo>
                  <a:pt x="148" y="85"/>
                  <a:pt x="148" y="85"/>
                  <a:pt x="148" y="85"/>
                </a:cubicBezTo>
                <a:cubicBezTo>
                  <a:pt x="142" y="81"/>
                  <a:pt x="136" y="90"/>
                  <a:pt x="130" y="92"/>
                </a:cubicBezTo>
                <a:cubicBezTo>
                  <a:pt x="131" y="90"/>
                  <a:pt x="135" y="91"/>
                  <a:pt x="134" y="85"/>
                </a:cubicBezTo>
                <a:cubicBezTo>
                  <a:pt x="127" y="84"/>
                  <a:pt x="127" y="84"/>
                  <a:pt x="127" y="84"/>
                </a:cubicBezTo>
                <a:cubicBezTo>
                  <a:pt x="126" y="86"/>
                  <a:pt x="123" y="86"/>
                  <a:pt x="126" y="89"/>
                </a:cubicBezTo>
                <a:cubicBezTo>
                  <a:pt x="127" y="90"/>
                  <a:pt x="127" y="89"/>
                  <a:pt x="128" y="88"/>
                </a:cubicBezTo>
                <a:cubicBezTo>
                  <a:pt x="127" y="91"/>
                  <a:pt x="127" y="91"/>
                  <a:pt x="127" y="91"/>
                </a:cubicBezTo>
                <a:cubicBezTo>
                  <a:pt x="120" y="89"/>
                  <a:pt x="127" y="83"/>
                  <a:pt x="127" y="77"/>
                </a:cubicBezTo>
                <a:cubicBezTo>
                  <a:pt x="123" y="79"/>
                  <a:pt x="122" y="74"/>
                  <a:pt x="119" y="74"/>
                </a:cubicBezTo>
                <a:cubicBezTo>
                  <a:pt x="118" y="80"/>
                  <a:pt x="124" y="80"/>
                  <a:pt x="122" y="86"/>
                </a:cubicBezTo>
                <a:cubicBezTo>
                  <a:pt x="120" y="89"/>
                  <a:pt x="113" y="85"/>
                  <a:pt x="110" y="80"/>
                </a:cubicBezTo>
                <a:cubicBezTo>
                  <a:pt x="107" y="93"/>
                  <a:pt x="96" y="84"/>
                  <a:pt x="97" y="94"/>
                </a:cubicBezTo>
                <a:cubicBezTo>
                  <a:pt x="97" y="93"/>
                  <a:pt x="96" y="90"/>
                  <a:pt x="94" y="91"/>
                </a:cubicBezTo>
                <a:cubicBezTo>
                  <a:pt x="95" y="94"/>
                  <a:pt x="95" y="94"/>
                  <a:pt x="95" y="94"/>
                </a:cubicBezTo>
                <a:cubicBezTo>
                  <a:pt x="91" y="99"/>
                  <a:pt x="90" y="85"/>
                  <a:pt x="87" y="88"/>
                </a:cubicBezTo>
                <a:cubicBezTo>
                  <a:pt x="87" y="90"/>
                  <a:pt x="88" y="90"/>
                  <a:pt x="89" y="93"/>
                </a:cubicBezTo>
                <a:cubicBezTo>
                  <a:pt x="83" y="96"/>
                  <a:pt x="77" y="82"/>
                  <a:pt x="71" y="89"/>
                </a:cubicBezTo>
                <a:cubicBezTo>
                  <a:pt x="72" y="90"/>
                  <a:pt x="72" y="91"/>
                  <a:pt x="73" y="90"/>
                </a:cubicBezTo>
                <a:cubicBezTo>
                  <a:pt x="73" y="91"/>
                  <a:pt x="72" y="91"/>
                  <a:pt x="69" y="89"/>
                </a:cubicBezTo>
                <a:cubicBezTo>
                  <a:pt x="71" y="85"/>
                  <a:pt x="71" y="85"/>
                  <a:pt x="71" y="85"/>
                </a:cubicBezTo>
                <a:cubicBezTo>
                  <a:pt x="66" y="74"/>
                  <a:pt x="63" y="92"/>
                  <a:pt x="57" y="89"/>
                </a:cubicBezTo>
                <a:cubicBezTo>
                  <a:pt x="58" y="91"/>
                  <a:pt x="62" y="91"/>
                  <a:pt x="60" y="94"/>
                </a:cubicBezTo>
                <a:cubicBezTo>
                  <a:pt x="57" y="95"/>
                  <a:pt x="55" y="83"/>
                  <a:pt x="52" y="89"/>
                </a:cubicBezTo>
                <a:cubicBezTo>
                  <a:pt x="54" y="90"/>
                  <a:pt x="55" y="96"/>
                  <a:pt x="57" y="97"/>
                </a:cubicBezTo>
                <a:cubicBezTo>
                  <a:pt x="54" y="98"/>
                  <a:pt x="53" y="102"/>
                  <a:pt x="51" y="98"/>
                </a:cubicBezTo>
                <a:cubicBezTo>
                  <a:pt x="50" y="98"/>
                  <a:pt x="50" y="100"/>
                  <a:pt x="51" y="101"/>
                </a:cubicBezTo>
                <a:cubicBezTo>
                  <a:pt x="48" y="98"/>
                  <a:pt x="46" y="101"/>
                  <a:pt x="45" y="103"/>
                </a:cubicBezTo>
                <a:cubicBezTo>
                  <a:pt x="45" y="105"/>
                  <a:pt x="45" y="105"/>
                  <a:pt x="45" y="105"/>
                </a:cubicBezTo>
                <a:cubicBezTo>
                  <a:pt x="40" y="94"/>
                  <a:pt x="40" y="105"/>
                  <a:pt x="36" y="106"/>
                </a:cubicBezTo>
                <a:cubicBezTo>
                  <a:pt x="37" y="109"/>
                  <a:pt x="37" y="109"/>
                  <a:pt x="37" y="109"/>
                </a:cubicBezTo>
                <a:cubicBezTo>
                  <a:pt x="35" y="108"/>
                  <a:pt x="32" y="105"/>
                  <a:pt x="30" y="110"/>
                </a:cubicBezTo>
                <a:cubicBezTo>
                  <a:pt x="33" y="114"/>
                  <a:pt x="33" y="114"/>
                  <a:pt x="33" y="114"/>
                </a:cubicBezTo>
                <a:cubicBezTo>
                  <a:pt x="29" y="111"/>
                  <a:pt x="27" y="119"/>
                  <a:pt x="24" y="114"/>
                </a:cubicBezTo>
                <a:cubicBezTo>
                  <a:pt x="23" y="115"/>
                  <a:pt x="28" y="120"/>
                  <a:pt x="25" y="121"/>
                </a:cubicBezTo>
                <a:cubicBezTo>
                  <a:pt x="23" y="119"/>
                  <a:pt x="20" y="118"/>
                  <a:pt x="20" y="122"/>
                </a:cubicBezTo>
                <a:cubicBezTo>
                  <a:pt x="21" y="123"/>
                  <a:pt x="22" y="125"/>
                  <a:pt x="22" y="123"/>
                </a:cubicBezTo>
                <a:cubicBezTo>
                  <a:pt x="23" y="123"/>
                  <a:pt x="22" y="122"/>
                  <a:pt x="22" y="121"/>
                </a:cubicBezTo>
                <a:cubicBezTo>
                  <a:pt x="24" y="124"/>
                  <a:pt x="24" y="124"/>
                  <a:pt x="24" y="124"/>
                </a:cubicBezTo>
                <a:cubicBezTo>
                  <a:pt x="23" y="127"/>
                  <a:pt x="21" y="122"/>
                  <a:pt x="19" y="125"/>
                </a:cubicBezTo>
                <a:cubicBezTo>
                  <a:pt x="20" y="127"/>
                  <a:pt x="22" y="128"/>
                  <a:pt x="23" y="130"/>
                </a:cubicBezTo>
                <a:cubicBezTo>
                  <a:pt x="19" y="128"/>
                  <a:pt x="16" y="127"/>
                  <a:pt x="13" y="126"/>
                </a:cubicBezTo>
                <a:cubicBezTo>
                  <a:pt x="12" y="124"/>
                  <a:pt x="12" y="122"/>
                  <a:pt x="9" y="120"/>
                </a:cubicBezTo>
                <a:cubicBezTo>
                  <a:pt x="9" y="119"/>
                  <a:pt x="10" y="118"/>
                  <a:pt x="11" y="117"/>
                </a:cubicBezTo>
                <a:cubicBezTo>
                  <a:pt x="10" y="112"/>
                  <a:pt x="6" y="113"/>
                  <a:pt x="5" y="113"/>
                </a:cubicBezTo>
                <a:cubicBezTo>
                  <a:pt x="5" y="112"/>
                  <a:pt x="6" y="112"/>
                  <a:pt x="6" y="111"/>
                </a:cubicBezTo>
                <a:cubicBezTo>
                  <a:pt x="6" y="111"/>
                  <a:pt x="6" y="110"/>
                  <a:pt x="5" y="110"/>
                </a:cubicBezTo>
                <a:cubicBezTo>
                  <a:pt x="7" y="109"/>
                  <a:pt x="7" y="109"/>
                  <a:pt x="7" y="109"/>
                </a:cubicBezTo>
                <a:cubicBezTo>
                  <a:pt x="3" y="108"/>
                  <a:pt x="3" y="105"/>
                  <a:pt x="4" y="103"/>
                </a:cubicBezTo>
                <a:cubicBezTo>
                  <a:pt x="4" y="100"/>
                  <a:pt x="4" y="98"/>
                  <a:pt x="0" y="97"/>
                </a:cubicBezTo>
                <a:cubicBezTo>
                  <a:pt x="2" y="97"/>
                  <a:pt x="5" y="99"/>
                  <a:pt x="7" y="101"/>
                </a:cubicBezTo>
                <a:cubicBezTo>
                  <a:pt x="10" y="101"/>
                  <a:pt x="8" y="98"/>
                  <a:pt x="9" y="96"/>
                </a:cubicBezTo>
                <a:cubicBezTo>
                  <a:pt x="7" y="95"/>
                  <a:pt x="5" y="94"/>
                  <a:pt x="3" y="94"/>
                </a:cubicBezTo>
                <a:cubicBezTo>
                  <a:pt x="10" y="92"/>
                  <a:pt x="0" y="89"/>
                  <a:pt x="3" y="84"/>
                </a:cubicBezTo>
                <a:cubicBezTo>
                  <a:pt x="7" y="84"/>
                  <a:pt x="8" y="81"/>
                  <a:pt x="9" y="77"/>
                </a:cubicBezTo>
                <a:cubicBezTo>
                  <a:pt x="10" y="73"/>
                  <a:pt x="11" y="69"/>
                  <a:pt x="13" y="68"/>
                </a:cubicBezTo>
                <a:cubicBezTo>
                  <a:pt x="20" y="67"/>
                  <a:pt x="12" y="74"/>
                  <a:pt x="17" y="76"/>
                </a:cubicBezTo>
                <a:cubicBezTo>
                  <a:pt x="21" y="75"/>
                  <a:pt x="18" y="72"/>
                  <a:pt x="20" y="70"/>
                </a:cubicBezTo>
                <a:cubicBezTo>
                  <a:pt x="23" y="76"/>
                  <a:pt x="23" y="76"/>
                  <a:pt x="23" y="76"/>
                </a:cubicBezTo>
                <a:cubicBezTo>
                  <a:pt x="27" y="76"/>
                  <a:pt x="21" y="70"/>
                  <a:pt x="24" y="72"/>
                </a:cubicBezTo>
                <a:cubicBezTo>
                  <a:pt x="26" y="67"/>
                  <a:pt x="23" y="70"/>
                  <a:pt x="20" y="65"/>
                </a:cubicBezTo>
                <a:cubicBezTo>
                  <a:pt x="22" y="66"/>
                  <a:pt x="26" y="68"/>
                  <a:pt x="27" y="65"/>
                </a:cubicBezTo>
                <a:cubicBezTo>
                  <a:pt x="26" y="63"/>
                  <a:pt x="22" y="64"/>
                  <a:pt x="24" y="62"/>
                </a:cubicBezTo>
                <a:cubicBezTo>
                  <a:pt x="35" y="63"/>
                  <a:pt x="36" y="55"/>
                  <a:pt x="46" y="54"/>
                </a:cubicBezTo>
                <a:cubicBezTo>
                  <a:pt x="44" y="51"/>
                  <a:pt x="44" y="51"/>
                  <a:pt x="44" y="51"/>
                </a:cubicBezTo>
                <a:cubicBezTo>
                  <a:pt x="45" y="52"/>
                  <a:pt x="46" y="53"/>
                  <a:pt x="47" y="52"/>
                </a:cubicBezTo>
                <a:cubicBezTo>
                  <a:pt x="46" y="50"/>
                  <a:pt x="46" y="50"/>
                  <a:pt x="46" y="50"/>
                </a:cubicBezTo>
                <a:cubicBezTo>
                  <a:pt x="48" y="49"/>
                  <a:pt x="58" y="52"/>
                  <a:pt x="63" y="50"/>
                </a:cubicBezTo>
                <a:cubicBezTo>
                  <a:pt x="60" y="47"/>
                  <a:pt x="60" y="47"/>
                  <a:pt x="60" y="47"/>
                </a:cubicBezTo>
                <a:cubicBezTo>
                  <a:pt x="66" y="51"/>
                  <a:pt x="66" y="51"/>
                  <a:pt x="66" y="51"/>
                </a:cubicBezTo>
                <a:cubicBezTo>
                  <a:pt x="64" y="45"/>
                  <a:pt x="64" y="45"/>
                  <a:pt x="64" y="45"/>
                </a:cubicBezTo>
                <a:cubicBezTo>
                  <a:pt x="67" y="50"/>
                  <a:pt x="73" y="46"/>
                  <a:pt x="78" y="47"/>
                </a:cubicBezTo>
                <a:cubicBezTo>
                  <a:pt x="78" y="43"/>
                  <a:pt x="78" y="43"/>
                  <a:pt x="78" y="43"/>
                </a:cubicBezTo>
                <a:cubicBezTo>
                  <a:pt x="81" y="45"/>
                  <a:pt x="81" y="45"/>
                  <a:pt x="81" y="45"/>
                </a:cubicBezTo>
                <a:cubicBezTo>
                  <a:pt x="80" y="42"/>
                  <a:pt x="80" y="42"/>
                  <a:pt x="80" y="42"/>
                </a:cubicBezTo>
                <a:cubicBezTo>
                  <a:pt x="83" y="42"/>
                  <a:pt x="87" y="48"/>
                  <a:pt x="90" y="45"/>
                </a:cubicBezTo>
                <a:cubicBezTo>
                  <a:pt x="88" y="46"/>
                  <a:pt x="87" y="40"/>
                  <a:pt x="87" y="38"/>
                </a:cubicBezTo>
                <a:close/>
                <a:moveTo>
                  <a:pt x="211" y="42"/>
                </a:moveTo>
                <a:cubicBezTo>
                  <a:pt x="212" y="42"/>
                  <a:pt x="212" y="42"/>
                  <a:pt x="212" y="42"/>
                </a:cubicBezTo>
                <a:cubicBezTo>
                  <a:pt x="212" y="42"/>
                  <a:pt x="211" y="42"/>
                  <a:pt x="211" y="42"/>
                </a:cubicBezTo>
                <a:cubicBezTo>
                  <a:pt x="209" y="42"/>
                  <a:pt x="209" y="42"/>
                  <a:pt x="209" y="42"/>
                </a:cubicBezTo>
                <a:cubicBezTo>
                  <a:pt x="209" y="45"/>
                  <a:pt x="210" y="43"/>
                  <a:pt x="211" y="42"/>
                </a:cubicBezTo>
                <a:close/>
                <a:moveTo>
                  <a:pt x="403" y="71"/>
                </a:moveTo>
                <a:cubicBezTo>
                  <a:pt x="400" y="69"/>
                  <a:pt x="400" y="69"/>
                  <a:pt x="400" y="69"/>
                </a:cubicBezTo>
                <a:cubicBezTo>
                  <a:pt x="401" y="69"/>
                  <a:pt x="403" y="71"/>
                  <a:pt x="402" y="69"/>
                </a:cubicBezTo>
                <a:cubicBezTo>
                  <a:pt x="403" y="69"/>
                  <a:pt x="404" y="69"/>
                  <a:pt x="403" y="71"/>
                </a:cubicBezTo>
                <a:close/>
                <a:moveTo>
                  <a:pt x="206" y="78"/>
                </a:moveTo>
                <a:cubicBezTo>
                  <a:pt x="208" y="81"/>
                  <a:pt x="208" y="81"/>
                  <a:pt x="208" y="81"/>
                </a:cubicBezTo>
                <a:cubicBezTo>
                  <a:pt x="209" y="78"/>
                  <a:pt x="209" y="78"/>
                  <a:pt x="209" y="78"/>
                </a:cubicBezTo>
                <a:lnTo>
                  <a:pt x="206" y="78"/>
                </a:lnTo>
                <a:close/>
                <a:moveTo>
                  <a:pt x="179" y="79"/>
                </a:moveTo>
                <a:cubicBezTo>
                  <a:pt x="182" y="81"/>
                  <a:pt x="182" y="81"/>
                  <a:pt x="182" y="81"/>
                </a:cubicBezTo>
                <a:cubicBezTo>
                  <a:pt x="182" y="80"/>
                  <a:pt x="182" y="80"/>
                  <a:pt x="182" y="80"/>
                </a:cubicBezTo>
                <a:cubicBezTo>
                  <a:pt x="179" y="78"/>
                  <a:pt x="179" y="78"/>
                  <a:pt x="179" y="78"/>
                </a:cubicBezTo>
                <a:lnTo>
                  <a:pt x="179" y="79"/>
                </a:lnTo>
                <a:close/>
                <a:moveTo>
                  <a:pt x="140" y="47"/>
                </a:moveTo>
                <a:cubicBezTo>
                  <a:pt x="142" y="53"/>
                  <a:pt x="143" y="47"/>
                  <a:pt x="146" y="49"/>
                </a:cubicBezTo>
                <a:cubicBezTo>
                  <a:pt x="146" y="50"/>
                  <a:pt x="146" y="50"/>
                  <a:pt x="146" y="50"/>
                </a:cubicBezTo>
                <a:cubicBezTo>
                  <a:pt x="146" y="50"/>
                  <a:pt x="146" y="49"/>
                  <a:pt x="146" y="49"/>
                </a:cubicBezTo>
                <a:cubicBezTo>
                  <a:pt x="144" y="47"/>
                  <a:pt x="142" y="41"/>
                  <a:pt x="140" y="47"/>
                </a:cubicBezTo>
                <a:close/>
                <a:moveTo>
                  <a:pt x="204" y="49"/>
                </a:moveTo>
                <a:cubicBezTo>
                  <a:pt x="204" y="46"/>
                  <a:pt x="200" y="45"/>
                  <a:pt x="199" y="42"/>
                </a:cubicBezTo>
                <a:cubicBezTo>
                  <a:pt x="198" y="43"/>
                  <a:pt x="200" y="46"/>
                  <a:pt x="200" y="49"/>
                </a:cubicBezTo>
                <a:cubicBezTo>
                  <a:pt x="200" y="49"/>
                  <a:pt x="199" y="49"/>
                  <a:pt x="198" y="48"/>
                </a:cubicBezTo>
                <a:cubicBezTo>
                  <a:pt x="199" y="56"/>
                  <a:pt x="201" y="45"/>
                  <a:pt x="204" y="49"/>
                </a:cubicBezTo>
                <a:close/>
                <a:moveTo>
                  <a:pt x="270" y="55"/>
                </a:moveTo>
                <a:cubicBezTo>
                  <a:pt x="268" y="52"/>
                  <a:pt x="268" y="52"/>
                  <a:pt x="268" y="52"/>
                </a:cubicBezTo>
                <a:cubicBezTo>
                  <a:pt x="269" y="52"/>
                  <a:pt x="269" y="52"/>
                  <a:pt x="269" y="52"/>
                </a:cubicBezTo>
                <a:lnTo>
                  <a:pt x="270" y="55"/>
                </a:lnTo>
                <a:close/>
                <a:moveTo>
                  <a:pt x="284" y="53"/>
                </a:moveTo>
                <a:cubicBezTo>
                  <a:pt x="287" y="53"/>
                  <a:pt x="290" y="58"/>
                  <a:pt x="289" y="62"/>
                </a:cubicBezTo>
                <a:cubicBezTo>
                  <a:pt x="286" y="61"/>
                  <a:pt x="282" y="61"/>
                  <a:pt x="281" y="56"/>
                </a:cubicBezTo>
                <a:cubicBezTo>
                  <a:pt x="282" y="59"/>
                  <a:pt x="281" y="49"/>
                  <a:pt x="284" y="53"/>
                </a:cubicBezTo>
                <a:close/>
                <a:moveTo>
                  <a:pt x="170" y="56"/>
                </a:moveTo>
                <a:cubicBezTo>
                  <a:pt x="172" y="57"/>
                  <a:pt x="175" y="66"/>
                  <a:pt x="178" y="61"/>
                </a:cubicBezTo>
                <a:cubicBezTo>
                  <a:pt x="175" y="59"/>
                  <a:pt x="175" y="59"/>
                  <a:pt x="175" y="59"/>
                </a:cubicBezTo>
                <a:cubicBezTo>
                  <a:pt x="176" y="59"/>
                  <a:pt x="176" y="59"/>
                  <a:pt x="176" y="59"/>
                </a:cubicBezTo>
                <a:cubicBezTo>
                  <a:pt x="175" y="55"/>
                  <a:pt x="175" y="55"/>
                  <a:pt x="175" y="55"/>
                </a:cubicBezTo>
                <a:cubicBezTo>
                  <a:pt x="176" y="64"/>
                  <a:pt x="171" y="56"/>
                  <a:pt x="170" y="56"/>
                </a:cubicBezTo>
                <a:close/>
                <a:moveTo>
                  <a:pt x="310" y="61"/>
                </a:moveTo>
                <a:cubicBezTo>
                  <a:pt x="311" y="62"/>
                  <a:pt x="315" y="65"/>
                  <a:pt x="314" y="71"/>
                </a:cubicBezTo>
                <a:cubicBezTo>
                  <a:pt x="315" y="68"/>
                  <a:pt x="311" y="64"/>
                  <a:pt x="308" y="61"/>
                </a:cubicBezTo>
                <a:cubicBezTo>
                  <a:pt x="309" y="61"/>
                  <a:pt x="309" y="62"/>
                  <a:pt x="310" y="61"/>
                </a:cubicBezTo>
                <a:close/>
                <a:moveTo>
                  <a:pt x="308" y="68"/>
                </a:moveTo>
                <a:cubicBezTo>
                  <a:pt x="307" y="68"/>
                  <a:pt x="307" y="72"/>
                  <a:pt x="305" y="69"/>
                </a:cubicBezTo>
                <a:cubicBezTo>
                  <a:pt x="305" y="66"/>
                  <a:pt x="305" y="58"/>
                  <a:pt x="301" y="60"/>
                </a:cubicBezTo>
                <a:cubicBezTo>
                  <a:pt x="303" y="66"/>
                  <a:pt x="303" y="69"/>
                  <a:pt x="307" y="72"/>
                </a:cubicBezTo>
                <a:lnTo>
                  <a:pt x="308" y="68"/>
                </a:lnTo>
                <a:close/>
                <a:moveTo>
                  <a:pt x="303" y="55"/>
                </a:moveTo>
                <a:cubicBezTo>
                  <a:pt x="297" y="57"/>
                  <a:pt x="297" y="57"/>
                  <a:pt x="297" y="57"/>
                </a:cubicBezTo>
                <a:cubicBezTo>
                  <a:pt x="300" y="65"/>
                  <a:pt x="301" y="58"/>
                  <a:pt x="303" y="55"/>
                </a:cubicBezTo>
                <a:cubicBezTo>
                  <a:pt x="304" y="54"/>
                  <a:pt x="304" y="54"/>
                  <a:pt x="304" y="54"/>
                </a:cubicBezTo>
                <a:cubicBezTo>
                  <a:pt x="304" y="54"/>
                  <a:pt x="303" y="55"/>
                  <a:pt x="303" y="55"/>
                </a:cubicBezTo>
                <a:close/>
                <a:moveTo>
                  <a:pt x="339" y="60"/>
                </a:moveTo>
                <a:cubicBezTo>
                  <a:pt x="337" y="58"/>
                  <a:pt x="337" y="58"/>
                  <a:pt x="337" y="58"/>
                </a:cubicBezTo>
                <a:cubicBezTo>
                  <a:pt x="338" y="57"/>
                  <a:pt x="338" y="56"/>
                  <a:pt x="336" y="56"/>
                </a:cubicBezTo>
                <a:cubicBezTo>
                  <a:pt x="337" y="58"/>
                  <a:pt x="337" y="58"/>
                  <a:pt x="337" y="58"/>
                </a:cubicBezTo>
                <a:cubicBezTo>
                  <a:pt x="337" y="60"/>
                  <a:pt x="335" y="62"/>
                  <a:pt x="339" y="60"/>
                </a:cubicBezTo>
                <a:close/>
                <a:moveTo>
                  <a:pt x="307" y="56"/>
                </a:moveTo>
                <a:cubicBezTo>
                  <a:pt x="312" y="57"/>
                  <a:pt x="312" y="57"/>
                  <a:pt x="312" y="57"/>
                </a:cubicBezTo>
                <a:cubicBezTo>
                  <a:pt x="310" y="58"/>
                  <a:pt x="307" y="59"/>
                  <a:pt x="307" y="56"/>
                </a:cubicBezTo>
                <a:close/>
                <a:moveTo>
                  <a:pt x="329" y="64"/>
                </a:moveTo>
                <a:cubicBezTo>
                  <a:pt x="329" y="64"/>
                  <a:pt x="334" y="63"/>
                  <a:pt x="336" y="63"/>
                </a:cubicBezTo>
                <a:cubicBezTo>
                  <a:pt x="335" y="61"/>
                  <a:pt x="330" y="60"/>
                  <a:pt x="329" y="64"/>
                </a:cubicBezTo>
                <a:close/>
                <a:moveTo>
                  <a:pt x="435" y="84"/>
                </a:moveTo>
                <a:cubicBezTo>
                  <a:pt x="433" y="88"/>
                  <a:pt x="433" y="88"/>
                  <a:pt x="433" y="88"/>
                </a:cubicBezTo>
                <a:cubicBezTo>
                  <a:pt x="436" y="89"/>
                  <a:pt x="436" y="89"/>
                  <a:pt x="436" y="89"/>
                </a:cubicBezTo>
                <a:lnTo>
                  <a:pt x="435" y="84"/>
                </a:lnTo>
                <a:close/>
                <a:moveTo>
                  <a:pt x="404" y="83"/>
                </a:moveTo>
                <a:cubicBezTo>
                  <a:pt x="403" y="83"/>
                  <a:pt x="403" y="83"/>
                  <a:pt x="403" y="83"/>
                </a:cubicBezTo>
                <a:cubicBezTo>
                  <a:pt x="401" y="85"/>
                  <a:pt x="401" y="85"/>
                  <a:pt x="401" y="85"/>
                </a:cubicBezTo>
                <a:lnTo>
                  <a:pt x="404" y="83"/>
                </a:lnTo>
                <a:close/>
                <a:moveTo>
                  <a:pt x="369" y="81"/>
                </a:moveTo>
                <a:cubicBezTo>
                  <a:pt x="370" y="81"/>
                  <a:pt x="370" y="81"/>
                  <a:pt x="370" y="80"/>
                </a:cubicBezTo>
                <a:cubicBezTo>
                  <a:pt x="373" y="78"/>
                  <a:pt x="380" y="77"/>
                  <a:pt x="383" y="78"/>
                </a:cubicBezTo>
                <a:cubicBezTo>
                  <a:pt x="385" y="76"/>
                  <a:pt x="381" y="71"/>
                  <a:pt x="380" y="69"/>
                </a:cubicBezTo>
                <a:cubicBezTo>
                  <a:pt x="380" y="85"/>
                  <a:pt x="376" y="68"/>
                  <a:pt x="372" y="73"/>
                </a:cubicBezTo>
                <a:cubicBezTo>
                  <a:pt x="373" y="74"/>
                  <a:pt x="375" y="74"/>
                  <a:pt x="375" y="77"/>
                </a:cubicBezTo>
                <a:cubicBezTo>
                  <a:pt x="374" y="78"/>
                  <a:pt x="372" y="78"/>
                  <a:pt x="371" y="77"/>
                </a:cubicBezTo>
                <a:cubicBezTo>
                  <a:pt x="371" y="76"/>
                  <a:pt x="370" y="75"/>
                  <a:pt x="370" y="75"/>
                </a:cubicBezTo>
                <a:cubicBezTo>
                  <a:pt x="370" y="76"/>
                  <a:pt x="370" y="76"/>
                  <a:pt x="371" y="77"/>
                </a:cubicBezTo>
                <a:cubicBezTo>
                  <a:pt x="371" y="78"/>
                  <a:pt x="371" y="79"/>
                  <a:pt x="370" y="80"/>
                </a:cubicBezTo>
                <a:cubicBezTo>
                  <a:pt x="370" y="80"/>
                  <a:pt x="369" y="81"/>
                  <a:pt x="369" y="81"/>
                </a:cubicBezTo>
                <a:close/>
                <a:moveTo>
                  <a:pt x="326" y="77"/>
                </a:moveTo>
                <a:cubicBezTo>
                  <a:pt x="326" y="75"/>
                  <a:pt x="328" y="74"/>
                  <a:pt x="325" y="72"/>
                </a:cubicBezTo>
                <a:cubicBezTo>
                  <a:pt x="325" y="74"/>
                  <a:pt x="325" y="75"/>
                  <a:pt x="326" y="77"/>
                </a:cubicBezTo>
                <a:cubicBezTo>
                  <a:pt x="326" y="77"/>
                  <a:pt x="327" y="78"/>
                  <a:pt x="328" y="78"/>
                </a:cubicBezTo>
                <a:cubicBezTo>
                  <a:pt x="327" y="78"/>
                  <a:pt x="327" y="77"/>
                  <a:pt x="326" y="77"/>
                </a:cubicBezTo>
                <a:close/>
                <a:moveTo>
                  <a:pt x="328" y="85"/>
                </a:moveTo>
                <a:cubicBezTo>
                  <a:pt x="322" y="78"/>
                  <a:pt x="322" y="78"/>
                  <a:pt x="322" y="78"/>
                </a:cubicBezTo>
                <a:cubicBezTo>
                  <a:pt x="324" y="82"/>
                  <a:pt x="324" y="82"/>
                  <a:pt x="324" y="82"/>
                </a:cubicBezTo>
                <a:cubicBezTo>
                  <a:pt x="321" y="78"/>
                  <a:pt x="321" y="78"/>
                  <a:pt x="321" y="78"/>
                </a:cubicBezTo>
                <a:cubicBezTo>
                  <a:pt x="321" y="82"/>
                  <a:pt x="324" y="88"/>
                  <a:pt x="328" y="85"/>
                </a:cubicBezTo>
                <a:close/>
                <a:moveTo>
                  <a:pt x="313" y="79"/>
                </a:moveTo>
                <a:cubicBezTo>
                  <a:pt x="319" y="82"/>
                  <a:pt x="319" y="82"/>
                  <a:pt x="319" y="82"/>
                </a:cubicBezTo>
                <a:cubicBezTo>
                  <a:pt x="319" y="81"/>
                  <a:pt x="319" y="81"/>
                  <a:pt x="319" y="81"/>
                </a:cubicBezTo>
                <a:cubicBezTo>
                  <a:pt x="319" y="81"/>
                  <a:pt x="319" y="81"/>
                  <a:pt x="319" y="81"/>
                </a:cubicBezTo>
                <a:cubicBezTo>
                  <a:pt x="318" y="78"/>
                  <a:pt x="318" y="78"/>
                  <a:pt x="318" y="78"/>
                </a:cubicBezTo>
                <a:cubicBezTo>
                  <a:pt x="319" y="81"/>
                  <a:pt x="319" y="81"/>
                  <a:pt x="319" y="81"/>
                </a:cubicBezTo>
                <a:lnTo>
                  <a:pt x="313" y="79"/>
                </a:lnTo>
                <a:close/>
                <a:moveTo>
                  <a:pt x="260" y="69"/>
                </a:moveTo>
                <a:cubicBezTo>
                  <a:pt x="257" y="69"/>
                  <a:pt x="257" y="69"/>
                  <a:pt x="257" y="69"/>
                </a:cubicBezTo>
                <a:cubicBezTo>
                  <a:pt x="257" y="69"/>
                  <a:pt x="260" y="73"/>
                  <a:pt x="263" y="72"/>
                </a:cubicBezTo>
                <a:cubicBezTo>
                  <a:pt x="259" y="82"/>
                  <a:pt x="262" y="70"/>
                  <a:pt x="256" y="74"/>
                </a:cubicBezTo>
                <a:cubicBezTo>
                  <a:pt x="263" y="74"/>
                  <a:pt x="260" y="81"/>
                  <a:pt x="259" y="85"/>
                </a:cubicBezTo>
                <a:cubicBezTo>
                  <a:pt x="258" y="79"/>
                  <a:pt x="250" y="82"/>
                  <a:pt x="253" y="70"/>
                </a:cubicBezTo>
                <a:cubicBezTo>
                  <a:pt x="255" y="72"/>
                  <a:pt x="258" y="61"/>
                  <a:pt x="260" y="69"/>
                </a:cubicBezTo>
                <a:close/>
                <a:moveTo>
                  <a:pt x="219" y="71"/>
                </a:moveTo>
                <a:cubicBezTo>
                  <a:pt x="215" y="70"/>
                  <a:pt x="215" y="70"/>
                  <a:pt x="215" y="70"/>
                </a:cubicBezTo>
                <a:cubicBezTo>
                  <a:pt x="219" y="71"/>
                  <a:pt x="219" y="71"/>
                  <a:pt x="219" y="71"/>
                </a:cubicBezTo>
                <a:close/>
                <a:moveTo>
                  <a:pt x="113" y="80"/>
                </a:moveTo>
                <a:cubicBezTo>
                  <a:pt x="114" y="86"/>
                  <a:pt x="119" y="80"/>
                  <a:pt x="119" y="77"/>
                </a:cubicBezTo>
                <a:cubicBezTo>
                  <a:pt x="118" y="79"/>
                  <a:pt x="115" y="79"/>
                  <a:pt x="113" y="80"/>
                </a:cubicBezTo>
                <a:close/>
                <a:moveTo>
                  <a:pt x="74" y="84"/>
                </a:moveTo>
                <a:cubicBezTo>
                  <a:pt x="76" y="83"/>
                  <a:pt x="80" y="89"/>
                  <a:pt x="80" y="83"/>
                </a:cubicBezTo>
                <a:cubicBezTo>
                  <a:pt x="75" y="81"/>
                  <a:pt x="75" y="81"/>
                  <a:pt x="75" y="81"/>
                </a:cubicBezTo>
                <a:cubicBezTo>
                  <a:pt x="75" y="83"/>
                  <a:pt x="73" y="81"/>
                  <a:pt x="74" y="84"/>
                </a:cubicBezTo>
                <a:close/>
                <a:moveTo>
                  <a:pt x="47" y="91"/>
                </a:moveTo>
                <a:cubicBezTo>
                  <a:pt x="44" y="85"/>
                  <a:pt x="44" y="85"/>
                  <a:pt x="44" y="85"/>
                </a:cubicBezTo>
                <a:cubicBezTo>
                  <a:pt x="46" y="86"/>
                  <a:pt x="46" y="86"/>
                  <a:pt x="46" y="86"/>
                </a:cubicBezTo>
                <a:lnTo>
                  <a:pt x="47" y="91"/>
                </a:lnTo>
                <a:close/>
                <a:moveTo>
                  <a:pt x="53" y="97"/>
                </a:moveTo>
                <a:cubicBezTo>
                  <a:pt x="53" y="98"/>
                  <a:pt x="49" y="97"/>
                  <a:pt x="50" y="94"/>
                </a:cubicBezTo>
                <a:lnTo>
                  <a:pt x="53" y="97"/>
                </a:lnTo>
                <a:close/>
                <a:moveTo>
                  <a:pt x="25" y="100"/>
                </a:moveTo>
                <a:cubicBezTo>
                  <a:pt x="28" y="105"/>
                  <a:pt x="28" y="105"/>
                  <a:pt x="28" y="105"/>
                </a:cubicBezTo>
                <a:cubicBezTo>
                  <a:pt x="26" y="106"/>
                  <a:pt x="26" y="106"/>
                  <a:pt x="26" y="106"/>
                </a:cubicBezTo>
                <a:lnTo>
                  <a:pt x="25" y="100"/>
                </a:lnTo>
                <a:close/>
                <a:moveTo>
                  <a:pt x="25" y="95"/>
                </a:moveTo>
                <a:cubicBezTo>
                  <a:pt x="26" y="96"/>
                  <a:pt x="27" y="97"/>
                  <a:pt x="27" y="98"/>
                </a:cubicBezTo>
                <a:cubicBezTo>
                  <a:pt x="28" y="99"/>
                  <a:pt x="30" y="99"/>
                  <a:pt x="31" y="97"/>
                </a:cubicBezTo>
                <a:cubicBezTo>
                  <a:pt x="30" y="95"/>
                  <a:pt x="30" y="97"/>
                  <a:pt x="29" y="96"/>
                </a:cubicBezTo>
                <a:cubicBezTo>
                  <a:pt x="29" y="96"/>
                  <a:pt x="30" y="94"/>
                  <a:pt x="31" y="94"/>
                </a:cubicBezTo>
                <a:cubicBezTo>
                  <a:pt x="31" y="100"/>
                  <a:pt x="32" y="99"/>
                  <a:pt x="33" y="104"/>
                </a:cubicBezTo>
                <a:cubicBezTo>
                  <a:pt x="30" y="108"/>
                  <a:pt x="29" y="102"/>
                  <a:pt x="27" y="98"/>
                </a:cubicBezTo>
                <a:cubicBezTo>
                  <a:pt x="26" y="97"/>
                  <a:pt x="26" y="96"/>
                  <a:pt x="25" y="95"/>
                </a:cubicBezTo>
                <a:close/>
                <a:moveTo>
                  <a:pt x="39" y="89"/>
                </a:moveTo>
                <a:cubicBezTo>
                  <a:pt x="39" y="90"/>
                  <a:pt x="39" y="91"/>
                  <a:pt x="39" y="92"/>
                </a:cubicBezTo>
                <a:cubicBezTo>
                  <a:pt x="37" y="94"/>
                  <a:pt x="35" y="96"/>
                  <a:pt x="39" y="101"/>
                </a:cubicBezTo>
                <a:cubicBezTo>
                  <a:pt x="41" y="99"/>
                  <a:pt x="41" y="99"/>
                  <a:pt x="41" y="99"/>
                </a:cubicBezTo>
                <a:cubicBezTo>
                  <a:pt x="40" y="100"/>
                  <a:pt x="40" y="99"/>
                  <a:pt x="39" y="98"/>
                </a:cubicBezTo>
                <a:cubicBezTo>
                  <a:pt x="41" y="95"/>
                  <a:pt x="43" y="99"/>
                  <a:pt x="44" y="99"/>
                </a:cubicBezTo>
                <a:cubicBezTo>
                  <a:pt x="43" y="97"/>
                  <a:pt x="40" y="96"/>
                  <a:pt x="39" y="92"/>
                </a:cubicBezTo>
                <a:cubicBezTo>
                  <a:pt x="40" y="91"/>
                  <a:pt x="40" y="91"/>
                  <a:pt x="41" y="90"/>
                </a:cubicBezTo>
                <a:cubicBezTo>
                  <a:pt x="42" y="90"/>
                  <a:pt x="42" y="91"/>
                  <a:pt x="42" y="89"/>
                </a:cubicBezTo>
                <a:cubicBezTo>
                  <a:pt x="42" y="88"/>
                  <a:pt x="42" y="88"/>
                  <a:pt x="42" y="88"/>
                </a:cubicBezTo>
                <a:cubicBezTo>
                  <a:pt x="42" y="89"/>
                  <a:pt x="41" y="89"/>
                  <a:pt x="41" y="90"/>
                </a:cubicBezTo>
                <a:cubicBezTo>
                  <a:pt x="40" y="89"/>
                  <a:pt x="40" y="88"/>
                  <a:pt x="39" y="89"/>
                </a:cubicBezTo>
                <a:close/>
                <a:moveTo>
                  <a:pt x="22" y="92"/>
                </a:moveTo>
                <a:cubicBezTo>
                  <a:pt x="21" y="91"/>
                  <a:pt x="21" y="89"/>
                  <a:pt x="20" y="88"/>
                </a:cubicBezTo>
                <a:cubicBezTo>
                  <a:pt x="18" y="87"/>
                  <a:pt x="18" y="87"/>
                  <a:pt x="18" y="87"/>
                </a:cubicBezTo>
                <a:cubicBezTo>
                  <a:pt x="17" y="90"/>
                  <a:pt x="20" y="92"/>
                  <a:pt x="22" y="92"/>
                </a:cubicBezTo>
                <a:close/>
                <a:moveTo>
                  <a:pt x="102" y="77"/>
                </a:moveTo>
                <a:cubicBezTo>
                  <a:pt x="103" y="78"/>
                  <a:pt x="107" y="77"/>
                  <a:pt x="107" y="81"/>
                </a:cubicBezTo>
                <a:cubicBezTo>
                  <a:pt x="108" y="75"/>
                  <a:pt x="108" y="75"/>
                  <a:pt x="108" y="75"/>
                </a:cubicBezTo>
                <a:cubicBezTo>
                  <a:pt x="106" y="76"/>
                  <a:pt x="103" y="72"/>
                  <a:pt x="104" y="71"/>
                </a:cubicBezTo>
                <a:cubicBezTo>
                  <a:pt x="103" y="74"/>
                  <a:pt x="101" y="72"/>
                  <a:pt x="102" y="77"/>
                </a:cubicBezTo>
                <a:close/>
                <a:moveTo>
                  <a:pt x="213" y="71"/>
                </a:moveTo>
                <a:cubicBezTo>
                  <a:pt x="211" y="69"/>
                  <a:pt x="206" y="74"/>
                  <a:pt x="205" y="67"/>
                </a:cubicBezTo>
                <a:cubicBezTo>
                  <a:pt x="203" y="74"/>
                  <a:pt x="210" y="73"/>
                  <a:pt x="213" y="71"/>
                </a:cubicBezTo>
                <a:close/>
                <a:moveTo>
                  <a:pt x="213" y="63"/>
                </a:moveTo>
                <a:cubicBezTo>
                  <a:pt x="214" y="64"/>
                  <a:pt x="214" y="64"/>
                  <a:pt x="215" y="64"/>
                </a:cubicBezTo>
                <a:cubicBezTo>
                  <a:pt x="216" y="65"/>
                  <a:pt x="216" y="71"/>
                  <a:pt x="219" y="68"/>
                </a:cubicBezTo>
                <a:cubicBezTo>
                  <a:pt x="218" y="66"/>
                  <a:pt x="217" y="68"/>
                  <a:pt x="216" y="67"/>
                </a:cubicBezTo>
                <a:cubicBezTo>
                  <a:pt x="217" y="63"/>
                  <a:pt x="216" y="64"/>
                  <a:pt x="215" y="64"/>
                </a:cubicBezTo>
                <a:cubicBezTo>
                  <a:pt x="214" y="63"/>
                  <a:pt x="214" y="63"/>
                  <a:pt x="213" y="63"/>
                </a:cubicBezTo>
                <a:close/>
                <a:moveTo>
                  <a:pt x="150" y="60"/>
                </a:moveTo>
                <a:cubicBezTo>
                  <a:pt x="153" y="59"/>
                  <a:pt x="153" y="59"/>
                  <a:pt x="153" y="59"/>
                </a:cubicBezTo>
                <a:cubicBezTo>
                  <a:pt x="155" y="64"/>
                  <a:pt x="155" y="64"/>
                  <a:pt x="155" y="64"/>
                </a:cubicBezTo>
                <a:lnTo>
                  <a:pt x="150" y="60"/>
                </a:lnTo>
                <a:close/>
                <a:moveTo>
                  <a:pt x="119" y="56"/>
                </a:moveTo>
                <a:cubicBezTo>
                  <a:pt x="122" y="57"/>
                  <a:pt x="122" y="57"/>
                  <a:pt x="122" y="57"/>
                </a:cubicBezTo>
                <a:cubicBezTo>
                  <a:pt x="121" y="58"/>
                  <a:pt x="121" y="58"/>
                  <a:pt x="121" y="58"/>
                </a:cubicBezTo>
                <a:cubicBezTo>
                  <a:pt x="121" y="59"/>
                  <a:pt x="121" y="61"/>
                  <a:pt x="122" y="62"/>
                </a:cubicBezTo>
                <a:cubicBezTo>
                  <a:pt x="122" y="62"/>
                  <a:pt x="123" y="62"/>
                  <a:pt x="123" y="63"/>
                </a:cubicBezTo>
                <a:cubicBezTo>
                  <a:pt x="123" y="63"/>
                  <a:pt x="122" y="62"/>
                  <a:pt x="122" y="62"/>
                </a:cubicBezTo>
                <a:cubicBezTo>
                  <a:pt x="120" y="62"/>
                  <a:pt x="117" y="63"/>
                  <a:pt x="117" y="59"/>
                </a:cubicBezTo>
                <a:cubicBezTo>
                  <a:pt x="118" y="60"/>
                  <a:pt x="121" y="60"/>
                  <a:pt x="121" y="57"/>
                </a:cubicBezTo>
                <a:lnTo>
                  <a:pt x="119" y="56"/>
                </a:lnTo>
                <a:close/>
                <a:moveTo>
                  <a:pt x="56" y="61"/>
                </a:moveTo>
                <a:cubicBezTo>
                  <a:pt x="58" y="62"/>
                  <a:pt x="58" y="63"/>
                  <a:pt x="60" y="59"/>
                </a:cubicBezTo>
                <a:cubicBezTo>
                  <a:pt x="58" y="59"/>
                  <a:pt x="56" y="59"/>
                  <a:pt x="56" y="61"/>
                </a:cubicBezTo>
                <a:close/>
                <a:moveTo>
                  <a:pt x="135" y="50"/>
                </a:moveTo>
                <a:cubicBezTo>
                  <a:pt x="135" y="53"/>
                  <a:pt x="138" y="52"/>
                  <a:pt x="137" y="56"/>
                </a:cubicBezTo>
                <a:cubicBezTo>
                  <a:pt x="136" y="57"/>
                  <a:pt x="136" y="57"/>
                  <a:pt x="136" y="57"/>
                </a:cubicBezTo>
                <a:cubicBezTo>
                  <a:pt x="138" y="55"/>
                  <a:pt x="138" y="64"/>
                  <a:pt x="141" y="60"/>
                </a:cubicBezTo>
                <a:cubicBezTo>
                  <a:pt x="139" y="60"/>
                  <a:pt x="139" y="60"/>
                  <a:pt x="139" y="60"/>
                </a:cubicBezTo>
                <a:cubicBezTo>
                  <a:pt x="141" y="58"/>
                  <a:pt x="135" y="54"/>
                  <a:pt x="139" y="52"/>
                </a:cubicBezTo>
                <a:cubicBezTo>
                  <a:pt x="140" y="51"/>
                  <a:pt x="136" y="49"/>
                  <a:pt x="135" y="50"/>
                </a:cubicBezTo>
                <a:close/>
                <a:moveTo>
                  <a:pt x="50" y="54"/>
                </a:moveTo>
                <a:cubicBezTo>
                  <a:pt x="52" y="54"/>
                  <a:pt x="53" y="62"/>
                  <a:pt x="56" y="58"/>
                </a:cubicBezTo>
                <a:cubicBezTo>
                  <a:pt x="53" y="57"/>
                  <a:pt x="52" y="50"/>
                  <a:pt x="50" y="54"/>
                </a:cubicBezTo>
                <a:close/>
                <a:moveTo>
                  <a:pt x="112" y="41"/>
                </a:moveTo>
                <a:cubicBezTo>
                  <a:pt x="112" y="40"/>
                  <a:pt x="112" y="40"/>
                  <a:pt x="112" y="40"/>
                </a:cubicBezTo>
                <a:cubicBezTo>
                  <a:pt x="115" y="42"/>
                  <a:pt x="115" y="42"/>
                  <a:pt x="115" y="42"/>
                </a:cubicBezTo>
                <a:cubicBezTo>
                  <a:pt x="115" y="43"/>
                  <a:pt x="115" y="43"/>
                  <a:pt x="115" y="43"/>
                </a:cubicBezTo>
                <a:lnTo>
                  <a:pt x="112" y="41"/>
                </a:lnTo>
                <a:close/>
                <a:moveTo>
                  <a:pt x="57" y="97"/>
                </a:moveTo>
                <a:cubicBezTo>
                  <a:pt x="57" y="97"/>
                  <a:pt x="58" y="97"/>
                  <a:pt x="58" y="97"/>
                </a:cubicBezTo>
                <a:cubicBezTo>
                  <a:pt x="58" y="97"/>
                  <a:pt x="57" y="97"/>
                  <a:pt x="57" y="97"/>
                </a:cubicBezTo>
                <a:close/>
                <a:moveTo>
                  <a:pt x="224" y="88"/>
                </a:moveTo>
                <a:cubicBezTo>
                  <a:pt x="223" y="89"/>
                  <a:pt x="223" y="89"/>
                  <a:pt x="223" y="90"/>
                </a:cubicBezTo>
                <a:cubicBezTo>
                  <a:pt x="224" y="90"/>
                  <a:pt x="224" y="89"/>
                  <a:pt x="224" y="88"/>
                </a:cubicBezTo>
                <a:close/>
                <a:moveTo>
                  <a:pt x="230" y="93"/>
                </a:moveTo>
                <a:cubicBezTo>
                  <a:pt x="230" y="93"/>
                  <a:pt x="230" y="93"/>
                  <a:pt x="230" y="93"/>
                </a:cubicBezTo>
                <a:cubicBezTo>
                  <a:pt x="230" y="93"/>
                  <a:pt x="230" y="93"/>
                  <a:pt x="230" y="93"/>
                </a:cubicBezTo>
                <a:close/>
                <a:moveTo>
                  <a:pt x="465" y="113"/>
                </a:moveTo>
                <a:cubicBezTo>
                  <a:pt x="467" y="114"/>
                  <a:pt x="468" y="119"/>
                  <a:pt x="468" y="114"/>
                </a:cubicBezTo>
                <a:cubicBezTo>
                  <a:pt x="468" y="111"/>
                  <a:pt x="467" y="114"/>
                  <a:pt x="465" y="113"/>
                </a:cubicBezTo>
                <a:close/>
                <a:moveTo>
                  <a:pt x="464" y="107"/>
                </a:moveTo>
                <a:cubicBezTo>
                  <a:pt x="463" y="106"/>
                  <a:pt x="462" y="105"/>
                  <a:pt x="462" y="103"/>
                </a:cubicBezTo>
                <a:cubicBezTo>
                  <a:pt x="462" y="106"/>
                  <a:pt x="463" y="106"/>
                  <a:pt x="464" y="107"/>
                </a:cubicBezTo>
                <a:close/>
                <a:moveTo>
                  <a:pt x="464" y="107"/>
                </a:moveTo>
                <a:cubicBezTo>
                  <a:pt x="465" y="107"/>
                  <a:pt x="466" y="108"/>
                  <a:pt x="468" y="107"/>
                </a:cubicBezTo>
                <a:cubicBezTo>
                  <a:pt x="467" y="105"/>
                  <a:pt x="465" y="107"/>
                  <a:pt x="464" y="107"/>
                </a:cubicBezTo>
                <a:close/>
                <a:moveTo>
                  <a:pt x="441" y="108"/>
                </a:moveTo>
                <a:cubicBezTo>
                  <a:pt x="441" y="105"/>
                  <a:pt x="434" y="101"/>
                  <a:pt x="441" y="100"/>
                </a:cubicBezTo>
                <a:cubicBezTo>
                  <a:pt x="441" y="100"/>
                  <a:pt x="438" y="100"/>
                  <a:pt x="437" y="97"/>
                </a:cubicBezTo>
                <a:cubicBezTo>
                  <a:pt x="438" y="102"/>
                  <a:pt x="437" y="106"/>
                  <a:pt x="441" y="108"/>
                </a:cubicBezTo>
                <a:close/>
                <a:moveTo>
                  <a:pt x="431" y="94"/>
                </a:moveTo>
                <a:cubicBezTo>
                  <a:pt x="431" y="94"/>
                  <a:pt x="430" y="94"/>
                  <a:pt x="429" y="94"/>
                </a:cubicBezTo>
                <a:cubicBezTo>
                  <a:pt x="430" y="94"/>
                  <a:pt x="430" y="94"/>
                  <a:pt x="431" y="94"/>
                </a:cubicBezTo>
                <a:close/>
                <a:moveTo>
                  <a:pt x="429" y="94"/>
                </a:moveTo>
                <a:cubicBezTo>
                  <a:pt x="428" y="93"/>
                  <a:pt x="427" y="87"/>
                  <a:pt x="424" y="89"/>
                </a:cubicBezTo>
                <a:cubicBezTo>
                  <a:pt x="425" y="92"/>
                  <a:pt x="425" y="95"/>
                  <a:pt x="426" y="96"/>
                </a:cubicBezTo>
                <a:cubicBezTo>
                  <a:pt x="426" y="93"/>
                  <a:pt x="428" y="94"/>
                  <a:pt x="429" y="94"/>
                </a:cubicBezTo>
                <a:close/>
                <a:moveTo>
                  <a:pt x="357" y="102"/>
                </a:moveTo>
                <a:cubicBezTo>
                  <a:pt x="360" y="103"/>
                  <a:pt x="360" y="103"/>
                  <a:pt x="360" y="103"/>
                </a:cubicBezTo>
                <a:cubicBezTo>
                  <a:pt x="361" y="101"/>
                  <a:pt x="359" y="101"/>
                  <a:pt x="359" y="100"/>
                </a:cubicBezTo>
                <a:cubicBezTo>
                  <a:pt x="358" y="101"/>
                  <a:pt x="356" y="101"/>
                  <a:pt x="357" y="102"/>
                </a:cubicBezTo>
                <a:close/>
                <a:moveTo>
                  <a:pt x="345" y="87"/>
                </a:moveTo>
                <a:cubicBezTo>
                  <a:pt x="344" y="93"/>
                  <a:pt x="344" y="93"/>
                  <a:pt x="344" y="93"/>
                </a:cubicBezTo>
                <a:cubicBezTo>
                  <a:pt x="345" y="94"/>
                  <a:pt x="344" y="89"/>
                  <a:pt x="347" y="90"/>
                </a:cubicBezTo>
                <a:lnTo>
                  <a:pt x="345" y="87"/>
                </a:lnTo>
                <a:close/>
                <a:moveTo>
                  <a:pt x="352" y="59"/>
                </a:moveTo>
                <a:cubicBezTo>
                  <a:pt x="353" y="59"/>
                  <a:pt x="353" y="59"/>
                  <a:pt x="353" y="59"/>
                </a:cubicBezTo>
                <a:cubicBezTo>
                  <a:pt x="353" y="59"/>
                  <a:pt x="353" y="59"/>
                  <a:pt x="353" y="59"/>
                </a:cubicBezTo>
                <a:lnTo>
                  <a:pt x="352" y="59"/>
                </a:lnTo>
                <a:close/>
                <a:moveTo>
                  <a:pt x="334" y="102"/>
                </a:moveTo>
                <a:cubicBezTo>
                  <a:pt x="333" y="94"/>
                  <a:pt x="333" y="94"/>
                  <a:pt x="333" y="94"/>
                </a:cubicBezTo>
                <a:cubicBezTo>
                  <a:pt x="332" y="94"/>
                  <a:pt x="332" y="100"/>
                  <a:pt x="334" y="102"/>
                </a:cubicBezTo>
                <a:close/>
                <a:moveTo>
                  <a:pt x="318" y="98"/>
                </a:moveTo>
                <a:cubicBezTo>
                  <a:pt x="323" y="100"/>
                  <a:pt x="323" y="100"/>
                  <a:pt x="323" y="100"/>
                </a:cubicBezTo>
                <a:cubicBezTo>
                  <a:pt x="322" y="98"/>
                  <a:pt x="322" y="98"/>
                  <a:pt x="322" y="98"/>
                </a:cubicBezTo>
                <a:lnTo>
                  <a:pt x="318" y="98"/>
                </a:lnTo>
                <a:close/>
                <a:moveTo>
                  <a:pt x="305" y="93"/>
                </a:moveTo>
                <a:cubicBezTo>
                  <a:pt x="308" y="95"/>
                  <a:pt x="308" y="95"/>
                  <a:pt x="308" y="95"/>
                </a:cubicBezTo>
                <a:cubicBezTo>
                  <a:pt x="309" y="94"/>
                  <a:pt x="309" y="94"/>
                  <a:pt x="309" y="94"/>
                </a:cubicBezTo>
                <a:lnTo>
                  <a:pt x="305" y="93"/>
                </a:lnTo>
                <a:close/>
                <a:moveTo>
                  <a:pt x="173" y="79"/>
                </a:moveTo>
                <a:cubicBezTo>
                  <a:pt x="171" y="80"/>
                  <a:pt x="165" y="78"/>
                  <a:pt x="166" y="84"/>
                </a:cubicBezTo>
                <a:cubicBezTo>
                  <a:pt x="168" y="76"/>
                  <a:pt x="172" y="86"/>
                  <a:pt x="173" y="79"/>
                </a:cubicBezTo>
                <a:close/>
                <a:moveTo>
                  <a:pt x="68" y="94"/>
                </a:moveTo>
                <a:cubicBezTo>
                  <a:pt x="63" y="93"/>
                  <a:pt x="63" y="93"/>
                  <a:pt x="63" y="93"/>
                </a:cubicBezTo>
                <a:cubicBezTo>
                  <a:pt x="67" y="94"/>
                  <a:pt x="64" y="97"/>
                  <a:pt x="68" y="94"/>
                </a:cubicBezTo>
                <a:close/>
                <a:moveTo>
                  <a:pt x="424" y="167"/>
                </a:moveTo>
                <a:cubicBezTo>
                  <a:pt x="425" y="167"/>
                  <a:pt x="425" y="167"/>
                  <a:pt x="425" y="167"/>
                </a:cubicBezTo>
                <a:cubicBezTo>
                  <a:pt x="425" y="167"/>
                  <a:pt x="425" y="167"/>
                  <a:pt x="424" y="167"/>
                </a:cubicBezTo>
                <a:close/>
                <a:moveTo>
                  <a:pt x="424" y="167"/>
                </a:moveTo>
                <a:cubicBezTo>
                  <a:pt x="422" y="165"/>
                  <a:pt x="419" y="166"/>
                  <a:pt x="418" y="167"/>
                </a:cubicBezTo>
                <a:cubicBezTo>
                  <a:pt x="421" y="173"/>
                  <a:pt x="423" y="168"/>
                  <a:pt x="424" y="167"/>
                </a:cubicBezTo>
                <a:close/>
                <a:moveTo>
                  <a:pt x="427" y="177"/>
                </a:moveTo>
                <a:cubicBezTo>
                  <a:pt x="430" y="178"/>
                  <a:pt x="430" y="178"/>
                  <a:pt x="430" y="178"/>
                </a:cubicBezTo>
                <a:cubicBezTo>
                  <a:pt x="429" y="178"/>
                  <a:pt x="427" y="174"/>
                  <a:pt x="427" y="177"/>
                </a:cubicBezTo>
                <a:close/>
                <a:moveTo>
                  <a:pt x="428" y="171"/>
                </a:moveTo>
                <a:cubicBezTo>
                  <a:pt x="426" y="170"/>
                  <a:pt x="426" y="170"/>
                  <a:pt x="426" y="170"/>
                </a:cubicBezTo>
                <a:cubicBezTo>
                  <a:pt x="427" y="172"/>
                  <a:pt x="427" y="172"/>
                  <a:pt x="427" y="172"/>
                </a:cubicBezTo>
                <a:lnTo>
                  <a:pt x="428" y="171"/>
                </a:lnTo>
                <a:close/>
                <a:moveTo>
                  <a:pt x="495" y="116"/>
                </a:moveTo>
                <a:cubicBezTo>
                  <a:pt x="498" y="117"/>
                  <a:pt x="499" y="118"/>
                  <a:pt x="501" y="118"/>
                </a:cubicBezTo>
                <a:lnTo>
                  <a:pt x="495" y="116"/>
                </a:lnTo>
                <a:close/>
                <a:moveTo>
                  <a:pt x="523" y="125"/>
                </a:moveTo>
                <a:cubicBezTo>
                  <a:pt x="523" y="125"/>
                  <a:pt x="523" y="125"/>
                  <a:pt x="523" y="125"/>
                </a:cubicBezTo>
                <a:cubicBezTo>
                  <a:pt x="523" y="124"/>
                  <a:pt x="523" y="124"/>
                  <a:pt x="523" y="124"/>
                </a:cubicBezTo>
                <a:cubicBezTo>
                  <a:pt x="523" y="124"/>
                  <a:pt x="523" y="124"/>
                  <a:pt x="522" y="124"/>
                </a:cubicBezTo>
                <a:cubicBezTo>
                  <a:pt x="522" y="124"/>
                  <a:pt x="522" y="124"/>
                  <a:pt x="522" y="124"/>
                </a:cubicBezTo>
                <a:cubicBezTo>
                  <a:pt x="522" y="124"/>
                  <a:pt x="522" y="124"/>
                  <a:pt x="522" y="124"/>
                </a:cubicBezTo>
                <a:lnTo>
                  <a:pt x="523" y="125"/>
                </a:lnTo>
                <a:close/>
                <a:moveTo>
                  <a:pt x="500" y="119"/>
                </a:moveTo>
                <a:cubicBezTo>
                  <a:pt x="500" y="120"/>
                  <a:pt x="500" y="120"/>
                  <a:pt x="500" y="120"/>
                </a:cubicBezTo>
                <a:cubicBezTo>
                  <a:pt x="501" y="120"/>
                  <a:pt x="501" y="120"/>
                  <a:pt x="500" y="119"/>
                </a:cubicBezTo>
                <a:close/>
                <a:moveTo>
                  <a:pt x="466" y="136"/>
                </a:moveTo>
                <a:cubicBezTo>
                  <a:pt x="466" y="137"/>
                  <a:pt x="468" y="139"/>
                  <a:pt x="469" y="140"/>
                </a:cubicBezTo>
                <a:cubicBezTo>
                  <a:pt x="468" y="138"/>
                  <a:pt x="466" y="134"/>
                  <a:pt x="466" y="136"/>
                </a:cubicBezTo>
                <a:close/>
                <a:moveTo>
                  <a:pt x="557" y="113"/>
                </a:moveTo>
                <a:cubicBezTo>
                  <a:pt x="560" y="114"/>
                  <a:pt x="560" y="114"/>
                  <a:pt x="560" y="114"/>
                </a:cubicBezTo>
                <a:cubicBezTo>
                  <a:pt x="560" y="113"/>
                  <a:pt x="558" y="113"/>
                  <a:pt x="557" y="113"/>
                </a:cubicBezTo>
                <a:close/>
                <a:moveTo>
                  <a:pt x="575" y="142"/>
                </a:moveTo>
                <a:cubicBezTo>
                  <a:pt x="574" y="142"/>
                  <a:pt x="574" y="142"/>
                  <a:pt x="574" y="142"/>
                </a:cubicBezTo>
                <a:cubicBezTo>
                  <a:pt x="575" y="143"/>
                  <a:pt x="576" y="143"/>
                  <a:pt x="578" y="144"/>
                </a:cubicBezTo>
                <a:lnTo>
                  <a:pt x="575" y="142"/>
                </a:lnTo>
                <a:close/>
                <a:moveTo>
                  <a:pt x="502" y="122"/>
                </a:moveTo>
                <a:cubicBezTo>
                  <a:pt x="504" y="123"/>
                  <a:pt x="504" y="123"/>
                  <a:pt x="504" y="123"/>
                </a:cubicBezTo>
                <a:cubicBezTo>
                  <a:pt x="504" y="123"/>
                  <a:pt x="504" y="123"/>
                  <a:pt x="504" y="123"/>
                </a:cubicBezTo>
                <a:cubicBezTo>
                  <a:pt x="502" y="122"/>
                  <a:pt x="502" y="122"/>
                  <a:pt x="502" y="122"/>
                </a:cubicBezTo>
                <a:close/>
                <a:moveTo>
                  <a:pt x="560" y="102"/>
                </a:moveTo>
                <a:cubicBezTo>
                  <a:pt x="558" y="102"/>
                  <a:pt x="557" y="103"/>
                  <a:pt x="556" y="103"/>
                </a:cubicBezTo>
                <a:cubicBezTo>
                  <a:pt x="558" y="103"/>
                  <a:pt x="560" y="103"/>
                  <a:pt x="560" y="102"/>
                </a:cubicBezTo>
                <a:close/>
                <a:moveTo>
                  <a:pt x="523" y="124"/>
                </a:moveTo>
                <a:cubicBezTo>
                  <a:pt x="523" y="124"/>
                  <a:pt x="523" y="124"/>
                  <a:pt x="523" y="124"/>
                </a:cubicBezTo>
                <a:cubicBezTo>
                  <a:pt x="523" y="124"/>
                  <a:pt x="523" y="124"/>
                  <a:pt x="523" y="124"/>
                </a:cubicBezTo>
                <a:cubicBezTo>
                  <a:pt x="523" y="124"/>
                  <a:pt x="523" y="124"/>
                  <a:pt x="523" y="124"/>
                </a:cubicBezTo>
                <a:close/>
                <a:moveTo>
                  <a:pt x="567" y="146"/>
                </a:moveTo>
                <a:cubicBezTo>
                  <a:pt x="566" y="146"/>
                  <a:pt x="565" y="146"/>
                  <a:pt x="564" y="146"/>
                </a:cubicBezTo>
                <a:cubicBezTo>
                  <a:pt x="565" y="147"/>
                  <a:pt x="567" y="147"/>
                  <a:pt x="567" y="146"/>
                </a:cubicBezTo>
                <a:close/>
                <a:moveTo>
                  <a:pt x="470" y="141"/>
                </a:moveTo>
                <a:cubicBezTo>
                  <a:pt x="469" y="140"/>
                  <a:pt x="469" y="140"/>
                  <a:pt x="469" y="140"/>
                </a:cubicBezTo>
                <a:cubicBezTo>
                  <a:pt x="470" y="141"/>
                  <a:pt x="470" y="141"/>
                  <a:pt x="470" y="141"/>
                </a:cubicBezTo>
                <a:close/>
                <a:moveTo>
                  <a:pt x="431" y="163"/>
                </a:moveTo>
                <a:cubicBezTo>
                  <a:pt x="430" y="162"/>
                  <a:pt x="429" y="160"/>
                  <a:pt x="429" y="161"/>
                </a:cubicBezTo>
                <a:cubicBezTo>
                  <a:pt x="430" y="162"/>
                  <a:pt x="430" y="163"/>
                  <a:pt x="431" y="163"/>
                </a:cubicBezTo>
                <a:close/>
                <a:moveTo>
                  <a:pt x="458" y="4"/>
                </a:moveTo>
                <a:cubicBezTo>
                  <a:pt x="458" y="5"/>
                  <a:pt x="458" y="5"/>
                  <a:pt x="458" y="5"/>
                </a:cubicBezTo>
                <a:cubicBezTo>
                  <a:pt x="458" y="4"/>
                  <a:pt x="458" y="4"/>
                  <a:pt x="458" y="4"/>
                </a:cubicBezTo>
                <a:close/>
                <a:moveTo>
                  <a:pt x="461" y="34"/>
                </a:moveTo>
                <a:cubicBezTo>
                  <a:pt x="461" y="33"/>
                  <a:pt x="462" y="33"/>
                  <a:pt x="462" y="33"/>
                </a:cubicBezTo>
                <a:cubicBezTo>
                  <a:pt x="461" y="33"/>
                  <a:pt x="460" y="34"/>
                  <a:pt x="461" y="34"/>
                </a:cubicBezTo>
                <a:close/>
                <a:moveTo>
                  <a:pt x="524" y="32"/>
                </a:moveTo>
                <a:cubicBezTo>
                  <a:pt x="520" y="39"/>
                  <a:pt x="520" y="39"/>
                  <a:pt x="520" y="39"/>
                </a:cubicBezTo>
                <a:cubicBezTo>
                  <a:pt x="523" y="38"/>
                  <a:pt x="524" y="39"/>
                  <a:pt x="526" y="37"/>
                </a:cubicBezTo>
                <a:cubicBezTo>
                  <a:pt x="523" y="40"/>
                  <a:pt x="523" y="40"/>
                  <a:pt x="523" y="40"/>
                </a:cubicBezTo>
                <a:cubicBezTo>
                  <a:pt x="526" y="39"/>
                  <a:pt x="526" y="39"/>
                  <a:pt x="526" y="39"/>
                </a:cubicBezTo>
                <a:cubicBezTo>
                  <a:pt x="533" y="42"/>
                  <a:pt x="517" y="57"/>
                  <a:pt x="531" y="58"/>
                </a:cubicBezTo>
                <a:cubicBezTo>
                  <a:pt x="532" y="57"/>
                  <a:pt x="532" y="57"/>
                  <a:pt x="532" y="57"/>
                </a:cubicBezTo>
                <a:cubicBezTo>
                  <a:pt x="528" y="64"/>
                  <a:pt x="528" y="64"/>
                  <a:pt x="528" y="64"/>
                </a:cubicBezTo>
                <a:cubicBezTo>
                  <a:pt x="529" y="64"/>
                  <a:pt x="534" y="62"/>
                  <a:pt x="536" y="62"/>
                </a:cubicBezTo>
                <a:cubicBezTo>
                  <a:pt x="531" y="64"/>
                  <a:pt x="536" y="64"/>
                  <a:pt x="532" y="67"/>
                </a:cubicBezTo>
                <a:cubicBezTo>
                  <a:pt x="535" y="67"/>
                  <a:pt x="536" y="65"/>
                  <a:pt x="537" y="64"/>
                </a:cubicBezTo>
                <a:cubicBezTo>
                  <a:pt x="541" y="64"/>
                  <a:pt x="541" y="66"/>
                  <a:pt x="541" y="68"/>
                </a:cubicBezTo>
                <a:cubicBezTo>
                  <a:pt x="541" y="69"/>
                  <a:pt x="540" y="69"/>
                  <a:pt x="541" y="69"/>
                </a:cubicBezTo>
                <a:cubicBezTo>
                  <a:pt x="541" y="71"/>
                  <a:pt x="541" y="71"/>
                  <a:pt x="541" y="71"/>
                </a:cubicBezTo>
                <a:cubicBezTo>
                  <a:pt x="541" y="72"/>
                  <a:pt x="541" y="72"/>
                  <a:pt x="542" y="73"/>
                </a:cubicBezTo>
                <a:cubicBezTo>
                  <a:pt x="542" y="75"/>
                  <a:pt x="544" y="77"/>
                  <a:pt x="546" y="78"/>
                </a:cubicBezTo>
                <a:cubicBezTo>
                  <a:pt x="540" y="76"/>
                  <a:pt x="538" y="75"/>
                  <a:pt x="536" y="74"/>
                </a:cubicBezTo>
                <a:cubicBezTo>
                  <a:pt x="535" y="73"/>
                  <a:pt x="535" y="73"/>
                  <a:pt x="534" y="72"/>
                </a:cubicBezTo>
                <a:cubicBezTo>
                  <a:pt x="533" y="72"/>
                  <a:pt x="533" y="72"/>
                  <a:pt x="532" y="72"/>
                </a:cubicBezTo>
                <a:cubicBezTo>
                  <a:pt x="531" y="73"/>
                  <a:pt x="531" y="73"/>
                  <a:pt x="532" y="74"/>
                </a:cubicBezTo>
                <a:cubicBezTo>
                  <a:pt x="533" y="75"/>
                  <a:pt x="533" y="76"/>
                  <a:pt x="534" y="76"/>
                </a:cubicBezTo>
                <a:cubicBezTo>
                  <a:pt x="536" y="77"/>
                  <a:pt x="538" y="79"/>
                  <a:pt x="538" y="82"/>
                </a:cubicBezTo>
                <a:cubicBezTo>
                  <a:pt x="539" y="78"/>
                  <a:pt x="539" y="78"/>
                  <a:pt x="539" y="78"/>
                </a:cubicBezTo>
                <a:cubicBezTo>
                  <a:pt x="544" y="78"/>
                  <a:pt x="544" y="81"/>
                  <a:pt x="545" y="83"/>
                </a:cubicBezTo>
                <a:cubicBezTo>
                  <a:pt x="545" y="86"/>
                  <a:pt x="545" y="88"/>
                  <a:pt x="550" y="87"/>
                </a:cubicBezTo>
                <a:cubicBezTo>
                  <a:pt x="550" y="89"/>
                  <a:pt x="549" y="91"/>
                  <a:pt x="548" y="94"/>
                </a:cubicBezTo>
                <a:cubicBezTo>
                  <a:pt x="546" y="96"/>
                  <a:pt x="545" y="98"/>
                  <a:pt x="548" y="99"/>
                </a:cubicBezTo>
                <a:cubicBezTo>
                  <a:pt x="550" y="99"/>
                  <a:pt x="553" y="98"/>
                  <a:pt x="555" y="97"/>
                </a:cubicBezTo>
                <a:cubicBezTo>
                  <a:pt x="558" y="101"/>
                  <a:pt x="558" y="101"/>
                  <a:pt x="558" y="101"/>
                </a:cubicBezTo>
                <a:cubicBezTo>
                  <a:pt x="552" y="101"/>
                  <a:pt x="552" y="101"/>
                  <a:pt x="552" y="101"/>
                </a:cubicBezTo>
                <a:cubicBezTo>
                  <a:pt x="553" y="103"/>
                  <a:pt x="554" y="103"/>
                  <a:pt x="556" y="103"/>
                </a:cubicBezTo>
                <a:cubicBezTo>
                  <a:pt x="553" y="105"/>
                  <a:pt x="554" y="106"/>
                  <a:pt x="554" y="108"/>
                </a:cubicBezTo>
                <a:cubicBezTo>
                  <a:pt x="555" y="109"/>
                  <a:pt x="556" y="111"/>
                  <a:pt x="554" y="113"/>
                </a:cubicBezTo>
                <a:cubicBezTo>
                  <a:pt x="557" y="113"/>
                  <a:pt x="557" y="113"/>
                  <a:pt x="557" y="113"/>
                </a:cubicBezTo>
                <a:cubicBezTo>
                  <a:pt x="557" y="114"/>
                  <a:pt x="556" y="114"/>
                  <a:pt x="555" y="114"/>
                </a:cubicBezTo>
                <a:cubicBezTo>
                  <a:pt x="562" y="115"/>
                  <a:pt x="562" y="118"/>
                  <a:pt x="568" y="119"/>
                </a:cubicBezTo>
                <a:cubicBezTo>
                  <a:pt x="569" y="118"/>
                  <a:pt x="570" y="115"/>
                  <a:pt x="566" y="115"/>
                </a:cubicBezTo>
                <a:cubicBezTo>
                  <a:pt x="571" y="112"/>
                  <a:pt x="573" y="119"/>
                  <a:pt x="575" y="121"/>
                </a:cubicBezTo>
                <a:cubicBezTo>
                  <a:pt x="570" y="119"/>
                  <a:pt x="571" y="121"/>
                  <a:pt x="570" y="122"/>
                </a:cubicBezTo>
                <a:cubicBezTo>
                  <a:pt x="572" y="123"/>
                  <a:pt x="572" y="122"/>
                  <a:pt x="573" y="123"/>
                </a:cubicBezTo>
                <a:cubicBezTo>
                  <a:pt x="577" y="125"/>
                  <a:pt x="574" y="126"/>
                  <a:pt x="572" y="126"/>
                </a:cubicBezTo>
                <a:cubicBezTo>
                  <a:pt x="570" y="127"/>
                  <a:pt x="569" y="127"/>
                  <a:pt x="577" y="130"/>
                </a:cubicBezTo>
                <a:cubicBezTo>
                  <a:pt x="570" y="129"/>
                  <a:pt x="570" y="129"/>
                  <a:pt x="570" y="129"/>
                </a:cubicBezTo>
                <a:cubicBezTo>
                  <a:pt x="578" y="133"/>
                  <a:pt x="578" y="133"/>
                  <a:pt x="578" y="133"/>
                </a:cubicBezTo>
                <a:cubicBezTo>
                  <a:pt x="570" y="131"/>
                  <a:pt x="570" y="132"/>
                  <a:pt x="571" y="133"/>
                </a:cubicBezTo>
                <a:cubicBezTo>
                  <a:pt x="571" y="134"/>
                  <a:pt x="572" y="135"/>
                  <a:pt x="564" y="133"/>
                </a:cubicBezTo>
                <a:cubicBezTo>
                  <a:pt x="566" y="135"/>
                  <a:pt x="574" y="135"/>
                  <a:pt x="573" y="136"/>
                </a:cubicBezTo>
                <a:cubicBezTo>
                  <a:pt x="577" y="139"/>
                  <a:pt x="570" y="139"/>
                  <a:pt x="572" y="141"/>
                </a:cubicBezTo>
                <a:cubicBezTo>
                  <a:pt x="572" y="141"/>
                  <a:pt x="572" y="142"/>
                  <a:pt x="574" y="142"/>
                </a:cubicBezTo>
                <a:cubicBezTo>
                  <a:pt x="573" y="142"/>
                  <a:pt x="572" y="142"/>
                  <a:pt x="571" y="142"/>
                </a:cubicBezTo>
                <a:cubicBezTo>
                  <a:pt x="570" y="142"/>
                  <a:pt x="570" y="142"/>
                  <a:pt x="570" y="142"/>
                </a:cubicBezTo>
                <a:cubicBezTo>
                  <a:pt x="568" y="142"/>
                  <a:pt x="568" y="142"/>
                  <a:pt x="567" y="142"/>
                </a:cubicBezTo>
                <a:cubicBezTo>
                  <a:pt x="565" y="143"/>
                  <a:pt x="564" y="143"/>
                  <a:pt x="561" y="143"/>
                </a:cubicBezTo>
                <a:cubicBezTo>
                  <a:pt x="568" y="146"/>
                  <a:pt x="568" y="146"/>
                  <a:pt x="568" y="146"/>
                </a:cubicBezTo>
                <a:cubicBezTo>
                  <a:pt x="565" y="145"/>
                  <a:pt x="561" y="144"/>
                  <a:pt x="561" y="145"/>
                </a:cubicBezTo>
                <a:cubicBezTo>
                  <a:pt x="561" y="145"/>
                  <a:pt x="563" y="146"/>
                  <a:pt x="564" y="146"/>
                </a:cubicBezTo>
                <a:cubicBezTo>
                  <a:pt x="555" y="146"/>
                  <a:pt x="552" y="146"/>
                  <a:pt x="548" y="147"/>
                </a:cubicBezTo>
                <a:cubicBezTo>
                  <a:pt x="552" y="149"/>
                  <a:pt x="554" y="151"/>
                  <a:pt x="558" y="151"/>
                </a:cubicBezTo>
                <a:cubicBezTo>
                  <a:pt x="558" y="153"/>
                  <a:pt x="554" y="152"/>
                  <a:pt x="549" y="152"/>
                </a:cubicBezTo>
                <a:cubicBezTo>
                  <a:pt x="545" y="151"/>
                  <a:pt x="540" y="151"/>
                  <a:pt x="538" y="152"/>
                </a:cubicBezTo>
                <a:cubicBezTo>
                  <a:pt x="541" y="154"/>
                  <a:pt x="541" y="154"/>
                  <a:pt x="541" y="154"/>
                </a:cubicBezTo>
                <a:cubicBezTo>
                  <a:pt x="534" y="152"/>
                  <a:pt x="534" y="152"/>
                  <a:pt x="534" y="152"/>
                </a:cubicBezTo>
                <a:cubicBezTo>
                  <a:pt x="536" y="153"/>
                  <a:pt x="537" y="154"/>
                  <a:pt x="539" y="155"/>
                </a:cubicBezTo>
                <a:cubicBezTo>
                  <a:pt x="535" y="157"/>
                  <a:pt x="527" y="159"/>
                  <a:pt x="518" y="153"/>
                </a:cubicBezTo>
                <a:cubicBezTo>
                  <a:pt x="521" y="154"/>
                  <a:pt x="520" y="158"/>
                  <a:pt x="526" y="160"/>
                </a:cubicBezTo>
                <a:cubicBezTo>
                  <a:pt x="521" y="158"/>
                  <a:pt x="517" y="158"/>
                  <a:pt x="514" y="159"/>
                </a:cubicBezTo>
                <a:cubicBezTo>
                  <a:pt x="510" y="159"/>
                  <a:pt x="507" y="160"/>
                  <a:pt x="504" y="160"/>
                </a:cubicBezTo>
                <a:cubicBezTo>
                  <a:pt x="504" y="160"/>
                  <a:pt x="504" y="160"/>
                  <a:pt x="504" y="160"/>
                </a:cubicBezTo>
                <a:cubicBezTo>
                  <a:pt x="501" y="158"/>
                  <a:pt x="501" y="158"/>
                  <a:pt x="501" y="158"/>
                </a:cubicBezTo>
                <a:cubicBezTo>
                  <a:pt x="501" y="159"/>
                  <a:pt x="501" y="159"/>
                  <a:pt x="501" y="159"/>
                </a:cubicBezTo>
                <a:cubicBezTo>
                  <a:pt x="503" y="160"/>
                  <a:pt x="503" y="160"/>
                  <a:pt x="503" y="160"/>
                </a:cubicBezTo>
                <a:cubicBezTo>
                  <a:pt x="501" y="160"/>
                  <a:pt x="498" y="159"/>
                  <a:pt x="496" y="158"/>
                </a:cubicBezTo>
                <a:cubicBezTo>
                  <a:pt x="496" y="159"/>
                  <a:pt x="497" y="163"/>
                  <a:pt x="496" y="165"/>
                </a:cubicBezTo>
                <a:cubicBezTo>
                  <a:pt x="495" y="162"/>
                  <a:pt x="494" y="164"/>
                  <a:pt x="493" y="166"/>
                </a:cubicBezTo>
                <a:cubicBezTo>
                  <a:pt x="492" y="167"/>
                  <a:pt x="491" y="169"/>
                  <a:pt x="489" y="166"/>
                </a:cubicBezTo>
                <a:cubicBezTo>
                  <a:pt x="489" y="167"/>
                  <a:pt x="490" y="167"/>
                  <a:pt x="490" y="169"/>
                </a:cubicBezTo>
                <a:cubicBezTo>
                  <a:pt x="485" y="169"/>
                  <a:pt x="477" y="165"/>
                  <a:pt x="473" y="171"/>
                </a:cubicBezTo>
                <a:cubicBezTo>
                  <a:pt x="469" y="161"/>
                  <a:pt x="466" y="165"/>
                  <a:pt x="461" y="162"/>
                </a:cubicBezTo>
                <a:cubicBezTo>
                  <a:pt x="463" y="168"/>
                  <a:pt x="464" y="164"/>
                  <a:pt x="466" y="168"/>
                </a:cubicBezTo>
                <a:cubicBezTo>
                  <a:pt x="464" y="167"/>
                  <a:pt x="469" y="176"/>
                  <a:pt x="464" y="172"/>
                </a:cubicBezTo>
                <a:cubicBezTo>
                  <a:pt x="465" y="173"/>
                  <a:pt x="465" y="174"/>
                  <a:pt x="465" y="173"/>
                </a:cubicBezTo>
                <a:cubicBezTo>
                  <a:pt x="464" y="174"/>
                  <a:pt x="463" y="166"/>
                  <a:pt x="461" y="169"/>
                </a:cubicBezTo>
                <a:cubicBezTo>
                  <a:pt x="463" y="173"/>
                  <a:pt x="463" y="173"/>
                  <a:pt x="463" y="173"/>
                </a:cubicBezTo>
                <a:cubicBezTo>
                  <a:pt x="459" y="168"/>
                  <a:pt x="459" y="168"/>
                  <a:pt x="459" y="168"/>
                </a:cubicBezTo>
                <a:cubicBezTo>
                  <a:pt x="455" y="172"/>
                  <a:pt x="450" y="171"/>
                  <a:pt x="448" y="177"/>
                </a:cubicBezTo>
                <a:cubicBezTo>
                  <a:pt x="447" y="176"/>
                  <a:pt x="446" y="174"/>
                  <a:pt x="446" y="172"/>
                </a:cubicBezTo>
                <a:cubicBezTo>
                  <a:pt x="445" y="173"/>
                  <a:pt x="440" y="167"/>
                  <a:pt x="439" y="172"/>
                </a:cubicBezTo>
                <a:cubicBezTo>
                  <a:pt x="440" y="174"/>
                  <a:pt x="440" y="174"/>
                  <a:pt x="440" y="174"/>
                </a:cubicBezTo>
                <a:cubicBezTo>
                  <a:pt x="438" y="179"/>
                  <a:pt x="435" y="170"/>
                  <a:pt x="430" y="170"/>
                </a:cubicBezTo>
                <a:cubicBezTo>
                  <a:pt x="431" y="170"/>
                  <a:pt x="434" y="172"/>
                  <a:pt x="432" y="167"/>
                </a:cubicBezTo>
                <a:cubicBezTo>
                  <a:pt x="431" y="164"/>
                  <a:pt x="429" y="165"/>
                  <a:pt x="429" y="168"/>
                </a:cubicBezTo>
                <a:cubicBezTo>
                  <a:pt x="427" y="162"/>
                  <a:pt x="427" y="162"/>
                  <a:pt x="427" y="162"/>
                </a:cubicBezTo>
                <a:cubicBezTo>
                  <a:pt x="429" y="165"/>
                  <a:pt x="431" y="164"/>
                  <a:pt x="432" y="166"/>
                </a:cubicBezTo>
                <a:cubicBezTo>
                  <a:pt x="432" y="165"/>
                  <a:pt x="431" y="164"/>
                  <a:pt x="431" y="163"/>
                </a:cubicBezTo>
                <a:cubicBezTo>
                  <a:pt x="433" y="164"/>
                  <a:pt x="434" y="164"/>
                  <a:pt x="436" y="165"/>
                </a:cubicBezTo>
                <a:cubicBezTo>
                  <a:pt x="434" y="166"/>
                  <a:pt x="434" y="166"/>
                  <a:pt x="434" y="166"/>
                </a:cubicBezTo>
                <a:cubicBezTo>
                  <a:pt x="437" y="171"/>
                  <a:pt x="438" y="164"/>
                  <a:pt x="439" y="166"/>
                </a:cubicBezTo>
                <a:cubicBezTo>
                  <a:pt x="437" y="161"/>
                  <a:pt x="436" y="162"/>
                  <a:pt x="436" y="158"/>
                </a:cubicBezTo>
                <a:cubicBezTo>
                  <a:pt x="439" y="154"/>
                  <a:pt x="440" y="162"/>
                  <a:pt x="445" y="166"/>
                </a:cubicBezTo>
                <a:cubicBezTo>
                  <a:pt x="445" y="167"/>
                  <a:pt x="445" y="167"/>
                  <a:pt x="445" y="167"/>
                </a:cubicBezTo>
                <a:cubicBezTo>
                  <a:pt x="447" y="168"/>
                  <a:pt x="450" y="173"/>
                  <a:pt x="450" y="168"/>
                </a:cubicBezTo>
                <a:cubicBezTo>
                  <a:pt x="448" y="165"/>
                  <a:pt x="447" y="165"/>
                  <a:pt x="446" y="164"/>
                </a:cubicBezTo>
                <a:cubicBezTo>
                  <a:pt x="445" y="162"/>
                  <a:pt x="450" y="169"/>
                  <a:pt x="450" y="165"/>
                </a:cubicBezTo>
                <a:cubicBezTo>
                  <a:pt x="447" y="161"/>
                  <a:pt x="444" y="160"/>
                  <a:pt x="442" y="161"/>
                </a:cubicBezTo>
                <a:cubicBezTo>
                  <a:pt x="442" y="159"/>
                  <a:pt x="441" y="158"/>
                  <a:pt x="440" y="156"/>
                </a:cubicBezTo>
                <a:cubicBezTo>
                  <a:pt x="447" y="158"/>
                  <a:pt x="455" y="162"/>
                  <a:pt x="459" y="157"/>
                </a:cubicBezTo>
                <a:cubicBezTo>
                  <a:pt x="454" y="151"/>
                  <a:pt x="460" y="156"/>
                  <a:pt x="457" y="150"/>
                </a:cubicBezTo>
                <a:cubicBezTo>
                  <a:pt x="459" y="154"/>
                  <a:pt x="459" y="149"/>
                  <a:pt x="462" y="151"/>
                </a:cubicBezTo>
                <a:cubicBezTo>
                  <a:pt x="460" y="145"/>
                  <a:pt x="457" y="148"/>
                  <a:pt x="457" y="144"/>
                </a:cubicBezTo>
                <a:cubicBezTo>
                  <a:pt x="460" y="144"/>
                  <a:pt x="468" y="152"/>
                  <a:pt x="471" y="149"/>
                </a:cubicBezTo>
                <a:cubicBezTo>
                  <a:pt x="470" y="147"/>
                  <a:pt x="469" y="147"/>
                  <a:pt x="468" y="146"/>
                </a:cubicBezTo>
                <a:cubicBezTo>
                  <a:pt x="471" y="147"/>
                  <a:pt x="478" y="158"/>
                  <a:pt x="477" y="149"/>
                </a:cubicBezTo>
                <a:cubicBezTo>
                  <a:pt x="475" y="147"/>
                  <a:pt x="473" y="144"/>
                  <a:pt x="470" y="141"/>
                </a:cubicBezTo>
                <a:cubicBezTo>
                  <a:pt x="471" y="141"/>
                  <a:pt x="471" y="141"/>
                  <a:pt x="471" y="139"/>
                </a:cubicBezTo>
                <a:cubicBezTo>
                  <a:pt x="469" y="135"/>
                  <a:pt x="469" y="135"/>
                  <a:pt x="469" y="135"/>
                </a:cubicBezTo>
                <a:cubicBezTo>
                  <a:pt x="471" y="133"/>
                  <a:pt x="474" y="143"/>
                  <a:pt x="477" y="147"/>
                </a:cubicBezTo>
                <a:cubicBezTo>
                  <a:pt x="477" y="141"/>
                  <a:pt x="477" y="141"/>
                  <a:pt x="477" y="141"/>
                </a:cubicBezTo>
                <a:cubicBezTo>
                  <a:pt x="478" y="139"/>
                  <a:pt x="480" y="139"/>
                  <a:pt x="482" y="139"/>
                </a:cubicBezTo>
                <a:cubicBezTo>
                  <a:pt x="484" y="140"/>
                  <a:pt x="486" y="143"/>
                  <a:pt x="488" y="146"/>
                </a:cubicBezTo>
                <a:cubicBezTo>
                  <a:pt x="489" y="145"/>
                  <a:pt x="491" y="145"/>
                  <a:pt x="488" y="140"/>
                </a:cubicBezTo>
                <a:cubicBezTo>
                  <a:pt x="486" y="137"/>
                  <a:pt x="484" y="135"/>
                  <a:pt x="483" y="133"/>
                </a:cubicBezTo>
                <a:cubicBezTo>
                  <a:pt x="482" y="131"/>
                  <a:pt x="481" y="130"/>
                  <a:pt x="479" y="131"/>
                </a:cubicBezTo>
                <a:cubicBezTo>
                  <a:pt x="480" y="135"/>
                  <a:pt x="483" y="135"/>
                  <a:pt x="482" y="136"/>
                </a:cubicBezTo>
                <a:cubicBezTo>
                  <a:pt x="481" y="135"/>
                  <a:pt x="480" y="140"/>
                  <a:pt x="477" y="136"/>
                </a:cubicBezTo>
                <a:cubicBezTo>
                  <a:pt x="481" y="135"/>
                  <a:pt x="481" y="135"/>
                  <a:pt x="481" y="135"/>
                </a:cubicBezTo>
                <a:cubicBezTo>
                  <a:pt x="478" y="128"/>
                  <a:pt x="479" y="135"/>
                  <a:pt x="477" y="132"/>
                </a:cubicBezTo>
                <a:cubicBezTo>
                  <a:pt x="477" y="129"/>
                  <a:pt x="478" y="129"/>
                  <a:pt x="479" y="129"/>
                </a:cubicBezTo>
                <a:cubicBezTo>
                  <a:pt x="479" y="129"/>
                  <a:pt x="480" y="129"/>
                  <a:pt x="480" y="129"/>
                </a:cubicBezTo>
                <a:cubicBezTo>
                  <a:pt x="480" y="129"/>
                  <a:pt x="481" y="129"/>
                  <a:pt x="481" y="128"/>
                </a:cubicBezTo>
                <a:cubicBezTo>
                  <a:pt x="480" y="128"/>
                  <a:pt x="480" y="128"/>
                  <a:pt x="480" y="128"/>
                </a:cubicBezTo>
                <a:cubicBezTo>
                  <a:pt x="482" y="129"/>
                  <a:pt x="481" y="127"/>
                  <a:pt x="485" y="130"/>
                </a:cubicBezTo>
                <a:cubicBezTo>
                  <a:pt x="488" y="136"/>
                  <a:pt x="486" y="134"/>
                  <a:pt x="486" y="136"/>
                </a:cubicBezTo>
                <a:cubicBezTo>
                  <a:pt x="488" y="136"/>
                  <a:pt x="491" y="138"/>
                  <a:pt x="495" y="139"/>
                </a:cubicBezTo>
                <a:cubicBezTo>
                  <a:pt x="499" y="139"/>
                  <a:pt x="502" y="139"/>
                  <a:pt x="499" y="133"/>
                </a:cubicBezTo>
                <a:cubicBezTo>
                  <a:pt x="497" y="132"/>
                  <a:pt x="495" y="131"/>
                  <a:pt x="493" y="129"/>
                </a:cubicBezTo>
                <a:cubicBezTo>
                  <a:pt x="493" y="128"/>
                  <a:pt x="500" y="132"/>
                  <a:pt x="493" y="126"/>
                </a:cubicBezTo>
                <a:cubicBezTo>
                  <a:pt x="494" y="128"/>
                  <a:pt x="490" y="124"/>
                  <a:pt x="489" y="123"/>
                </a:cubicBezTo>
                <a:cubicBezTo>
                  <a:pt x="489" y="123"/>
                  <a:pt x="489" y="123"/>
                  <a:pt x="489" y="123"/>
                </a:cubicBezTo>
                <a:cubicBezTo>
                  <a:pt x="489" y="123"/>
                  <a:pt x="488" y="122"/>
                  <a:pt x="487" y="121"/>
                </a:cubicBezTo>
                <a:cubicBezTo>
                  <a:pt x="491" y="125"/>
                  <a:pt x="494" y="126"/>
                  <a:pt x="497" y="127"/>
                </a:cubicBezTo>
                <a:cubicBezTo>
                  <a:pt x="495" y="126"/>
                  <a:pt x="494" y="124"/>
                  <a:pt x="493" y="123"/>
                </a:cubicBezTo>
                <a:cubicBezTo>
                  <a:pt x="495" y="123"/>
                  <a:pt x="496" y="125"/>
                  <a:pt x="498" y="127"/>
                </a:cubicBezTo>
                <a:cubicBezTo>
                  <a:pt x="499" y="128"/>
                  <a:pt x="505" y="131"/>
                  <a:pt x="501" y="127"/>
                </a:cubicBezTo>
                <a:cubicBezTo>
                  <a:pt x="498" y="124"/>
                  <a:pt x="496" y="125"/>
                  <a:pt x="493" y="122"/>
                </a:cubicBezTo>
                <a:cubicBezTo>
                  <a:pt x="496" y="123"/>
                  <a:pt x="499" y="125"/>
                  <a:pt x="502" y="126"/>
                </a:cubicBezTo>
                <a:cubicBezTo>
                  <a:pt x="501" y="125"/>
                  <a:pt x="501" y="125"/>
                  <a:pt x="501" y="125"/>
                </a:cubicBezTo>
                <a:cubicBezTo>
                  <a:pt x="502" y="126"/>
                  <a:pt x="504" y="127"/>
                  <a:pt x="503" y="126"/>
                </a:cubicBezTo>
                <a:cubicBezTo>
                  <a:pt x="500" y="124"/>
                  <a:pt x="499" y="123"/>
                  <a:pt x="499" y="124"/>
                </a:cubicBezTo>
                <a:cubicBezTo>
                  <a:pt x="497" y="122"/>
                  <a:pt x="501" y="124"/>
                  <a:pt x="504" y="125"/>
                </a:cubicBezTo>
                <a:cubicBezTo>
                  <a:pt x="506" y="126"/>
                  <a:pt x="509" y="126"/>
                  <a:pt x="504" y="123"/>
                </a:cubicBezTo>
                <a:cubicBezTo>
                  <a:pt x="508" y="125"/>
                  <a:pt x="508" y="125"/>
                  <a:pt x="508" y="125"/>
                </a:cubicBezTo>
                <a:cubicBezTo>
                  <a:pt x="507" y="124"/>
                  <a:pt x="506" y="123"/>
                  <a:pt x="505" y="123"/>
                </a:cubicBezTo>
                <a:cubicBezTo>
                  <a:pt x="510" y="125"/>
                  <a:pt x="510" y="125"/>
                  <a:pt x="510" y="125"/>
                </a:cubicBezTo>
                <a:cubicBezTo>
                  <a:pt x="515" y="126"/>
                  <a:pt x="502" y="120"/>
                  <a:pt x="500" y="119"/>
                </a:cubicBezTo>
                <a:cubicBezTo>
                  <a:pt x="500" y="119"/>
                  <a:pt x="500" y="119"/>
                  <a:pt x="500" y="119"/>
                </a:cubicBezTo>
                <a:cubicBezTo>
                  <a:pt x="499" y="119"/>
                  <a:pt x="496" y="117"/>
                  <a:pt x="495" y="116"/>
                </a:cubicBezTo>
                <a:cubicBezTo>
                  <a:pt x="497" y="117"/>
                  <a:pt x="499" y="118"/>
                  <a:pt x="501" y="118"/>
                </a:cubicBezTo>
                <a:cubicBezTo>
                  <a:pt x="501" y="118"/>
                  <a:pt x="501" y="118"/>
                  <a:pt x="501" y="118"/>
                </a:cubicBezTo>
                <a:cubicBezTo>
                  <a:pt x="509" y="122"/>
                  <a:pt x="514" y="122"/>
                  <a:pt x="529" y="127"/>
                </a:cubicBezTo>
                <a:cubicBezTo>
                  <a:pt x="529" y="127"/>
                  <a:pt x="528" y="127"/>
                  <a:pt x="528" y="126"/>
                </a:cubicBezTo>
                <a:cubicBezTo>
                  <a:pt x="526" y="126"/>
                  <a:pt x="526" y="126"/>
                  <a:pt x="526" y="126"/>
                </a:cubicBezTo>
                <a:cubicBezTo>
                  <a:pt x="525" y="125"/>
                  <a:pt x="524" y="125"/>
                  <a:pt x="523" y="124"/>
                </a:cubicBezTo>
                <a:cubicBezTo>
                  <a:pt x="523" y="124"/>
                  <a:pt x="522" y="124"/>
                  <a:pt x="521" y="123"/>
                </a:cubicBezTo>
                <a:cubicBezTo>
                  <a:pt x="518" y="122"/>
                  <a:pt x="511" y="120"/>
                  <a:pt x="512" y="119"/>
                </a:cubicBezTo>
                <a:cubicBezTo>
                  <a:pt x="509" y="118"/>
                  <a:pt x="510" y="119"/>
                  <a:pt x="509" y="119"/>
                </a:cubicBezTo>
                <a:cubicBezTo>
                  <a:pt x="509" y="118"/>
                  <a:pt x="509" y="118"/>
                  <a:pt x="511" y="119"/>
                </a:cubicBezTo>
                <a:cubicBezTo>
                  <a:pt x="505" y="117"/>
                  <a:pt x="505" y="117"/>
                  <a:pt x="505" y="117"/>
                </a:cubicBezTo>
                <a:cubicBezTo>
                  <a:pt x="511" y="119"/>
                  <a:pt x="509" y="117"/>
                  <a:pt x="508" y="117"/>
                </a:cubicBezTo>
                <a:cubicBezTo>
                  <a:pt x="499" y="114"/>
                  <a:pt x="499" y="114"/>
                  <a:pt x="499" y="114"/>
                </a:cubicBezTo>
                <a:cubicBezTo>
                  <a:pt x="503" y="116"/>
                  <a:pt x="504" y="116"/>
                  <a:pt x="502" y="115"/>
                </a:cubicBezTo>
                <a:cubicBezTo>
                  <a:pt x="497" y="113"/>
                  <a:pt x="497" y="113"/>
                  <a:pt x="497" y="113"/>
                </a:cubicBezTo>
                <a:cubicBezTo>
                  <a:pt x="498" y="113"/>
                  <a:pt x="509" y="117"/>
                  <a:pt x="503" y="114"/>
                </a:cubicBezTo>
                <a:cubicBezTo>
                  <a:pt x="505" y="115"/>
                  <a:pt x="507" y="116"/>
                  <a:pt x="509" y="117"/>
                </a:cubicBezTo>
                <a:cubicBezTo>
                  <a:pt x="510" y="116"/>
                  <a:pt x="521" y="119"/>
                  <a:pt x="526" y="120"/>
                </a:cubicBezTo>
                <a:cubicBezTo>
                  <a:pt x="529" y="120"/>
                  <a:pt x="526" y="118"/>
                  <a:pt x="525" y="116"/>
                </a:cubicBezTo>
                <a:cubicBezTo>
                  <a:pt x="523" y="115"/>
                  <a:pt x="523" y="114"/>
                  <a:pt x="531" y="114"/>
                </a:cubicBezTo>
                <a:cubicBezTo>
                  <a:pt x="528" y="113"/>
                  <a:pt x="526" y="113"/>
                  <a:pt x="524" y="113"/>
                </a:cubicBezTo>
                <a:cubicBezTo>
                  <a:pt x="522" y="112"/>
                  <a:pt x="521" y="112"/>
                  <a:pt x="518" y="112"/>
                </a:cubicBezTo>
                <a:cubicBezTo>
                  <a:pt x="517" y="113"/>
                  <a:pt x="516" y="113"/>
                  <a:pt x="509" y="112"/>
                </a:cubicBezTo>
                <a:cubicBezTo>
                  <a:pt x="502" y="113"/>
                  <a:pt x="529" y="117"/>
                  <a:pt x="519" y="117"/>
                </a:cubicBezTo>
                <a:cubicBezTo>
                  <a:pt x="511" y="115"/>
                  <a:pt x="511" y="115"/>
                  <a:pt x="514" y="115"/>
                </a:cubicBezTo>
                <a:cubicBezTo>
                  <a:pt x="508" y="113"/>
                  <a:pt x="504" y="113"/>
                  <a:pt x="502" y="113"/>
                </a:cubicBezTo>
                <a:cubicBezTo>
                  <a:pt x="503" y="113"/>
                  <a:pt x="501" y="112"/>
                  <a:pt x="500" y="111"/>
                </a:cubicBezTo>
                <a:cubicBezTo>
                  <a:pt x="498" y="110"/>
                  <a:pt x="496" y="110"/>
                  <a:pt x="496" y="109"/>
                </a:cubicBezTo>
                <a:cubicBezTo>
                  <a:pt x="499" y="110"/>
                  <a:pt x="502" y="109"/>
                  <a:pt x="501" y="109"/>
                </a:cubicBezTo>
                <a:cubicBezTo>
                  <a:pt x="505" y="109"/>
                  <a:pt x="506" y="107"/>
                  <a:pt x="515" y="108"/>
                </a:cubicBezTo>
                <a:cubicBezTo>
                  <a:pt x="516" y="106"/>
                  <a:pt x="503" y="107"/>
                  <a:pt x="511" y="105"/>
                </a:cubicBezTo>
                <a:cubicBezTo>
                  <a:pt x="505" y="106"/>
                  <a:pt x="506" y="104"/>
                  <a:pt x="501" y="105"/>
                </a:cubicBezTo>
                <a:cubicBezTo>
                  <a:pt x="504" y="105"/>
                  <a:pt x="503" y="106"/>
                  <a:pt x="501" y="106"/>
                </a:cubicBezTo>
                <a:cubicBezTo>
                  <a:pt x="499" y="107"/>
                  <a:pt x="496" y="107"/>
                  <a:pt x="494" y="107"/>
                </a:cubicBezTo>
                <a:cubicBezTo>
                  <a:pt x="493" y="107"/>
                  <a:pt x="491" y="106"/>
                  <a:pt x="490" y="106"/>
                </a:cubicBezTo>
                <a:cubicBezTo>
                  <a:pt x="492" y="106"/>
                  <a:pt x="495" y="106"/>
                  <a:pt x="496" y="105"/>
                </a:cubicBezTo>
                <a:cubicBezTo>
                  <a:pt x="491" y="105"/>
                  <a:pt x="491" y="105"/>
                  <a:pt x="491" y="105"/>
                </a:cubicBezTo>
                <a:cubicBezTo>
                  <a:pt x="497" y="105"/>
                  <a:pt x="494" y="104"/>
                  <a:pt x="492" y="104"/>
                </a:cubicBezTo>
                <a:cubicBezTo>
                  <a:pt x="489" y="103"/>
                  <a:pt x="487" y="103"/>
                  <a:pt x="494" y="101"/>
                </a:cubicBezTo>
                <a:cubicBezTo>
                  <a:pt x="494" y="102"/>
                  <a:pt x="498" y="102"/>
                  <a:pt x="492" y="103"/>
                </a:cubicBezTo>
                <a:cubicBezTo>
                  <a:pt x="494" y="103"/>
                  <a:pt x="496" y="103"/>
                  <a:pt x="499" y="102"/>
                </a:cubicBezTo>
                <a:cubicBezTo>
                  <a:pt x="501" y="102"/>
                  <a:pt x="503" y="101"/>
                  <a:pt x="506" y="101"/>
                </a:cubicBezTo>
                <a:cubicBezTo>
                  <a:pt x="508" y="100"/>
                  <a:pt x="506" y="98"/>
                  <a:pt x="505" y="97"/>
                </a:cubicBezTo>
                <a:cubicBezTo>
                  <a:pt x="504" y="95"/>
                  <a:pt x="503" y="94"/>
                  <a:pt x="506" y="91"/>
                </a:cubicBezTo>
                <a:cubicBezTo>
                  <a:pt x="503" y="93"/>
                  <a:pt x="504" y="94"/>
                  <a:pt x="500" y="96"/>
                </a:cubicBezTo>
                <a:cubicBezTo>
                  <a:pt x="498" y="95"/>
                  <a:pt x="500" y="94"/>
                  <a:pt x="502" y="91"/>
                </a:cubicBezTo>
                <a:cubicBezTo>
                  <a:pt x="504" y="89"/>
                  <a:pt x="506" y="85"/>
                  <a:pt x="507" y="83"/>
                </a:cubicBezTo>
                <a:cubicBezTo>
                  <a:pt x="502" y="86"/>
                  <a:pt x="502" y="86"/>
                  <a:pt x="502" y="86"/>
                </a:cubicBezTo>
                <a:cubicBezTo>
                  <a:pt x="506" y="82"/>
                  <a:pt x="500" y="87"/>
                  <a:pt x="500" y="83"/>
                </a:cubicBezTo>
                <a:cubicBezTo>
                  <a:pt x="501" y="83"/>
                  <a:pt x="503" y="82"/>
                  <a:pt x="503" y="82"/>
                </a:cubicBezTo>
                <a:cubicBezTo>
                  <a:pt x="501" y="80"/>
                  <a:pt x="498" y="84"/>
                  <a:pt x="496" y="83"/>
                </a:cubicBezTo>
                <a:cubicBezTo>
                  <a:pt x="503" y="76"/>
                  <a:pt x="489" y="85"/>
                  <a:pt x="492" y="79"/>
                </a:cubicBezTo>
                <a:cubicBezTo>
                  <a:pt x="490" y="80"/>
                  <a:pt x="490" y="80"/>
                  <a:pt x="490" y="80"/>
                </a:cubicBezTo>
                <a:cubicBezTo>
                  <a:pt x="493" y="76"/>
                  <a:pt x="483" y="77"/>
                  <a:pt x="481" y="74"/>
                </a:cubicBezTo>
                <a:cubicBezTo>
                  <a:pt x="482" y="74"/>
                  <a:pt x="482" y="77"/>
                  <a:pt x="487" y="74"/>
                </a:cubicBezTo>
                <a:cubicBezTo>
                  <a:pt x="487" y="69"/>
                  <a:pt x="487" y="69"/>
                  <a:pt x="487" y="69"/>
                </a:cubicBezTo>
                <a:cubicBezTo>
                  <a:pt x="485" y="70"/>
                  <a:pt x="484" y="69"/>
                  <a:pt x="482" y="71"/>
                </a:cubicBezTo>
                <a:cubicBezTo>
                  <a:pt x="481" y="72"/>
                  <a:pt x="483" y="72"/>
                  <a:pt x="483" y="72"/>
                </a:cubicBezTo>
                <a:cubicBezTo>
                  <a:pt x="480" y="73"/>
                  <a:pt x="480" y="73"/>
                  <a:pt x="480" y="73"/>
                </a:cubicBezTo>
                <a:cubicBezTo>
                  <a:pt x="481" y="68"/>
                  <a:pt x="488" y="69"/>
                  <a:pt x="493" y="67"/>
                </a:cubicBezTo>
                <a:cubicBezTo>
                  <a:pt x="491" y="66"/>
                  <a:pt x="495" y="63"/>
                  <a:pt x="495" y="62"/>
                </a:cubicBezTo>
                <a:cubicBezTo>
                  <a:pt x="489" y="63"/>
                  <a:pt x="490" y="66"/>
                  <a:pt x="484" y="68"/>
                </a:cubicBezTo>
                <a:cubicBezTo>
                  <a:pt x="481" y="68"/>
                  <a:pt x="483" y="62"/>
                  <a:pt x="488" y="59"/>
                </a:cubicBezTo>
                <a:cubicBezTo>
                  <a:pt x="475" y="63"/>
                  <a:pt x="482" y="53"/>
                  <a:pt x="473" y="57"/>
                </a:cubicBezTo>
                <a:cubicBezTo>
                  <a:pt x="474" y="57"/>
                  <a:pt x="477" y="55"/>
                  <a:pt x="475" y="55"/>
                </a:cubicBezTo>
                <a:cubicBezTo>
                  <a:pt x="473" y="56"/>
                  <a:pt x="473" y="56"/>
                  <a:pt x="473" y="56"/>
                </a:cubicBezTo>
                <a:cubicBezTo>
                  <a:pt x="468" y="55"/>
                  <a:pt x="480" y="50"/>
                  <a:pt x="477" y="49"/>
                </a:cubicBezTo>
                <a:cubicBezTo>
                  <a:pt x="476" y="50"/>
                  <a:pt x="475" y="51"/>
                  <a:pt x="473" y="52"/>
                </a:cubicBezTo>
                <a:cubicBezTo>
                  <a:pt x="470" y="50"/>
                  <a:pt x="482" y="42"/>
                  <a:pt x="475" y="41"/>
                </a:cubicBezTo>
                <a:cubicBezTo>
                  <a:pt x="475" y="42"/>
                  <a:pt x="474" y="42"/>
                  <a:pt x="474" y="42"/>
                </a:cubicBezTo>
                <a:cubicBezTo>
                  <a:pt x="473" y="43"/>
                  <a:pt x="473" y="42"/>
                  <a:pt x="475" y="40"/>
                </a:cubicBezTo>
                <a:cubicBezTo>
                  <a:pt x="479" y="40"/>
                  <a:pt x="479" y="40"/>
                  <a:pt x="479" y="40"/>
                </a:cubicBezTo>
                <a:cubicBezTo>
                  <a:pt x="489" y="34"/>
                  <a:pt x="472" y="37"/>
                  <a:pt x="474" y="33"/>
                </a:cubicBezTo>
                <a:cubicBezTo>
                  <a:pt x="472" y="34"/>
                  <a:pt x="473" y="36"/>
                  <a:pt x="469" y="36"/>
                </a:cubicBezTo>
                <a:cubicBezTo>
                  <a:pt x="468" y="35"/>
                  <a:pt x="480" y="30"/>
                  <a:pt x="474" y="30"/>
                </a:cubicBezTo>
                <a:cubicBezTo>
                  <a:pt x="473" y="32"/>
                  <a:pt x="467" y="34"/>
                  <a:pt x="467" y="35"/>
                </a:cubicBezTo>
                <a:cubicBezTo>
                  <a:pt x="465" y="34"/>
                  <a:pt x="462" y="34"/>
                  <a:pt x="466" y="32"/>
                </a:cubicBezTo>
                <a:cubicBezTo>
                  <a:pt x="465" y="32"/>
                  <a:pt x="463" y="32"/>
                  <a:pt x="462" y="33"/>
                </a:cubicBezTo>
                <a:cubicBezTo>
                  <a:pt x="465" y="31"/>
                  <a:pt x="462" y="30"/>
                  <a:pt x="461" y="29"/>
                </a:cubicBezTo>
                <a:cubicBezTo>
                  <a:pt x="459" y="30"/>
                  <a:pt x="459" y="30"/>
                  <a:pt x="459" y="30"/>
                </a:cubicBezTo>
                <a:cubicBezTo>
                  <a:pt x="469" y="24"/>
                  <a:pt x="458" y="27"/>
                  <a:pt x="458" y="25"/>
                </a:cubicBezTo>
                <a:cubicBezTo>
                  <a:pt x="455" y="26"/>
                  <a:pt x="455" y="26"/>
                  <a:pt x="455" y="26"/>
                </a:cubicBezTo>
                <a:cubicBezTo>
                  <a:pt x="456" y="25"/>
                  <a:pt x="459" y="22"/>
                  <a:pt x="454" y="22"/>
                </a:cubicBezTo>
                <a:cubicBezTo>
                  <a:pt x="451" y="24"/>
                  <a:pt x="451" y="24"/>
                  <a:pt x="451" y="24"/>
                </a:cubicBezTo>
                <a:cubicBezTo>
                  <a:pt x="453" y="22"/>
                  <a:pt x="446" y="21"/>
                  <a:pt x="451" y="18"/>
                </a:cubicBezTo>
                <a:cubicBezTo>
                  <a:pt x="450" y="18"/>
                  <a:pt x="445" y="22"/>
                  <a:pt x="444" y="20"/>
                </a:cubicBezTo>
                <a:cubicBezTo>
                  <a:pt x="446" y="18"/>
                  <a:pt x="447" y="16"/>
                  <a:pt x="444" y="16"/>
                </a:cubicBezTo>
                <a:cubicBezTo>
                  <a:pt x="442" y="17"/>
                  <a:pt x="440" y="18"/>
                  <a:pt x="442" y="18"/>
                </a:cubicBezTo>
                <a:cubicBezTo>
                  <a:pt x="443" y="18"/>
                  <a:pt x="443" y="18"/>
                  <a:pt x="444" y="17"/>
                </a:cubicBezTo>
                <a:cubicBezTo>
                  <a:pt x="441" y="19"/>
                  <a:pt x="441" y="19"/>
                  <a:pt x="441" y="19"/>
                </a:cubicBezTo>
                <a:cubicBezTo>
                  <a:pt x="438" y="18"/>
                  <a:pt x="443" y="17"/>
                  <a:pt x="441" y="15"/>
                </a:cubicBezTo>
                <a:cubicBezTo>
                  <a:pt x="439" y="16"/>
                  <a:pt x="438" y="17"/>
                  <a:pt x="436" y="18"/>
                </a:cubicBezTo>
                <a:cubicBezTo>
                  <a:pt x="437" y="15"/>
                  <a:pt x="439" y="12"/>
                  <a:pt x="440" y="8"/>
                </a:cubicBezTo>
                <a:cubicBezTo>
                  <a:pt x="443" y="7"/>
                  <a:pt x="444" y="8"/>
                  <a:pt x="448" y="6"/>
                </a:cubicBezTo>
                <a:cubicBezTo>
                  <a:pt x="448" y="7"/>
                  <a:pt x="449" y="7"/>
                  <a:pt x="450" y="8"/>
                </a:cubicBezTo>
                <a:cubicBezTo>
                  <a:pt x="455" y="8"/>
                  <a:pt x="454" y="5"/>
                  <a:pt x="455" y="3"/>
                </a:cubicBezTo>
                <a:cubicBezTo>
                  <a:pt x="456" y="5"/>
                  <a:pt x="456" y="5"/>
                  <a:pt x="456" y="5"/>
                </a:cubicBezTo>
                <a:cubicBezTo>
                  <a:pt x="457" y="5"/>
                  <a:pt x="458" y="5"/>
                  <a:pt x="458" y="5"/>
                </a:cubicBezTo>
                <a:cubicBezTo>
                  <a:pt x="458" y="6"/>
                  <a:pt x="458" y="6"/>
                  <a:pt x="458" y="6"/>
                </a:cubicBezTo>
                <a:cubicBezTo>
                  <a:pt x="463" y="0"/>
                  <a:pt x="468" y="6"/>
                  <a:pt x="471" y="1"/>
                </a:cubicBezTo>
                <a:cubicBezTo>
                  <a:pt x="471" y="2"/>
                  <a:pt x="468" y="4"/>
                  <a:pt x="466" y="6"/>
                </a:cubicBezTo>
                <a:cubicBezTo>
                  <a:pt x="465" y="8"/>
                  <a:pt x="468" y="6"/>
                  <a:pt x="470" y="6"/>
                </a:cubicBezTo>
                <a:cubicBezTo>
                  <a:pt x="474" y="2"/>
                  <a:pt x="474" y="2"/>
                  <a:pt x="474" y="2"/>
                </a:cubicBezTo>
                <a:cubicBezTo>
                  <a:pt x="473" y="7"/>
                  <a:pt x="478" y="0"/>
                  <a:pt x="482" y="2"/>
                </a:cubicBezTo>
                <a:cubicBezTo>
                  <a:pt x="480" y="6"/>
                  <a:pt x="495" y="3"/>
                  <a:pt x="496" y="4"/>
                </a:cubicBezTo>
                <a:cubicBezTo>
                  <a:pt x="496" y="7"/>
                  <a:pt x="490" y="5"/>
                  <a:pt x="488" y="8"/>
                </a:cubicBezTo>
                <a:cubicBezTo>
                  <a:pt x="488" y="9"/>
                  <a:pt x="491" y="7"/>
                  <a:pt x="493" y="8"/>
                </a:cubicBezTo>
                <a:cubicBezTo>
                  <a:pt x="487" y="11"/>
                  <a:pt x="487" y="11"/>
                  <a:pt x="487" y="11"/>
                </a:cubicBezTo>
                <a:cubicBezTo>
                  <a:pt x="487" y="13"/>
                  <a:pt x="493" y="9"/>
                  <a:pt x="491" y="11"/>
                </a:cubicBezTo>
                <a:cubicBezTo>
                  <a:pt x="495" y="11"/>
                  <a:pt x="493" y="9"/>
                  <a:pt x="498" y="7"/>
                </a:cubicBezTo>
                <a:cubicBezTo>
                  <a:pt x="497" y="8"/>
                  <a:pt x="495" y="11"/>
                  <a:pt x="498" y="10"/>
                </a:cubicBezTo>
                <a:cubicBezTo>
                  <a:pt x="499" y="10"/>
                  <a:pt x="499" y="8"/>
                  <a:pt x="500" y="9"/>
                </a:cubicBezTo>
                <a:cubicBezTo>
                  <a:pt x="499" y="14"/>
                  <a:pt x="506" y="13"/>
                  <a:pt x="507" y="17"/>
                </a:cubicBezTo>
                <a:cubicBezTo>
                  <a:pt x="510" y="16"/>
                  <a:pt x="510" y="16"/>
                  <a:pt x="510" y="16"/>
                </a:cubicBezTo>
                <a:cubicBezTo>
                  <a:pt x="509" y="16"/>
                  <a:pt x="508" y="17"/>
                  <a:pt x="509" y="17"/>
                </a:cubicBezTo>
                <a:cubicBezTo>
                  <a:pt x="511" y="16"/>
                  <a:pt x="511" y="16"/>
                  <a:pt x="511" y="16"/>
                </a:cubicBezTo>
                <a:cubicBezTo>
                  <a:pt x="511" y="17"/>
                  <a:pt x="509" y="23"/>
                  <a:pt x="511" y="25"/>
                </a:cubicBezTo>
                <a:cubicBezTo>
                  <a:pt x="514" y="22"/>
                  <a:pt x="514" y="22"/>
                  <a:pt x="514" y="22"/>
                </a:cubicBezTo>
                <a:cubicBezTo>
                  <a:pt x="511" y="26"/>
                  <a:pt x="511" y="26"/>
                  <a:pt x="511" y="26"/>
                </a:cubicBezTo>
                <a:cubicBezTo>
                  <a:pt x="516" y="24"/>
                  <a:pt x="516" y="24"/>
                  <a:pt x="516" y="24"/>
                </a:cubicBezTo>
                <a:cubicBezTo>
                  <a:pt x="511" y="27"/>
                  <a:pt x="516" y="28"/>
                  <a:pt x="515" y="31"/>
                </a:cubicBezTo>
                <a:cubicBezTo>
                  <a:pt x="519" y="30"/>
                  <a:pt x="519" y="30"/>
                  <a:pt x="519" y="30"/>
                </a:cubicBezTo>
                <a:cubicBezTo>
                  <a:pt x="517" y="32"/>
                  <a:pt x="517" y="32"/>
                  <a:pt x="517" y="32"/>
                </a:cubicBezTo>
                <a:cubicBezTo>
                  <a:pt x="519" y="30"/>
                  <a:pt x="519" y="30"/>
                  <a:pt x="519" y="30"/>
                </a:cubicBezTo>
                <a:cubicBezTo>
                  <a:pt x="520" y="32"/>
                  <a:pt x="515" y="36"/>
                  <a:pt x="518" y="36"/>
                </a:cubicBezTo>
                <a:cubicBezTo>
                  <a:pt x="517" y="36"/>
                  <a:pt x="522" y="33"/>
                  <a:pt x="524" y="32"/>
                </a:cubicBezTo>
                <a:close/>
                <a:moveTo>
                  <a:pt x="552" y="103"/>
                </a:moveTo>
                <a:cubicBezTo>
                  <a:pt x="552" y="104"/>
                  <a:pt x="552" y="104"/>
                  <a:pt x="552" y="104"/>
                </a:cubicBezTo>
                <a:cubicBezTo>
                  <a:pt x="553" y="103"/>
                  <a:pt x="552" y="103"/>
                  <a:pt x="552" y="103"/>
                </a:cubicBezTo>
                <a:cubicBezTo>
                  <a:pt x="551" y="101"/>
                  <a:pt x="551" y="101"/>
                  <a:pt x="551" y="101"/>
                </a:cubicBezTo>
                <a:cubicBezTo>
                  <a:pt x="547" y="102"/>
                  <a:pt x="550" y="102"/>
                  <a:pt x="552" y="103"/>
                </a:cubicBezTo>
                <a:close/>
                <a:moveTo>
                  <a:pt x="473" y="166"/>
                </a:moveTo>
                <a:cubicBezTo>
                  <a:pt x="475" y="166"/>
                  <a:pt x="475" y="166"/>
                  <a:pt x="475" y="166"/>
                </a:cubicBezTo>
                <a:cubicBezTo>
                  <a:pt x="475" y="167"/>
                  <a:pt x="473" y="165"/>
                  <a:pt x="475" y="168"/>
                </a:cubicBezTo>
                <a:cubicBezTo>
                  <a:pt x="474" y="167"/>
                  <a:pt x="474" y="168"/>
                  <a:pt x="473" y="166"/>
                </a:cubicBezTo>
                <a:close/>
                <a:moveTo>
                  <a:pt x="509" y="103"/>
                </a:moveTo>
                <a:cubicBezTo>
                  <a:pt x="506" y="104"/>
                  <a:pt x="506" y="104"/>
                  <a:pt x="506" y="104"/>
                </a:cubicBezTo>
                <a:cubicBezTo>
                  <a:pt x="510" y="104"/>
                  <a:pt x="510" y="104"/>
                  <a:pt x="510" y="104"/>
                </a:cubicBezTo>
                <a:lnTo>
                  <a:pt x="509" y="103"/>
                </a:lnTo>
                <a:close/>
                <a:moveTo>
                  <a:pt x="502" y="93"/>
                </a:moveTo>
                <a:cubicBezTo>
                  <a:pt x="502" y="94"/>
                  <a:pt x="502" y="94"/>
                  <a:pt x="501" y="95"/>
                </a:cubicBezTo>
                <a:cubicBezTo>
                  <a:pt x="502" y="95"/>
                  <a:pt x="502" y="95"/>
                  <a:pt x="502" y="95"/>
                </a:cubicBezTo>
                <a:cubicBezTo>
                  <a:pt x="502" y="94"/>
                  <a:pt x="503" y="93"/>
                  <a:pt x="503" y="93"/>
                </a:cubicBezTo>
                <a:lnTo>
                  <a:pt x="502" y="93"/>
                </a:lnTo>
                <a:close/>
                <a:moveTo>
                  <a:pt x="523" y="61"/>
                </a:moveTo>
                <a:cubicBezTo>
                  <a:pt x="518" y="65"/>
                  <a:pt x="524" y="62"/>
                  <a:pt x="522" y="64"/>
                </a:cubicBezTo>
                <a:cubicBezTo>
                  <a:pt x="522" y="64"/>
                  <a:pt x="521" y="65"/>
                  <a:pt x="521" y="65"/>
                </a:cubicBezTo>
                <a:cubicBezTo>
                  <a:pt x="522" y="65"/>
                  <a:pt x="522" y="64"/>
                  <a:pt x="522" y="64"/>
                </a:cubicBezTo>
                <a:cubicBezTo>
                  <a:pt x="524" y="63"/>
                  <a:pt x="528" y="59"/>
                  <a:pt x="523" y="61"/>
                </a:cubicBezTo>
                <a:close/>
                <a:moveTo>
                  <a:pt x="540" y="98"/>
                </a:moveTo>
                <a:cubicBezTo>
                  <a:pt x="544" y="98"/>
                  <a:pt x="543" y="95"/>
                  <a:pt x="545" y="94"/>
                </a:cubicBezTo>
                <a:cubicBezTo>
                  <a:pt x="544" y="93"/>
                  <a:pt x="541" y="95"/>
                  <a:pt x="539" y="96"/>
                </a:cubicBezTo>
                <a:cubicBezTo>
                  <a:pt x="539" y="95"/>
                  <a:pt x="539" y="95"/>
                  <a:pt x="539" y="94"/>
                </a:cubicBezTo>
                <a:cubicBezTo>
                  <a:pt x="531" y="96"/>
                  <a:pt x="543" y="96"/>
                  <a:pt x="540" y="98"/>
                </a:cubicBezTo>
                <a:close/>
                <a:moveTo>
                  <a:pt x="562" y="140"/>
                </a:moveTo>
                <a:cubicBezTo>
                  <a:pt x="565" y="140"/>
                  <a:pt x="565" y="140"/>
                  <a:pt x="565" y="140"/>
                </a:cubicBezTo>
                <a:cubicBezTo>
                  <a:pt x="568" y="141"/>
                  <a:pt x="568" y="141"/>
                  <a:pt x="568" y="141"/>
                </a:cubicBezTo>
                <a:cubicBezTo>
                  <a:pt x="569" y="141"/>
                  <a:pt x="569" y="141"/>
                  <a:pt x="569" y="141"/>
                </a:cubicBezTo>
                <a:lnTo>
                  <a:pt x="562" y="140"/>
                </a:lnTo>
                <a:close/>
                <a:moveTo>
                  <a:pt x="556" y="144"/>
                </a:moveTo>
                <a:cubicBezTo>
                  <a:pt x="554" y="145"/>
                  <a:pt x="546" y="143"/>
                  <a:pt x="541" y="140"/>
                </a:cubicBezTo>
                <a:cubicBezTo>
                  <a:pt x="544" y="140"/>
                  <a:pt x="545" y="139"/>
                  <a:pt x="553" y="142"/>
                </a:cubicBezTo>
                <a:cubicBezTo>
                  <a:pt x="548" y="140"/>
                  <a:pt x="564" y="146"/>
                  <a:pt x="556" y="144"/>
                </a:cubicBezTo>
                <a:close/>
                <a:moveTo>
                  <a:pt x="521" y="78"/>
                </a:moveTo>
                <a:cubicBezTo>
                  <a:pt x="520" y="80"/>
                  <a:pt x="513" y="85"/>
                  <a:pt x="519" y="86"/>
                </a:cubicBezTo>
                <a:cubicBezTo>
                  <a:pt x="520" y="83"/>
                  <a:pt x="520" y="83"/>
                  <a:pt x="520" y="83"/>
                </a:cubicBezTo>
                <a:cubicBezTo>
                  <a:pt x="520" y="83"/>
                  <a:pt x="520" y="83"/>
                  <a:pt x="520" y="83"/>
                </a:cubicBezTo>
                <a:cubicBezTo>
                  <a:pt x="523" y="81"/>
                  <a:pt x="523" y="81"/>
                  <a:pt x="523" y="81"/>
                </a:cubicBezTo>
                <a:cubicBezTo>
                  <a:pt x="515" y="86"/>
                  <a:pt x="521" y="79"/>
                  <a:pt x="521" y="78"/>
                </a:cubicBezTo>
                <a:close/>
                <a:moveTo>
                  <a:pt x="529" y="145"/>
                </a:moveTo>
                <a:cubicBezTo>
                  <a:pt x="528" y="146"/>
                  <a:pt x="522" y="144"/>
                  <a:pt x="516" y="140"/>
                </a:cubicBezTo>
                <a:cubicBezTo>
                  <a:pt x="519" y="142"/>
                  <a:pt x="526" y="144"/>
                  <a:pt x="531" y="146"/>
                </a:cubicBezTo>
                <a:cubicBezTo>
                  <a:pt x="530" y="145"/>
                  <a:pt x="529" y="145"/>
                  <a:pt x="529" y="145"/>
                </a:cubicBezTo>
                <a:close/>
                <a:moveTo>
                  <a:pt x="523" y="141"/>
                </a:moveTo>
                <a:cubicBezTo>
                  <a:pt x="523" y="140"/>
                  <a:pt x="518" y="137"/>
                  <a:pt x="523" y="139"/>
                </a:cubicBezTo>
                <a:cubicBezTo>
                  <a:pt x="526" y="141"/>
                  <a:pt x="536" y="147"/>
                  <a:pt x="536" y="144"/>
                </a:cubicBezTo>
                <a:cubicBezTo>
                  <a:pt x="527" y="140"/>
                  <a:pt x="524" y="138"/>
                  <a:pt x="518" y="137"/>
                </a:cubicBezTo>
                <a:lnTo>
                  <a:pt x="523" y="141"/>
                </a:lnTo>
                <a:close/>
                <a:moveTo>
                  <a:pt x="541" y="148"/>
                </a:moveTo>
                <a:cubicBezTo>
                  <a:pt x="541" y="147"/>
                  <a:pt x="541" y="146"/>
                  <a:pt x="541" y="145"/>
                </a:cubicBezTo>
                <a:cubicBezTo>
                  <a:pt x="531" y="141"/>
                  <a:pt x="539" y="146"/>
                  <a:pt x="541" y="148"/>
                </a:cubicBezTo>
                <a:cubicBezTo>
                  <a:pt x="541" y="149"/>
                  <a:pt x="541" y="149"/>
                  <a:pt x="541" y="149"/>
                </a:cubicBezTo>
                <a:cubicBezTo>
                  <a:pt x="541" y="149"/>
                  <a:pt x="541" y="148"/>
                  <a:pt x="541" y="148"/>
                </a:cubicBezTo>
                <a:close/>
                <a:moveTo>
                  <a:pt x="513" y="155"/>
                </a:moveTo>
                <a:cubicBezTo>
                  <a:pt x="515" y="156"/>
                  <a:pt x="515" y="156"/>
                  <a:pt x="515" y="156"/>
                </a:cubicBezTo>
                <a:cubicBezTo>
                  <a:pt x="516" y="157"/>
                  <a:pt x="517" y="158"/>
                  <a:pt x="518" y="157"/>
                </a:cubicBezTo>
                <a:cubicBezTo>
                  <a:pt x="515" y="156"/>
                  <a:pt x="515" y="156"/>
                  <a:pt x="515" y="156"/>
                </a:cubicBezTo>
                <a:cubicBezTo>
                  <a:pt x="514" y="154"/>
                  <a:pt x="514" y="152"/>
                  <a:pt x="513" y="155"/>
                </a:cubicBezTo>
                <a:close/>
                <a:moveTo>
                  <a:pt x="537" y="149"/>
                </a:moveTo>
                <a:cubicBezTo>
                  <a:pt x="533" y="149"/>
                  <a:pt x="533" y="149"/>
                  <a:pt x="533" y="149"/>
                </a:cubicBezTo>
                <a:cubicBezTo>
                  <a:pt x="533" y="148"/>
                  <a:pt x="533" y="146"/>
                  <a:pt x="537" y="149"/>
                </a:cubicBezTo>
                <a:close/>
                <a:moveTo>
                  <a:pt x="516" y="149"/>
                </a:moveTo>
                <a:cubicBezTo>
                  <a:pt x="516" y="149"/>
                  <a:pt x="513" y="150"/>
                  <a:pt x="512" y="151"/>
                </a:cubicBezTo>
                <a:cubicBezTo>
                  <a:pt x="514" y="152"/>
                  <a:pt x="518" y="152"/>
                  <a:pt x="516" y="149"/>
                </a:cubicBezTo>
                <a:close/>
                <a:moveTo>
                  <a:pt x="455" y="166"/>
                </a:moveTo>
                <a:cubicBezTo>
                  <a:pt x="454" y="162"/>
                  <a:pt x="454" y="162"/>
                  <a:pt x="454" y="162"/>
                </a:cubicBezTo>
                <a:cubicBezTo>
                  <a:pt x="452" y="162"/>
                  <a:pt x="452" y="162"/>
                  <a:pt x="452" y="162"/>
                </a:cubicBezTo>
                <a:lnTo>
                  <a:pt x="455" y="166"/>
                </a:lnTo>
                <a:close/>
                <a:moveTo>
                  <a:pt x="468" y="155"/>
                </a:moveTo>
                <a:cubicBezTo>
                  <a:pt x="469" y="155"/>
                  <a:pt x="469" y="155"/>
                  <a:pt x="469" y="155"/>
                </a:cubicBezTo>
                <a:cubicBezTo>
                  <a:pt x="468" y="153"/>
                  <a:pt x="468" y="153"/>
                  <a:pt x="468" y="153"/>
                </a:cubicBezTo>
                <a:lnTo>
                  <a:pt x="468" y="155"/>
                </a:lnTo>
                <a:close/>
                <a:moveTo>
                  <a:pt x="484" y="145"/>
                </a:moveTo>
                <a:cubicBezTo>
                  <a:pt x="484" y="146"/>
                  <a:pt x="484" y="146"/>
                  <a:pt x="484" y="147"/>
                </a:cubicBezTo>
                <a:cubicBezTo>
                  <a:pt x="484" y="150"/>
                  <a:pt x="481" y="153"/>
                  <a:pt x="479" y="152"/>
                </a:cubicBezTo>
                <a:cubicBezTo>
                  <a:pt x="479" y="155"/>
                  <a:pt x="483" y="158"/>
                  <a:pt x="484" y="160"/>
                </a:cubicBezTo>
                <a:cubicBezTo>
                  <a:pt x="478" y="146"/>
                  <a:pt x="486" y="160"/>
                  <a:pt x="486" y="154"/>
                </a:cubicBezTo>
                <a:cubicBezTo>
                  <a:pt x="485" y="153"/>
                  <a:pt x="484" y="154"/>
                  <a:pt x="483" y="152"/>
                </a:cubicBezTo>
                <a:cubicBezTo>
                  <a:pt x="483" y="150"/>
                  <a:pt x="484" y="149"/>
                  <a:pt x="485" y="150"/>
                </a:cubicBezTo>
                <a:cubicBezTo>
                  <a:pt x="486" y="151"/>
                  <a:pt x="486" y="152"/>
                  <a:pt x="486" y="152"/>
                </a:cubicBezTo>
                <a:cubicBezTo>
                  <a:pt x="486" y="151"/>
                  <a:pt x="485" y="150"/>
                  <a:pt x="485" y="150"/>
                </a:cubicBezTo>
                <a:cubicBezTo>
                  <a:pt x="485" y="149"/>
                  <a:pt x="484" y="148"/>
                  <a:pt x="484" y="147"/>
                </a:cubicBezTo>
                <a:cubicBezTo>
                  <a:pt x="484" y="146"/>
                  <a:pt x="484" y="146"/>
                  <a:pt x="484" y="145"/>
                </a:cubicBezTo>
                <a:close/>
                <a:moveTo>
                  <a:pt x="506" y="138"/>
                </a:moveTo>
                <a:cubicBezTo>
                  <a:pt x="507" y="139"/>
                  <a:pt x="508" y="141"/>
                  <a:pt x="510" y="142"/>
                </a:cubicBezTo>
                <a:cubicBezTo>
                  <a:pt x="509" y="140"/>
                  <a:pt x="507" y="139"/>
                  <a:pt x="506" y="138"/>
                </a:cubicBezTo>
                <a:cubicBezTo>
                  <a:pt x="505" y="138"/>
                  <a:pt x="504" y="137"/>
                  <a:pt x="504" y="137"/>
                </a:cubicBezTo>
                <a:cubicBezTo>
                  <a:pt x="504" y="137"/>
                  <a:pt x="505" y="138"/>
                  <a:pt x="506" y="138"/>
                </a:cubicBezTo>
                <a:close/>
                <a:moveTo>
                  <a:pt x="498" y="132"/>
                </a:moveTo>
                <a:cubicBezTo>
                  <a:pt x="501" y="133"/>
                  <a:pt x="503" y="135"/>
                  <a:pt x="506" y="136"/>
                </a:cubicBezTo>
                <a:cubicBezTo>
                  <a:pt x="502" y="134"/>
                  <a:pt x="502" y="134"/>
                  <a:pt x="502" y="134"/>
                </a:cubicBezTo>
                <a:cubicBezTo>
                  <a:pt x="504" y="134"/>
                  <a:pt x="505" y="135"/>
                  <a:pt x="506" y="135"/>
                </a:cubicBezTo>
                <a:cubicBezTo>
                  <a:pt x="502" y="132"/>
                  <a:pt x="497" y="129"/>
                  <a:pt x="498" y="132"/>
                </a:cubicBezTo>
                <a:close/>
                <a:moveTo>
                  <a:pt x="508" y="133"/>
                </a:moveTo>
                <a:cubicBezTo>
                  <a:pt x="504" y="132"/>
                  <a:pt x="504" y="132"/>
                  <a:pt x="504" y="132"/>
                </a:cubicBezTo>
                <a:cubicBezTo>
                  <a:pt x="504" y="133"/>
                  <a:pt x="504" y="133"/>
                  <a:pt x="504" y="133"/>
                </a:cubicBezTo>
                <a:cubicBezTo>
                  <a:pt x="504" y="133"/>
                  <a:pt x="504" y="133"/>
                  <a:pt x="504" y="133"/>
                </a:cubicBezTo>
                <a:cubicBezTo>
                  <a:pt x="508" y="136"/>
                  <a:pt x="508" y="136"/>
                  <a:pt x="508" y="136"/>
                </a:cubicBezTo>
                <a:cubicBezTo>
                  <a:pt x="504" y="133"/>
                  <a:pt x="504" y="133"/>
                  <a:pt x="504" y="133"/>
                </a:cubicBezTo>
                <a:lnTo>
                  <a:pt x="508" y="133"/>
                </a:lnTo>
                <a:close/>
                <a:moveTo>
                  <a:pt x="539" y="127"/>
                </a:moveTo>
                <a:cubicBezTo>
                  <a:pt x="542" y="128"/>
                  <a:pt x="544" y="129"/>
                  <a:pt x="538" y="128"/>
                </a:cubicBezTo>
                <a:cubicBezTo>
                  <a:pt x="536" y="126"/>
                  <a:pt x="536" y="126"/>
                  <a:pt x="536" y="126"/>
                </a:cubicBezTo>
                <a:cubicBezTo>
                  <a:pt x="536" y="126"/>
                  <a:pt x="532" y="126"/>
                  <a:pt x="534" y="127"/>
                </a:cubicBezTo>
                <a:cubicBezTo>
                  <a:pt x="517" y="121"/>
                  <a:pt x="536" y="128"/>
                  <a:pt x="528" y="123"/>
                </a:cubicBezTo>
                <a:cubicBezTo>
                  <a:pt x="530" y="126"/>
                  <a:pt x="520" y="122"/>
                  <a:pt x="514" y="120"/>
                </a:cubicBezTo>
                <a:cubicBezTo>
                  <a:pt x="518" y="121"/>
                  <a:pt x="518" y="120"/>
                  <a:pt x="520" y="120"/>
                </a:cubicBezTo>
                <a:cubicBezTo>
                  <a:pt x="521" y="120"/>
                  <a:pt x="522" y="120"/>
                  <a:pt x="524" y="121"/>
                </a:cubicBezTo>
                <a:cubicBezTo>
                  <a:pt x="525" y="121"/>
                  <a:pt x="526" y="121"/>
                  <a:pt x="528" y="122"/>
                </a:cubicBezTo>
                <a:cubicBezTo>
                  <a:pt x="529" y="122"/>
                  <a:pt x="531" y="123"/>
                  <a:pt x="534" y="124"/>
                </a:cubicBezTo>
                <a:cubicBezTo>
                  <a:pt x="532" y="124"/>
                  <a:pt x="536" y="125"/>
                  <a:pt x="539" y="127"/>
                </a:cubicBezTo>
                <a:close/>
                <a:moveTo>
                  <a:pt x="520" y="108"/>
                </a:moveTo>
                <a:cubicBezTo>
                  <a:pt x="520" y="106"/>
                  <a:pt x="520" y="106"/>
                  <a:pt x="520" y="106"/>
                </a:cubicBezTo>
                <a:cubicBezTo>
                  <a:pt x="521" y="108"/>
                  <a:pt x="521" y="108"/>
                  <a:pt x="521" y="108"/>
                </a:cubicBezTo>
                <a:lnTo>
                  <a:pt x="520" y="108"/>
                </a:lnTo>
                <a:close/>
                <a:moveTo>
                  <a:pt x="488" y="61"/>
                </a:moveTo>
                <a:cubicBezTo>
                  <a:pt x="483" y="63"/>
                  <a:pt x="489" y="64"/>
                  <a:pt x="492" y="62"/>
                </a:cubicBezTo>
                <a:cubicBezTo>
                  <a:pt x="490" y="63"/>
                  <a:pt x="489" y="61"/>
                  <a:pt x="488" y="61"/>
                </a:cubicBezTo>
                <a:close/>
                <a:moveTo>
                  <a:pt x="480" y="41"/>
                </a:moveTo>
                <a:cubicBezTo>
                  <a:pt x="481" y="42"/>
                  <a:pt x="476" y="46"/>
                  <a:pt x="482" y="44"/>
                </a:cubicBezTo>
                <a:cubicBezTo>
                  <a:pt x="483" y="41"/>
                  <a:pt x="483" y="41"/>
                  <a:pt x="483" y="41"/>
                </a:cubicBezTo>
                <a:cubicBezTo>
                  <a:pt x="481" y="41"/>
                  <a:pt x="483" y="40"/>
                  <a:pt x="480" y="41"/>
                </a:cubicBezTo>
                <a:close/>
                <a:moveTo>
                  <a:pt x="472" y="28"/>
                </a:moveTo>
                <a:cubicBezTo>
                  <a:pt x="478" y="25"/>
                  <a:pt x="478" y="25"/>
                  <a:pt x="478" y="25"/>
                </a:cubicBezTo>
                <a:cubicBezTo>
                  <a:pt x="477" y="26"/>
                  <a:pt x="477" y="26"/>
                  <a:pt x="477" y="26"/>
                </a:cubicBezTo>
                <a:lnTo>
                  <a:pt x="472" y="28"/>
                </a:lnTo>
                <a:close/>
                <a:moveTo>
                  <a:pt x="466" y="33"/>
                </a:moveTo>
                <a:cubicBezTo>
                  <a:pt x="466" y="33"/>
                  <a:pt x="466" y="31"/>
                  <a:pt x="469" y="30"/>
                </a:cubicBezTo>
                <a:lnTo>
                  <a:pt x="466" y="33"/>
                </a:lnTo>
                <a:close/>
                <a:moveTo>
                  <a:pt x="465" y="16"/>
                </a:moveTo>
                <a:cubicBezTo>
                  <a:pt x="459" y="19"/>
                  <a:pt x="459" y="19"/>
                  <a:pt x="459" y="19"/>
                </a:cubicBezTo>
                <a:cubicBezTo>
                  <a:pt x="459" y="19"/>
                  <a:pt x="459" y="19"/>
                  <a:pt x="459" y="19"/>
                </a:cubicBezTo>
                <a:lnTo>
                  <a:pt x="465" y="16"/>
                </a:lnTo>
                <a:close/>
                <a:moveTo>
                  <a:pt x="469" y="16"/>
                </a:moveTo>
                <a:cubicBezTo>
                  <a:pt x="468" y="17"/>
                  <a:pt x="467" y="17"/>
                  <a:pt x="466" y="18"/>
                </a:cubicBezTo>
                <a:cubicBezTo>
                  <a:pt x="464" y="19"/>
                  <a:pt x="464" y="20"/>
                  <a:pt x="466" y="20"/>
                </a:cubicBezTo>
                <a:cubicBezTo>
                  <a:pt x="469" y="19"/>
                  <a:pt x="467" y="19"/>
                  <a:pt x="467" y="18"/>
                </a:cubicBezTo>
                <a:cubicBezTo>
                  <a:pt x="468" y="18"/>
                  <a:pt x="470" y="18"/>
                  <a:pt x="469" y="20"/>
                </a:cubicBezTo>
                <a:cubicBezTo>
                  <a:pt x="464" y="21"/>
                  <a:pt x="464" y="21"/>
                  <a:pt x="460" y="23"/>
                </a:cubicBezTo>
                <a:cubicBezTo>
                  <a:pt x="456" y="21"/>
                  <a:pt x="462" y="19"/>
                  <a:pt x="466" y="18"/>
                </a:cubicBezTo>
                <a:cubicBezTo>
                  <a:pt x="466" y="17"/>
                  <a:pt x="468" y="17"/>
                  <a:pt x="469" y="16"/>
                </a:cubicBezTo>
                <a:close/>
                <a:moveTo>
                  <a:pt x="474" y="23"/>
                </a:moveTo>
                <a:cubicBezTo>
                  <a:pt x="473" y="23"/>
                  <a:pt x="472" y="23"/>
                  <a:pt x="471" y="24"/>
                </a:cubicBezTo>
                <a:cubicBezTo>
                  <a:pt x="469" y="23"/>
                  <a:pt x="467" y="22"/>
                  <a:pt x="463" y="25"/>
                </a:cubicBezTo>
                <a:cubicBezTo>
                  <a:pt x="464" y="26"/>
                  <a:pt x="464" y="26"/>
                  <a:pt x="464" y="26"/>
                </a:cubicBezTo>
                <a:cubicBezTo>
                  <a:pt x="464" y="26"/>
                  <a:pt x="464" y="26"/>
                  <a:pt x="465" y="25"/>
                </a:cubicBezTo>
                <a:cubicBezTo>
                  <a:pt x="468" y="25"/>
                  <a:pt x="465" y="27"/>
                  <a:pt x="464" y="28"/>
                </a:cubicBezTo>
                <a:cubicBezTo>
                  <a:pt x="466" y="27"/>
                  <a:pt x="468" y="25"/>
                  <a:pt x="471" y="24"/>
                </a:cubicBezTo>
                <a:cubicBezTo>
                  <a:pt x="472" y="24"/>
                  <a:pt x="472" y="24"/>
                  <a:pt x="473" y="24"/>
                </a:cubicBezTo>
                <a:cubicBezTo>
                  <a:pt x="473" y="25"/>
                  <a:pt x="472" y="25"/>
                  <a:pt x="474" y="25"/>
                </a:cubicBezTo>
                <a:cubicBezTo>
                  <a:pt x="475" y="24"/>
                  <a:pt x="475" y="24"/>
                  <a:pt x="475" y="24"/>
                </a:cubicBezTo>
                <a:cubicBezTo>
                  <a:pt x="474" y="24"/>
                  <a:pt x="474" y="24"/>
                  <a:pt x="473" y="24"/>
                </a:cubicBezTo>
                <a:cubicBezTo>
                  <a:pt x="474" y="24"/>
                  <a:pt x="474" y="23"/>
                  <a:pt x="474" y="23"/>
                </a:cubicBezTo>
                <a:close/>
                <a:moveTo>
                  <a:pt x="472" y="13"/>
                </a:moveTo>
                <a:cubicBezTo>
                  <a:pt x="473" y="13"/>
                  <a:pt x="475" y="13"/>
                  <a:pt x="476" y="12"/>
                </a:cubicBezTo>
                <a:cubicBezTo>
                  <a:pt x="477" y="11"/>
                  <a:pt x="477" y="11"/>
                  <a:pt x="477" y="11"/>
                </a:cubicBezTo>
                <a:cubicBezTo>
                  <a:pt x="474" y="10"/>
                  <a:pt x="472" y="12"/>
                  <a:pt x="472" y="13"/>
                </a:cubicBezTo>
                <a:close/>
                <a:moveTo>
                  <a:pt x="489" y="54"/>
                </a:moveTo>
                <a:cubicBezTo>
                  <a:pt x="489" y="54"/>
                  <a:pt x="490" y="56"/>
                  <a:pt x="487" y="58"/>
                </a:cubicBezTo>
                <a:cubicBezTo>
                  <a:pt x="492" y="56"/>
                  <a:pt x="492" y="56"/>
                  <a:pt x="492" y="56"/>
                </a:cubicBezTo>
                <a:cubicBezTo>
                  <a:pt x="491" y="55"/>
                  <a:pt x="494" y="53"/>
                  <a:pt x="496" y="53"/>
                </a:cubicBezTo>
                <a:cubicBezTo>
                  <a:pt x="492" y="53"/>
                  <a:pt x="494" y="51"/>
                  <a:pt x="489" y="54"/>
                </a:cubicBezTo>
                <a:close/>
                <a:moveTo>
                  <a:pt x="518" y="105"/>
                </a:moveTo>
                <a:cubicBezTo>
                  <a:pt x="520" y="104"/>
                  <a:pt x="514" y="102"/>
                  <a:pt x="521" y="101"/>
                </a:cubicBezTo>
                <a:cubicBezTo>
                  <a:pt x="512" y="101"/>
                  <a:pt x="516" y="104"/>
                  <a:pt x="518" y="105"/>
                </a:cubicBezTo>
                <a:close/>
                <a:moveTo>
                  <a:pt x="528" y="105"/>
                </a:moveTo>
                <a:cubicBezTo>
                  <a:pt x="528" y="106"/>
                  <a:pt x="528" y="106"/>
                  <a:pt x="528" y="106"/>
                </a:cubicBezTo>
                <a:cubicBezTo>
                  <a:pt x="527" y="107"/>
                  <a:pt x="520" y="107"/>
                  <a:pt x="524" y="108"/>
                </a:cubicBezTo>
                <a:cubicBezTo>
                  <a:pt x="526" y="108"/>
                  <a:pt x="523" y="107"/>
                  <a:pt x="525" y="107"/>
                </a:cubicBezTo>
                <a:cubicBezTo>
                  <a:pt x="529" y="107"/>
                  <a:pt x="528" y="107"/>
                  <a:pt x="528" y="106"/>
                </a:cubicBezTo>
                <a:cubicBezTo>
                  <a:pt x="528" y="106"/>
                  <a:pt x="528" y="106"/>
                  <a:pt x="528" y="105"/>
                </a:cubicBezTo>
                <a:close/>
                <a:moveTo>
                  <a:pt x="513" y="71"/>
                </a:moveTo>
                <a:cubicBezTo>
                  <a:pt x="514" y="72"/>
                  <a:pt x="514" y="72"/>
                  <a:pt x="514" y="72"/>
                </a:cubicBezTo>
                <a:cubicBezTo>
                  <a:pt x="510" y="75"/>
                  <a:pt x="510" y="75"/>
                  <a:pt x="510" y="75"/>
                </a:cubicBezTo>
                <a:lnTo>
                  <a:pt x="513" y="71"/>
                </a:lnTo>
                <a:close/>
                <a:moveTo>
                  <a:pt x="511" y="55"/>
                </a:moveTo>
                <a:cubicBezTo>
                  <a:pt x="511" y="56"/>
                  <a:pt x="511" y="56"/>
                  <a:pt x="511" y="56"/>
                </a:cubicBezTo>
                <a:cubicBezTo>
                  <a:pt x="510" y="56"/>
                  <a:pt x="510" y="56"/>
                  <a:pt x="510" y="56"/>
                </a:cubicBezTo>
                <a:cubicBezTo>
                  <a:pt x="509" y="57"/>
                  <a:pt x="507" y="57"/>
                  <a:pt x="506" y="58"/>
                </a:cubicBezTo>
                <a:cubicBezTo>
                  <a:pt x="506" y="58"/>
                  <a:pt x="506" y="59"/>
                  <a:pt x="506" y="59"/>
                </a:cubicBezTo>
                <a:cubicBezTo>
                  <a:pt x="506" y="59"/>
                  <a:pt x="506" y="58"/>
                  <a:pt x="506" y="58"/>
                </a:cubicBezTo>
                <a:cubicBezTo>
                  <a:pt x="506" y="57"/>
                  <a:pt x="505" y="56"/>
                  <a:pt x="509" y="54"/>
                </a:cubicBezTo>
                <a:cubicBezTo>
                  <a:pt x="507" y="55"/>
                  <a:pt x="508" y="57"/>
                  <a:pt x="511" y="56"/>
                </a:cubicBezTo>
                <a:lnTo>
                  <a:pt x="511" y="55"/>
                </a:lnTo>
                <a:close/>
                <a:moveTo>
                  <a:pt x="501" y="25"/>
                </a:moveTo>
                <a:cubicBezTo>
                  <a:pt x="500" y="26"/>
                  <a:pt x="499" y="26"/>
                  <a:pt x="502" y="26"/>
                </a:cubicBezTo>
                <a:cubicBezTo>
                  <a:pt x="503" y="25"/>
                  <a:pt x="502" y="24"/>
                  <a:pt x="501" y="25"/>
                </a:cubicBezTo>
                <a:close/>
                <a:moveTo>
                  <a:pt x="519" y="60"/>
                </a:moveTo>
                <a:cubicBezTo>
                  <a:pt x="516" y="61"/>
                  <a:pt x="518" y="62"/>
                  <a:pt x="514" y="63"/>
                </a:cubicBezTo>
                <a:cubicBezTo>
                  <a:pt x="513" y="63"/>
                  <a:pt x="513" y="63"/>
                  <a:pt x="513" y="63"/>
                </a:cubicBezTo>
                <a:cubicBezTo>
                  <a:pt x="515" y="63"/>
                  <a:pt x="507" y="67"/>
                  <a:pt x="512" y="66"/>
                </a:cubicBezTo>
                <a:cubicBezTo>
                  <a:pt x="511" y="66"/>
                  <a:pt x="511" y="66"/>
                  <a:pt x="511" y="66"/>
                </a:cubicBezTo>
                <a:cubicBezTo>
                  <a:pt x="513" y="66"/>
                  <a:pt x="515" y="62"/>
                  <a:pt x="518" y="62"/>
                </a:cubicBezTo>
                <a:cubicBezTo>
                  <a:pt x="519" y="63"/>
                  <a:pt x="521" y="60"/>
                  <a:pt x="519" y="60"/>
                </a:cubicBezTo>
                <a:close/>
                <a:moveTo>
                  <a:pt x="507" y="19"/>
                </a:moveTo>
                <a:cubicBezTo>
                  <a:pt x="507" y="21"/>
                  <a:pt x="500" y="23"/>
                  <a:pt x="504" y="24"/>
                </a:cubicBezTo>
                <a:cubicBezTo>
                  <a:pt x="504" y="22"/>
                  <a:pt x="511" y="19"/>
                  <a:pt x="507" y="19"/>
                </a:cubicBezTo>
                <a:close/>
                <a:moveTo>
                  <a:pt x="524" y="45"/>
                </a:moveTo>
                <a:cubicBezTo>
                  <a:pt x="525" y="45"/>
                  <a:pt x="525" y="45"/>
                  <a:pt x="525" y="45"/>
                </a:cubicBezTo>
                <a:cubicBezTo>
                  <a:pt x="524" y="47"/>
                  <a:pt x="524" y="47"/>
                  <a:pt x="524" y="47"/>
                </a:cubicBezTo>
                <a:cubicBezTo>
                  <a:pt x="523" y="47"/>
                  <a:pt x="523" y="47"/>
                  <a:pt x="523" y="47"/>
                </a:cubicBezTo>
                <a:lnTo>
                  <a:pt x="524" y="45"/>
                </a:lnTo>
                <a:close/>
                <a:moveTo>
                  <a:pt x="467" y="35"/>
                </a:moveTo>
                <a:cubicBezTo>
                  <a:pt x="466" y="35"/>
                  <a:pt x="466" y="36"/>
                  <a:pt x="467" y="36"/>
                </a:cubicBezTo>
                <a:cubicBezTo>
                  <a:pt x="467" y="36"/>
                  <a:pt x="467" y="35"/>
                  <a:pt x="467" y="35"/>
                </a:cubicBezTo>
                <a:close/>
                <a:moveTo>
                  <a:pt x="501" y="109"/>
                </a:moveTo>
                <a:cubicBezTo>
                  <a:pt x="500" y="108"/>
                  <a:pt x="499" y="108"/>
                  <a:pt x="498" y="108"/>
                </a:cubicBezTo>
                <a:cubicBezTo>
                  <a:pt x="499" y="108"/>
                  <a:pt x="500" y="108"/>
                  <a:pt x="501" y="109"/>
                </a:cubicBezTo>
                <a:close/>
                <a:moveTo>
                  <a:pt x="496" y="109"/>
                </a:moveTo>
                <a:cubicBezTo>
                  <a:pt x="496" y="109"/>
                  <a:pt x="496" y="109"/>
                  <a:pt x="496" y="109"/>
                </a:cubicBezTo>
                <a:cubicBezTo>
                  <a:pt x="496" y="109"/>
                  <a:pt x="496" y="109"/>
                  <a:pt x="496" y="109"/>
                </a:cubicBezTo>
                <a:close/>
                <a:moveTo>
                  <a:pt x="429" y="155"/>
                </a:moveTo>
                <a:cubicBezTo>
                  <a:pt x="428" y="155"/>
                  <a:pt x="425" y="152"/>
                  <a:pt x="428" y="156"/>
                </a:cubicBezTo>
                <a:cubicBezTo>
                  <a:pt x="429" y="158"/>
                  <a:pt x="428" y="155"/>
                  <a:pt x="429" y="155"/>
                </a:cubicBezTo>
                <a:close/>
                <a:moveTo>
                  <a:pt x="433" y="159"/>
                </a:moveTo>
                <a:cubicBezTo>
                  <a:pt x="434" y="159"/>
                  <a:pt x="435" y="160"/>
                  <a:pt x="436" y="161"/>
                </a:cubicBezTo>
                <a:cubicBezTo>
                  <a:pt x="434" y="159"/>
                  <a:pt x="434" y="159"/>
                  <a:pt x="433" y="159"/>
                </a:cubicBezTo>
                <a:close/>
                <a:moveTo>
                  <a:pt x="433" y="159"/>
                </a:moveTo>
                <a:cubicBezTo>
                  <a:pt x="432" y="159"/>
                  <a:pt x="432" y="160"/>
                  <a:pt x="431" y="161"/>
                </a:cubicBezTo>
                <a:cubicBezTo>
                  <a:pt x="433" y="162"/>
                  <a:pt x="433" y="160"/>
                  <a:pt x="433" y="159"/>
                </a:cubicBezTo>
                <a:close/>
                <a:moveTo>
                  <a:pt x="442" y="148"/>
                </a:moveTo>
                <a:cubicBezTo>
                  <a:pt x="443" y="150"/>
                  <a:pt x="447" y="151"/>
                  <a:pt x="445" y="155"/>
                </a:cubicBezTo>
                <a:cubicBezTo>
                  <a:pt x="445" y="155"/>
                  <a:pt x="446" y="153"/>
                  <a:pt x="448" y="155"/>
                </a:cubicBezTo>
                <a:cubicBezTo>
                  <a:pt x="445" y="151"/>
                  <a:pt x="444" y="148"/>
                  <a:pt x="442" y="148"/>
                </a:cubicBezTo>
                <a:close/>
                <a:moveTo>
                  <a:pt x="452" y="156"/>
                </a:moveTo>
                <a:cubicBezTo>
                  <a:pt x="452" y="155"/>
                  <a:pt x="452" y="155"/>
                  <a:pt x="453" y="155"/>
                </a:cubicBezTo>
                <a:cubicBezTo>
                  <a:pt x="452" y="155"/>
                  <a:pt x="452" y="155"/>
                  <a:pt x="452" y="156"/>
                </a:cubicBezTo>
                <a:close/>
                <a:moveTo>
                  <a:pt x="453" y="155"/>
                </a:moveTo>
                <a:cubicBezTo>
                  <a:pt x="454" y="155"/>
                  <a:pt x="457" y="160"/>
                  <a:pt x="457" y="157"/>
                </a:cubicBezTo>
                <a:cubicBezTo>
                  <a:pt x="456" y="155"/>
                  <a:pt x="454" y="152"/>
                  <a:pt x="453" y="152"/>
                </a:cubicBezTo>
                <a:cubicBezTo>
                  <a:pt x="454" y="155"/>
                  <a:pt x="453" y="155"/>
                  <a:pt x="453" y="155"/>
                </a:cubicBezTo>
                <a:close/>
                <a:moveTo>
                  <a:pt x="480" y="123"/>
                </a:moveTo>
                <a:cubicBezTo>
                  <a:pt x="479" y="124"/>
                  <a:pt x="479" y="124"/>
                  <a:pt x="479" y="124"/>
                </a:cubicBezTo>
                <a:cubicBezTo>
                  <a:pt x="480" y="125"/>
                  <a:pt x="480" y="125"/>
                  <a:pt x="480" y="125"/>
                </a:cubicBezTo>
                <a:cubicBezTo>
                  <a:pt x="480" y="125"/>
                  <a:pt x="481" y="124"/>
                  <a:pt x="480" y="123"/>
                </a:cubicBezTo>
                <a:close/>
                <a:moveTo>
                  <a:pt x="491" y="134"/>
                </a:moveTo>
                <a:cubicBezTo>
                  <a:pt x="488" y="129"/>
                  <a:pt x="488" y="129"/>
                  <a:pt x="488" y="129"/>
                </a:cubicBezTo>
                <a:cubicBezTo>
                  <a:pt x="487" y="128"/>
                  <a:pt x="490" y="132"/>
                  <a:pt x="489" y="132"/>
                </a:cubicBezTo>
                <a:cubicBezTo>
                  <a:pt x="489" y="133"/>
                  <a:pt x="490" y="134"/>
                  <a:pt x="491" y="134"/>
                </a:cubicBezTo>
                <a:close/>
                <a:moveTo>
                  <a:pt x="504" y="160"/>
                </a:moveTo>
                <a:cubicBezTo>
                  <a:pt x="504" y="160"/>
                  <a:pt x="504" y="160"/>
                  <a:pt x="503" y="160"/>
                </a:cubicBezTo>
                <a:cubicBezTo>
                  <a:pt x="504" y="160"/>
                  <a:pt x="504" y="160"/>
                  <a:pt x="504" y="160"/>
                </a:cubicBezTo>
                <a:close/>
                <a:moveTo>
                  <a:pt x="484" y="120"/>
                </a:moveTo>
                <a:cubicBezTo>
                  <a:pt x="486" y="122"/>
                  <a:pt x="487" y="124"/>
                  <a:pt x="489" y="125"/>
                </a:cubicBezTo>
                <a:cubicBezTo>
                  <a:pt x="490" y="126"/>
                  <a:pt x="486" y="121"/>
                  <a:pt x="484" y="120"/>
                </a:cubicBezTo>
                <a:close/>
                <a:moveTo>
                  <a:pt x="489" y="120"/>
                </a:moveTo>
                <a:cubicBezTo>
                  <a:pt x="488" y="120"/>
                  <a:pt x="487" y="120"/>
                  <a:pt x="486" y="119"/>
                </a:cubicBezTo>
                <a:cubicBezTo>
                  <a:pt x="488" y="121"/>
                  <a:pt x="488" y="121"/>
                  <a:pt x="488" y="121"/>
                </a:cubicBezTo>
                <a:lnTo>
                  <a:pt x="489" y="120"/>
                </a:lnTo>
                <a:close/>
                <a:moveTo>
                  <a:pt x="496" y="122"/>
                </a:moveTo>
                <a:cubicBezTo>
                  <a:pt x="494" y="121"/>
                  <a:pt x="494" y="121"/>
                  <a:pt x="494" y="121"/>
                </a:cubicBezTo>
                <a:cubicBezTo>
                  <a:pt x="495" y="122"/>
                  <a:pt x="495" y="122"/>
                  <a:pt x="495" y="122"/>
                </a:cubicBezTo>
                <a:lnTo>
                  <a:pt x="496" y="122"/>
                </a:lnTo>
                <a:close/>
                <a:moveTo>
                  <a:pt x="501" y="90"/>
                </a:moveTo>
                <a:cubicBezTo>
                  <a:pt x="500" y="90"/>
                  <a:pt x="500" y="86"/>
                  <a:pt x="495" y="89"/>
                </a:cubicBezTo>
                <a:cubicBezTo>
                  <a:pt x="502" y="87"/>
                  <a:pt x="495" y="93"/>
                  <a:pt x="501" y="90"/>
                </a:cubicBezTo>
                <a:close/>
                <a:moveTo>
                  <a:pt x="470" y="41"/>
                </a:moveTo>
                <a:cubicBezTo>
                  <a:pt x="471" y="38"/>
                  <a:pt x="471" y="38"/>
                  <a:pt x="471" y="38"/>
                </a:cubicBezTo>
                <a:cubicBezTo>
                  <a:pt x="470" y="40"/>
                  <a:pt x="467" y="40"/>
                  <a:pt x="470" y="4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8"/>
          <p:cNvSpPr>
            <a:spLocks noChangeAspect="1" noEditPoints="1"/>
          </p:cNvSpPr>
          <p:nvPr/>
        </p:nvSpPr>
        <p:spPr bwMode="auto">
          <a:xfrm rot="2212294" flipH="1">
            <a:off x="2508890" y="2470823"/>
            <a:ext cx="1938237" cy="599274"/>
          </a:xfrm>
          <a:custGeom>
            <a:avLst/>
            <a:gdLst>
              <a:gd name="T0" fmla="*/ 266 w 578"/>
              <a:gd name="T1" fmla="*/ 80 h 179"/>
              <a:gd name="T2" fmla="*/ 212 w 578"/>
              <a:gd name="T3" fmla="*/ 39 h 179"/>
              <a:gd name="T4" fmla="*/ 51 w 578"/>
              <a:gd name="T5" fmla="*/ 101 h 179"/>
              <a:gd name="T6" fmla="*/ 204 w 578"/>
              <a:gd name="T7" fmla="*/ 36 h 179"/>
              <a:gd name="T8" fmla="*/ 277 w 578"/>
              <a:gd name="T9" fmla="*/ 48 h 179"/>
              <a:gd name="T10" fmla="*/ 376 w 578"/>
              <a:gd name="T11" fmla="*/ 58 h 179"/>
              <a:gd name="T12" fmla="*/ 464 w 578"/>
              <a:gd name="T13" fmla="*/ 100 h 179"/>
              <a:gd name="T14" fmla="*/ 386 w 578"/>
              <a:gd name="T15" fmla="*/ 94 h 179"/>
              <a:gd name="T16" fmla="*/ 328 w 578"/>
              <a:gd name="T17" fmla="*/ 96 h 179"/>
              <a:gd name="T18" fmla="*/ 277 w 578"/>
              <a:gd name="T19" fmla="*/ 93 h 179"/>
              <a:gd name="T20" fmla="*/ 244 w 578"/>
              <a:gd name="T21" fmla="*/ 91 h 179"/>
              <a:gd name="T22" fmla="*/ 156 w 578"/>
              <a:gd name="T23" fmla="*/ 81 h 179"/>
              <a:gd name="T24" fmla="*/ 73 w 578"/>
              <a:gd name="T25" fmla="*/ 90 h 179"/>
              <a:gd name="T26" fmla="*/ 22 w 578"/>
              <a:gd name="T27" fmla="*/ 121 h 179"/>
              <a:gd name="T28" fmla="*/ 17 w 578"/>
              <a:gd name="T29" fmla="*/ 76 h 179"/>
              <a:gd name="T30" fmla="*/ 90 w 578"/>
              <a:gd name="T31" fmla="*/ 45 h 179"/>
              <a:gd name="T32" fmla="*/ 179 w 578"/>
              <a:gd name="T33" fmla="*/ 79 h 179"/>
              <a:gd name="T34" fmla="*/ 170 w 578"/>
              <a:gd name="T35" fmla="*/ 56 h 179"/>
              <a:gd name="T36" fmla="*/ 303 w 578"/>
              <a:gd name="T37" fmla="*/ 55 h 179"/>
              <a:gd name="T38" fmla="*/ 404 w 578"/>
              <a:gd name="T39" fmla="*/ 83 h 179"/>
              <a:gd name="T40" fmla="*/ 324 w 578"/>
              <a:gd name="T41" fmla="*/ 82 h 179"/>
              <a:gd name="T42" fmla="*/ 219 w 578"/>
              <a:gd name="T43" fmla="*/ 71 h 179"/>
              <a:gd name="T44" fmla="*/ 25 w 578"/>
              <a:gd name="T45" fmla="*/ 95 h 179"/>
              <a:gd name="T46" fmla="*/ 39 w 578"/>
              <a:gd name="T47" fmla="*/ 89 h 179"/>
              <a:gd name="T48" fmla="*/ 150 w 578"/>
              <a:gd name="T49" fmla="*/ 60 h 179"/>
              <a:gd name="T50" fmla="*/ 141 w 578"/>
              <a:gd name="T51" fmla="*/ 60 h 179"/>
              <a:gd name="T52" fmla="*/ 230 w 578"/>
              <a:gd name="T53" fmla="*/ 93 h 179"/>
              <a:gd name="T54" fmla="*/ 424 w 578"/>
              <a:gd name="T55" fmla="*/ 89 h 179"/>
              <a:gd name="T56" fmla="*/ 323 w 578"/>
              <a:gd name="T57" fmla="*/ 100 h 179"/>
              <a:gd name="T58" fmla="*/ 427 w 578"/>
              <a:gd name="T59" fmla="*/ 177 h 179"/>
              <a:gd name="T60" fmla="*/ 500 w 578"/>
              <a:gd name="T61" fmla="*/ 119 h 179"/>
              <a:gd name="T62" fmla="*/ 523 w 578"/>
              <a:gd name="T63" fmla="*/ 124 h 179"/>
              <a:gd name="T64" fmla="*/ 520 w 578"/>
              <a:gd name="T65" fmla="*/ 39 h 179"/>
              <a:gd name="T66" fmla="*/ 534 w 578"/>
              <a:gd name="T67" fmla="*/ 76 h 179"/>
              <a:gd name="T68" fmla="*/ 573 w 578"/>
              <a:gd name="T69" fmla="*/ 123 h 179"/>
              <a:gd name="T70" fmla="*/ 549 w 578"/>
              <a:gd name="T71" fmla="*/ 152 h 179"/>
              <a:gd name="T72" fmla="*/ 461 w 578"/>
              <a:gd name="T73" fmla="*/ 162 h 179"/>
              <a:gd name="T74" fmla="*/ 439 w 578"/>
              <a:gd name="T75" fmla="*/ 166 h 179"/>
              <a:gd name="T76" fmla="*/ 477 w 578"/>
              <a:gd name="T77" fmla="*/ 147 h 179"/>
              <a:gd name="T78" fmla="*/ 493 w 578"/>
              <a:gd name="T79" fmla="*/ 129 h 179"/>
              <a:gd name="T80" fmla="*/ 500 w 578"/>
              <a:gd name="T81" fmla="*/ 119 h 179"/>
              <a:gd name="T82" fmla="*/ 509 w 578"/>
              <a:gd name="T83" fmla="*/ 117 h 179"/>
              <a:gd name="T84" fmla="*/ 496 w 578"/>
              <a:gd name="T85" fmla="*/ 105 h 179"/>
              <a:gd name="T86" fmla="*/ 487 w 578"/>
              <a:gd name="T87" fmla="*/ 74 h 179"/>
              <a:gd name="T88" fmla="*/ 469 w 578"/>
              <a:gd name="T89" fmla="*/ 36 h 179"/>
              <a:gd name="T90" fmla="*/ 440 w 578"/>
              <a:gd name="T91" fmla="*/ 8 h 179"/>
              <a:gd name="T92" fmla="*/ 500 w 578"/>
              <a:gd name="T93" fmla="*/ 9 h 179"/>
              <a:gd name="T94" fmla="*/ 552 w 578"/>
              <a:gd name="T95" fmla="*/ 103 h 179"/>
              <a:gd name="T96" fmla="*/ 540 w 578"/>
              <a:gd name="T97" fmla="*/ 98 h 179"/>
              <a:gd name="T98" fmla="*/ 521 w 578"/>
              <a:gd name="T99" fmla="*/ 78 h 179"/>
              <a:gd name="T100" fmla="*/ 513 w 578"/>
              <a:gd name="T101" fmla="*/ 155 h 179"/>
              <a:gd name="T102" fmla="*/ 486 w 578"/>
              <a:gd name="T103" fmla="*/ 154 h 179"/>
              <a:gd name="T104" fmla="*/ 504 w 578"/>
              <a:gd name="T105" fmla="*/ 133 h 179"/>
              <a:gd name="T106" fmla="*/ 520 w 578"/>
              <a:gd name="T107" fmla="*/ 108 h 179"/>
              <a:gd name="T108" fmla="*/ 469 w 578"/>
              <a:gd name="T109" fmla="*/ 16 h 179"/>
              <a:gd name="T110" fmla="*/ 474 w 578"/>
              <a:gd name="T111" fmla="*/ 23 h 179"/>
              <a:gd name="T112" fmla="*/ 513 w 578"/>
              <a:gd name="T113" fmla="*/ 71 h 179"/>
              <a:gd name="T114" fmla="*/ 512 w 578"/>
              <a:gd name="T115" fmla="*/ 66 h 179"/>
              <a:gd name="T116" fmla="*/ 496 w 578"/>
              <a:gd name="T117" fmla="*/ 109 h 179"/>
              <a:gd name="T118" fmla="*/ 457 w 578"/>
              <a:gd name="T119" fmla="*/ 157 h 179"/>
              <a:gd name="T120" fmla="*/ 488 w 578"/>
              <a:gd name="T121" fmla="*/ 1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179">
                <a:moveTo>
                  <a:pt x="484" y="109"/>
                </a:moveTo>
                <a:cubicBezTo>
                  <a:pt x="484" y="110"/>
                  <a:pt x="484" y="110"/>
                  <a:pt x="484" y="110"/>
                </a:cubicBezTo>
                <a:cubicBezTo>
                  <a:pt x="483" y="110"/>
                  <a:pt x="483" y="110"/>
                  <a:pt x="484" y="109"/>
                </a:cubicBezTo>
                <a:close/>
                <a:moveTo>
                  <a:pt x="484" y="110"/>
                </a:moveTo>
                <a:cubicBezTo>
                  <a:pt x="486" y="114"/>
                  <a:pt x="491" y="116"/>
                  <a:pt x="494" y="118"/>
                </a:cubicBezTo>
                <a:cubicBezTo>
                  <a:pt x="496" y="111"/>
                  <a:pt x="487" y="111"/>
                  <a:pt x="484" y="110"/>
                </a:cubicBezTo>
                <a:close/>
                <a:moveTo>
                  <a:pt x="491" y="102"/>
                </a:moveTo>
                <a:cubicBezTo>
                  <a:pt x="488" y="99"/>
                  <a:pt x="488" y="99"/>
                  <a:pt x="488" y="99"/>
                </a:cubicBezTo>
                <a:cubicBezTo>
                  <a:pt x="489" y="100"/>
                  <a:pt x="488" y="103"/>
                  <a:pt x="491" y="102"/>
                </a:cubicBezTo>
                <a:close/>
                <a:moveTo>
                  <a:pt x="484" y="104"/>
                </a:moveTo>
                <a:cubicBezTo>
                  <a:pt x="485" y="108"/>
                  <a:pt x="485" y="108"/>
                  <a:pt x="485" y="108"/>
                </a:cubicBezTo>
                <a:cubicBezTo>
                  <a:pt x="486" y="105"/>
                  <a:pt x="486" y="105"/>
                  <a:pt x="486" y="105"/>
                </a:cubicBezTo>
                <a:lnTo>
                  <a:pt x="484" y="104"/>
                </a:lnTo>
                <a:close/>
                <a:moveTo>
                  <a:pt x="277" y="97"/>
                </a:moveTo>
                <a:cubicBezTo>
                  <a:pt x="277" y="96"/>
                  <a:pt x="277" y="94"/>
                  <a:pt x="277" y="93"/>
                </a:cubicBezTo>
                <a:lnTo>
                  <a:pt x="277" y="97"/>
                </a:lnTo>
                <a:close/>
                <a:moveTo>
                  <a:pt x="266" y="80"/>
                </a:moveTo>
                <a:cubicBezTo>
                  <a:pt x="267" y="80"/>
                  <a:pt x="267" y="81"/>
                  <a:pt x="268" y="81"/>
                </a:cubicBezTo>
                <a:cubicBezTo>
                  <a:pt x="267" y="80"/>
                  <a:pt x="267" y="80"/>
                  <a:pt x="266" y="80"/>
                </a:cubicBezTo>
                <a:close/>
                <a:moveTo>
                  <a:pt x="284" y="93"/>
                </a:moveTo>
                <a:cubicBezTo>
                  <a:pt x="286" y="93"/>
                  <a:pt x="286" y="93"/>
                  <a:pt x="286" y="93"/>
                </a:cubicBezTo>
                <a:cubicBezTo>
                  <a:pt x="285" y="93"/>
                  <a:pt x="284" y="93"/>
                  <a:pt x="284" y="93"/>
                </a:cubicBezTo>
                <a:close/>
                <a:moveTo>
                  <a:pt x="394" y="100"/>
                </a:moveTo>
                <a:cubicBezTo>
                  <a:pt x="393" y="99"/>
                  <a:pt x="391" y="97"/>
                  <a:pt x="390" y="95"/>
                </a:cubicBezTo>
                <a:cubicBezTo>
                  <a:pt x="391" y="97"/>
                  <a:pt x="390" y="101"/>
                  <a:pt x="394" y="100"/>
                </a:cubicBezTo>
                <a:close/>
                <a:moveTo>
                  <a:pt x="225" y="44"/>
                </a:moveTo>
                <a:cubicBezTo>
                  <a:pt x="225" y="42"/>
                  <a:pt x="225" y="42"/>
                  <a:pt x="225" y="42"/>
                </a:cubicBezTo>
                <a:cubicBezTo>
                  <a:pt x="224" y="42"/>
                  <a:pt x="224" y="43"/>
                  <a:pt x="225" y="44"/>
                </a:cubicBezTo>
                <a:close/>
                <a:moveTo>
                  <a:pt x="267" y="49"/>
                </a:moveTo>
                <a:cubicBezTo>
                  <a:pt x="267" y="49"/>
                  <a:pt x="267" y="49"/>
                  <a:pt x="267" y="49"/>
                </a:cubicBezTo>
                <a:cubicBezTo>
                  <a:pt x="267" y="48"/>
                  <a:pt x="268" y="48"/>
                  <a:pt x="268" y="46"/>
                </a:cubicBezTo>
                <a:lnTo>
                  <a:pt x="267" y="49"/>
                </a:lnTo>
                <a:close/>
                <a:moveTo>
                  <a:pt x="294" y="90"/>
                </a:moveTo>
                <a:cubicBezTo>
                  <a:pt x="293" y="89"/>
                  <a:pt x="293" y="89"/>
                  <a:pt x="293" y="89"/>
                </a:cubicBezTo>
                <a:cubicBezTo>
                  <a:pt x="292" y="89"/>
                  <a:pt x="292" y="89"/>
                  <a:pt x="292" y="89"/>
                </a:cubicBezTo>
                <a:cubicBezTo>
                  <a:pt x="293" y="90"/>
                  <a:pt x="293" y="90"/>
                  <a:pt x="294" y="90"/>
                </a:cubicBezTo>
                <a:close/>
                <a:moveTo>
                  <a:pt x="210" y="34"/>
                </a:moveTo>
                <a:cubicBezTo>
                  <a:pt x="210" y="36"/>
                  <a:pt x="211" y="38"/>
                  <a:pt x="212" y="39"/>
                </a:cubicBezTo>
                <a:cubicBezTo>
                  <a:pt x="212" y="37"/>
                  <a:pt x="211" y="35"/>
                  <a:pt x="210" y="34"/>
                </a:cubicBezTo>
                <a:close/>
                <a:moveTo>
                  <a:pt x="266" y="80"/>
                </a:moveTo>
                <a:cubicBezTo>
                  <a:pt x="266" y="80"/>
                  <a:pt x="266" y="80"/>
                  <a:pt x="266" y="80"/>
                </a:cubicBezTo>
                <a:cubicBezTo>
                  <a:pt x="266" y="80"/>
                  <a:pt x="266" y="80"/>
                  <a:pt x="266" y="80"/>
                </a:cubicBezTo>
                <a:cubicBezTo>
                  <a:pt x="266" y="80"/>
                  <a:pt x="266" y="80"/>
                  <a:pt x="266" y="80"/>
                </a:cubicBezTo>
                <a:close/>
                <a:moveTo>
                  <a:pt x="279" y="48"/>
                </a:moveTo>
                <a:cubicBezTo>
                  <a:pt x="280" y="49"/>
                  <a:pt x="281" y="49"/>
                  <a:pt x="281" y="49"/>
                </a:cubicBezTo>
                <a:cubicBezTo>
                  <a:pt x="281" y="48"/>
                  <a:pt x="280" y="48"/>
                  <a:pt x="279" y="48"/>
                </a:cubicBezTo>
                <a:close/>
                <a:moveTo>
                  <a:pt x="389" y="93"/>
                </a:moveTo>
                <a:cubicBezTo>
                  <a:pt x="390" y="95"/>
                  <a:pt x="390" y="95"/>
                  <a:pt x="390" y="95"/>
                </a:cubicBezTo>
                <a:cubicBezTo>
                  <a:pt x="390" y="94"/>
                  <a:pt x="390" y="93"/>
                  <a:pt x="389" y="93"/>
                </a:cubicBezTo>
                <a:close/>
                <a:moveTo>
                  <a:pt x="471" y="106"/>
                </a:moveTo>
                <a:cubicBezTo>
                  <a:pt x="471" y="108"/>
                  <a:pt x="470" y="109"/>
                  <a:pt x="472" y="110"/>
                </a:cubicBezTo>
                <a:cubicBezTo>
                  <a:pt x="472" y="108"/>
                  <a:pt x="471" y="107"/>
                  <a:pt x="471" y="106"/>
                </a:cubicBezTo>
                <a:close/>
                <a:moveTo>
                  <a:pt x="5" y="110"/>
                </a:moveTo>
                <a:cubicBezTo>
                  <a:pt x="5" y="110"/>
                  <a:pt x="5" y="110"/>
                  <a:pt x="5" y="110"/>
                </a:cubicBezTo>
                <a:cubicBezTo>
                  <a:pt x="5" y="110"/>
                  <a:pt x="5" y="110"/>
                  <a:pt x="5" y="110"/>
                </a:cubicBezTo>
                <a:close/>
                <a:moveTo>
                  <a:pt x="52" y="103"/>
                </a:moveTo>
                <a:cubicBezTo>
                  <a:pt x="51" y="102"/>
                  <a:pt x="51" y="102"/>
                  <a:pt x="51" y="101"/>
                </a:cubicBezTo>
                <a:cubicBezTo>
                  <a:pt x="51" y="103"/>
                  <a:pt x="51" y="104"/>
                  <a:pt x="52" y="103"/>
                </a:cubicBezTo>
                <a:close/>
                <a:moveTo>
                  <a:pt x="87" y="38"/>
                </a:moveTo>
                <a:cubicBezTo>
                  <a:pt x="96" y="43"/>
                  <a:pt x="96" y="43"/>
                  <a:pt x="96" y="43"/>
                </a:cubicBezTo>
                <a:cubicBezTo>
                  <a:pt x="96" y="41"/>
                  <a:pt x="100" y="39"/>
                  <a:pt x="97" y="37"/>
                </a:cubicBezTo>
                <a:cubicBezTo>
                  <a:pt x="101" y="41"/>
                  <a:pt x="101" y="41"/>
                  <a:pt x="101" y="41"/>
                </a:cubicBezTo>
                <a:cubicBezTo>
                  <a:pt x="101" y="38"/>
                  <a:pt x="101" y="38"/>
                  <a:pt x="101" y="38"/>
                </a:cubicBezTo>
                <a:cubicBezTo>
                  <a:pt x="115" y="31"/>
                  <a:pt x="128" y="52"/>
                  <a:pt x="141" y="38"/>
                </a:cubicBezTo>
                <a:cubicBezTo>
                  <a:pt x="141" y="37"/>
                  <a:pt x="141" y="37"/>
                  <a:pt x="141" y="37"/>
                </a:cubicBezTo>
                <a:cubicBezTo>
                  <a:pt x="150" y="43"/>
                  <a:pt x="150" y="43"/>
                  <a:pt x="150" y="43"/>
                </a:cubicBezTo>
                <a:cubicBezTo>
                  <a:pt x="151" y="43"/>
                  <a:pt x="151" y="37"/>
                  <a:pt x="154" y="35"/>
                </a:cubicBezTo>
                <a:cubicBezTo>
                  <a:pt x="153" y="41"/>
                  <a:pt x="159" y="36"/>
                  <a:pt x="160" y="41"/>
                </a:cubicBezTo>
                <a:cubicBezTo>
                  <a:pt x="162" y="38"/>
                  <a:pt x="160" y="37"/>
                  <a:pt x="159" y="35"/>
                </a:cubicBezTo>
                <a:cubicBezTo>
                  <a:pt x="167" y="29"/>
                  <a:pt x="174" y="38"/>
                  <a:pt x="182" y="34"/>
                </a:cubicBezTo>
                <a:cubicBezTo>
                  <a:pt x="174" y="42"/>
                  <a:pt x="174" y="40"/>
                  <a:pt x="168" y="43"/>
                </a:cubicBezTo>
                <a:cubicBezTo>
                  <a:pt x="175" y="46"/>
                  <a:pt x="176" y="40"/>
                  <a:pt x="184" y="42"/>
                </a:cubicBezTo>
                <a:cubicBezTo>
                  <a:pt x="180" y="40"/>
                  <a:pt x="180" y="40"/>
                  <a:pt x="180" y="40"/>
                </a:cubicBezTo>
                <a:cubicBezTo>
                  <a:pt x="184" y="31"/>
                  <a:pt x="192" y="44"/>
                  <a:pt x="193" y="35"/>
                </a:cubicBezTo>
                <a:cubicBezTo>
                  <a:pt x="197" y="36"/>
                  <a:pt x="201" y="45"/>
                  <a:pt x="206" y="44"/>
                </a:cubicBezTo>
                <a:cubicBezTo>
                  <a:pt x="204" y="36"/>
                  <a:pt x="204" y="36"/>
                  <a:pt x="204" y="36"/>
                </a:cubicBezTo>
                <a:cubicBezTo>
                  <a:pt x="209" y="35"/>
                  <a:pt x="209" y="35"/>
                  <a:pt x="209" y="35"/>
                </a:cubicBezTo>
                <a:cubicBezTo>
                  <a:pt x="209" y="41"/>
                  <a:pt x="209" y="41"/>
                  <a:pt x="209" y="41"/>
                </a:cubicBezTo>
                <a:cubicBezTo>
                  <a:pt x="211" y="41"/>
                  <a:pt x="211" y="40"/>
                  <a:pt x="212" y="39"/>
                </a:cubicBezTo>
                <a:cubicBezTo>
                  <a:pt x="215" y="45"/>
                  <a:pt x="220" y="42"/>
                  <a:pt x="224" y="47"/>
                </a:cubicBezTo>
                <a:cubicBezTo>
                  <a:pt x="225" y="44"/>
                  <a:pt x="225" y="44"/>
                  <a:pt x="225" y="44"/>
                </a:cubicBezTo>
                <a:cubicBezTo>
                  <a:pt x="225" y="45"/>
                  <a:pt x="226" y="45"/>
                  <a:pt x="226" y="46"/>
                </a:cubicBezTo>
                <a:cubicBezTo>
                  <a:pt x="227" y="41"/>
                  <a:pt x="230" y="43"/>
                  <a:pt x="231" y="39"/>
                </a:cubicBezTo>
                <a:cubicBezTo>
                  <a:pt x="229" y="37"/>
                  <a:pt x="226" y="35"/>
                  <a:pt x="226" y="38"/>
                </a:cubicBezTo>
                <a:cubicBezTo>
                  <a:pt x="222" y="32"/>
                  <a:pt x="231" y="35"/>
                  <a:pt x="233" y="35"/>
                </a:cubicBezTo>
                <a:cubicBezTo>
                  <a:pt x="230" y="37"/>
                  <a:pt x="234" y="38"/>
                  <a:pt x="235" y="39"/>
                </a:cubicBezTo>
                <a:cubicBezTo>
                  <a:pt x="236" y="39"/>
                  <a:pt x="235" y="38"/>
                  <a:pt x="235" y="37"/>
                </a:cubicBezTo>
                <a:cubicBezTo>
                  <a:pt x="240" y="34"/>
                  <a:pt x="241" y="48"/>
                  <a:pt x="244" y="39"/>
                </a:cubicBezTo>
                <a:cubicBezTo>
                  <a:pt x="245" y="44"/>
                  <a:pt x="245" y="44"/>
                  <a:pt x="245" y="44"/>
                </a:cubicBezTo>
                <a:cubicBezTo>
                  <a:pt x="249" y="40"/>
                  <a:pt x="249" y="40"/>
                  <a:pt x="249" y="40"/>
                </a:cubicBezTo>
                <a:cubicBezTo>
                  <a:pt x="249" y="50"/>
                  <a:pt x="254" y="41"/>
                  <a:pt x="254" y="51"/>
                </a:cubicBezTo>
                <a:cubicBezTo>
                  <a:pt x="258" y="51"/>
                  <a:pt x="254" y="45"/>
                  <a:pt x="255" y="46"/>
                </a:cubicBezTo>
                <a:cubicBezTo>
                  <a:pt x="259" y="44"/>
                  <a:pt x="266" y="54"/>
                  <a:pt x="267" y="49"/>
                </a:cubicBezTo>
                <a:cubicBezTo>
                  <a:pt x="270" y="53"/>
                  <a:pt x="274" y="51"/>
                  <a:pt x="277" y="53"/>
                </a:cubicBezTo>
                <a:cubicBezTo>
                  <a:pt x="277" y="48"/>
                  <a:pt x="277" y="48"/>
                  <a:pt x="277" y="48"/>
                </a:cubicBezTo>
                <a:cubicBezTo>
                  <a:pt x="279" y="50"/>
                  <a:pt x="280" y="52"/>
                  <a:pt x="282" y="51"/>
                </a:cubicBezTo>
                <a:cubicBezTo>
                  <a:pt x="282" y="51"/>
                  <a:pt x="282" y="50"/>
                  <a:pt x="281" y="49"/>
                </a:cubicBezTo>
                <a:cubicBezTo>
                  <a:pt x="287" y="52"/>
                  <a:pt x="291" y="53"/>
                  <a:pt x="296" y="53"/>
                </a:cubicBezTo>
                <a:cubicBezTo>
                  <a:pt x="296" y="50"/>
                  <a:pt x="296" y="49"/>
                  <a:pt x="293" y="47"/>
                </a:cubicBezTo>
                <a:cubicBezTo>
                  <a:pt x="298" y="43"/>
                  <a:pt x="305" y="54"/>
                  <a:pt x="311" y="53"/>
                </a:cubicBezTo>
                <a:cubicBezTo>
                  <a:pt x="311" y="50"/>
                  <a:pt x="311" y="50"/>
                  <a:pt x="311" y="50"/>
                </a:cubicBezTo>
                <a:cubicBezTo>
                  <a:pt x="314" y="54"/>
                  <a:pt x="314" y="54"/>
                  <a:pt x="314" y="54"/>
                </a:cubicBezTo>
                <a:cubicBezTo>
                  <a:pt x="314" y="53"/>
                  <a:pt x="314" y="51"/>
                  <a:pt x="315" y="50"/>
                </a:cubicBezTo>
                <a:cubicBezTo>
                  <a:pt x="321" y="49"/>
                  <a:pt x="329" y="50"/>
                  <a:pt x="331" y="59"/>
                </a:cubicBezTo>
                <a:cubicBezTo>
                  <a:pt x="330" y="57"/>
                  <a:pt x="335" y="54"/>
                  <a:pt x="331" y="50"/>
                </a:cubicBezTo>
                <a:cubicBezTo>
                  <a:pt x="337" y="57"/>
                  <a:pt x="345" y="56"/>
                  <a:pt x="352" y="59"/>
                </a:cubicBezTo>
                <a:cubicBezTo>
                  <a:pt x="352" y="59"/>
                  <a:pt x="352" y="59"/>
                  <a:pt x="352" y="59"/>
                </a:cubicBezTo>
                <a:cubicBezTo>
                  <a:pt x="355" y="62"/>
                  <a:pt x="355" y="62"/>
                  <a:pt x="355" y="62"/>
                </a:cubicBezTo>
                <a:cubicBezTo>
                  <a:pt x="355" y="61"/>
                  <a:pt x="355" y="61"/>
                  <a:pt x="355" y="61"/>
                </a:cubicBezTo>
                <a:cubicBezTo>
                  <a:pt x="353" y="59"/>
                  <a:pt x="353" y="59"/>
                  <a:pt x="353" y="59"/>
                </a:cubicBezTo>
                <a:cubicBezTo>
                  <a:pt x="356" y="60"/>
                  <a:pt x="359" y="62"/>
                  <a:pt x="360" y="65"/>
                </a:cubicBezTo>
                <a:cubicBezTo>
                  <a:pt x="361" y="63"/>
                  <a:pt x="362" y="60"/>
                  <a:pt x="364" y="58"/>
                </a:cubicBezTo>
                <a:cubicBezTo>
                  <a:pt x="364" y="64"/>
                  <a:pt x="373" y="54"/>
                  <a:pt x="376" y="61"/>
                </a:cubicBezTo>
                <a:cubicBezTo>
                  <a:pt x="377" y="60"/>
                  <a:pt x="375" y="60"/>
                  <a:pt x="376" y="58"/>
                </a:cubicBezTo>
                <a:cubicBezTo>
                  <a:pt x="385" y="60"/>
                  <a:pt x="397" y="69"/>
                  <a:pt x="408" y="67"/>
                </a:cubicBezTo>
                <a:cubicBezTo>
                  <a:pt x="407" y="77"/>
                  <a:pt x="416" y="76"/>
                  <a:pt x="420" y="83"/>
                </a:cubicBezTo>
                <a:cubicBezTo>
                  <a:pt x="423" y="77"/>
                  <a:pt x="418" y="79"/>
                  <a:pt x="417" y="74"/>
                </a:cubicBezTo>
                <a:cubicBezTo>
                  <a:pt x="420" y="76"/>
                  <a:pt x="420" y="66"/>
                  <a:pt x="424" y="72"/>
                </a:cubicBezTo>
                <a:cubicBezTo>
                  <a:pt x="424" y="71"/>
                  <a:pt x="425" y="71"/>
                  <a:pt x="423" y="70"/>
                </a:cubicBezTo>
                <a:cubicBezTo>
                  <a:pt x="427" y="71"/>
                  <a:pt x="421" y="78"/>
                  <a:pt x="426" y="77"/>
                </a:cubicBezTo>
                <a:cubicBezTo>
                  <a:pt x="428" y="73"/>
                  <a:pt x="428" y="73"/>
                  <a:pt x="428" y="73"/>
                </a:cubicBezTo>
                <a:cubicBezTo>
                  <a:pt x="429" y="79"/>
                  <a:pt x="429" y="79"/>
                  <a:pt x="429" y="79"/>
                </a:cubicBezTo>
                <a:cubicBezTo>
                  <a:pt x="440" y="79"/>
                  <a:pt x="447" y="84"/>
                  <a:pt x="457" y="82"/>
                </a:cubicBezTo>
                <a:cubicBezTo>
                  <a:pt x="457" y="83"/>
                  <a:pt x="457" y="85"/>
                  <a:pt x="455" y="86"/>
                </a:cubicBezTo>
                <a:cubicBezTo>
                  <a:pt x="459" y="87"/>
                  <a:pt x="461" y="96"/>
                  <a:pt x="467" y="93"/>
                </a:cubicBezTo>
                <a:cubicBezTo>
                  <a:pt x="467" y="91"/>
                  <a:pt x="467" y="91"/>
                  <a:pt x="467" y="91"/>
                </a:cubicBezTo>
                <a:cubicBezTo>
                  <a:pt x="475" y="89"/>
                  <a:pt x="472" y="98"/>
                  <a:pt x="479" y="103"/>
                </a:cubicBezTo>
                <a:cubicBezTo>
                  <a:pt x="478" y="102"/>
                  <a:pt x="474" y="98"/>
                  <a:pt x="472" y="102"/>
                </a:cubicBezTo>
                <a:cubicBezTo>
                  <a:pt x="472" y="106"/>
                  <a:pt x="476" y="107"/>
                  <a:pt x="478" y="105"/>
                </a:cubicBezTo>
                <a:cubicBezTo>
                  <a:pt x="476" y="110"/>
                  <a:pt x="476" y="110"/>
                  <a:pt x="476" y="110"/>
                </a:cubicBezTo>
                <a:cubicBezTo>
                  <a:pt x="476" y="106"/>
                  <a:pt x="473" y="106"/>
                  <a:pt x="471" y="103"/>
                </a:cubicBezTo>
                <a:cubicBezTo>
                  <a:pt x="471" y="104"/>
                  <a:pt x="471" y="105"/>
                  <a:pt x="471" y="106"/>
                </a:cubicBezTo>
                <a:cubicBezTo>
                  <a:pt x="470" y="104"/>
                  <a:pt x="467" y="103"/>
                  <a:pt x="464" y="100"/>
                </a:cubicBezTo>
                <a:cubicBezTo>
                  <a:pt x="469" y="101"/>
                  <a:pt x="469" y="101"/>
                  <a:pt x="469" y="101"/>
                </a:cubicBezTo>
                <a:cubicBezTo>
                  <a:pt x="469" y="95"/>
                  <a:pt x="462" y="99"/>
                  <a:pt x="461" y="97"/>
                </a:cubicBezTo>
                <a:cubicBezTo>
                  <a:pt x="459" y="102"/>
                  <a:pt x="462" y="102"/>
                  <a:pt x="458" y="105"/>
                </a:cubicBezTo>
                <a:cubicBezTo>
                  <a:pt x="451" y="105"/>
                  <a:pt x="456" y="99"/>
                  <a:pt x="451" y="92"/>
                </a:cubicBezTo>
                <a:cubicBezTo>
                  <a:pt x="452" y="90"/>
                  <a:pt x="452" y="90"/>
                  <a:pt x="452" y="90"/>
                </a:cubicBezTo>
                <a:cubicBezTo>
                  <a:pt x="450" y="89"/>
                  <a:pt x="450" y="83"/>
                  <a:pt x="446" y="86"/>
                </a:cubicBezTo>
                <a:cubicBezTo>
                  <a:pt x="445" y="90"/>
                  <a:pt x="448" y="90"/>
                  <a:pt x="448" y="92"/>
                </a:cubicBezTo>
                <a:cubicBezTo>
                  <a:pt x="447" y="94"/>
                  <a:pt x="446" y="85"/>
                  <a:pt x="443" y="88"/>
                </a:cubicBezTo>
                <a:cubicBezTo>
                  <a:pt x="444" y="94"/>
                  <a:pt x="448" y="97"/>
                  <a:pt x="452" y="98"/>
                </a:cubicBezTo>
                <a:cubicBezTo>
                  <a:pt x="451" y="99"/>
                  <a:pt x="450" y="101"/>
                  <a:pt x="450" y="103"/>
                </a:cubicBezTo>
                <a:cubicBezTo>
                  <a:pt x="441" y="96"/>
                  <a:pt x="431" y="87"/>
                  <a:pt x="420" y="88"/>
                </a:cubicBezTo>
                <a:cubicBezTo>
                  <a:pt x="424" y="96"/>
                  <a:pt x="418" y="87"/>
                  <a:pt x="417" y="95"/>
                </a:cubicBezTo>
                <a:cubicBezTo>
                  <a:pt x="418" y="90"/>
                  <a:pt x="414" y="94"/>
                  <a:pt x="411" y="91"/>
                </a:cubicBezTo>
                <a:cubicBezTo>
                  <a:pt x="409" y="96"/>
                  <a:pt x="416" y="96"/>
                  <a:pt x="413" y="100"/>
                </a:cubicBezTo>
                <a:cubicBezTo>
                  <a:pt x="408" y="97"/>
                  <a:pt x="402" y="86"/>
                  <a:pt x="395" y="86"/>
                </a:cubicBezTo>
                <a:cubicBezTo>
                  <a:pt x="395" y="89"/>
                  <a:pt x="397" y="89"/>
                  <a:pt x="397" y="90"/>
                </a:cubicBezTo>
                <a:cubicBezTo>
                  <a:pt x="392" y="88"/>
                  <a:pt x="388" y="74"/>
                  <a:pt x="383" y="82"/>
                </a:cubicBezTo>
                <a:cubicBezTo>
                  <a:pt x="385" y="86"/>
                  <a:pt x="387" y="89"/>
                  <a:pt x="389" y="93"/>
                </a:cubicBezTo>
                <a:cubicBezTo>
                  <a:pt x="389" y="93"/>
                  <a:pt x="388" y="93"/>
                  <a:pt x="386" y="94"/>
                </a:cubicBezTo>
                <a:cubicBezTo>
                  <a:pt x="387" y="99"/>
                  <a:pt x="387" y="99"/>
                  <a:pt x="387" y="99"/>
                </a:cubicBezTo>
                <a:cubicBezTo>
                  <a:pt x="381" y="99"/>
                  <a:pt x="384" y="89"/>
                  <a:pt x="382" y="84"/>
                </a:cubicBezTo>
                <a:cubicBezTo>
                  <a:pt x="378" y="89"/>
                  <a:pt x="378" y="89"/>
                  <a:pt x="378" y="89"/>
                </a:cubicBezTo>
                <a:cubicBezTo>
                  <a:pt x="371" y="91"/>
                  <a:pt x="365" y="87"/>
                  <a:pt x="362" y="79"/>
                </a:cubicBezTo>
                <a:cubicBezTo>
                  <a:pt x="361" y="79"/>
                  <a:pt x="356" y="78"/>
                  <a:pt x="358" y="83"/>
                </a:cubicBezTo>
                <a:cubicBezTo>
                  <a:pt x="360" y="91"/>
                  <a:pt x="361" y="96"/>
                  <a:pt x="367" y="97"/>
                </a:cubicBezTo>
                <a:cubicBezTo>
                  <a:pt x="369" y="92"/>
                  <a:pt x="363" y="91"/>
                  <a:pt x="365" y="91"/>
                </a:cubicBezTo>
                <a:cubicBezTo>
                  <a:pt x="367" y="92"/>
                  <a:pt x="373" y="89"/>
                  <a:pt x="374" y="94"/>
                </a:cubicBezTo>
                <a:cubicBezTo>
                  <a:pt x="367" y="92"/>
                  <a:pt x="367" y="92"/>
                  <a:pt x="367" y="92"/>
                </a:cubicBezTo>
                <a:cubicBezTo>
                  <a:pt x="366" y="99"/>
                  <a:pt x="370" y="93"/>
                  <a:pt x="371" y="97"/>
                </a:cubicBezTo>
                <a:cubicBezTo>
                  <a:pt x="368" y="102"/>
                  <a:pt x="365" y="95"/>
                  <a:pt x="362" y="98"/>
                </a:cubicBezTo>
                <a:cubicBezTo>
                  <a:pt x="362" y="98"/>
                  <a:pt x="362" y="98"/>
                  <a:pt x="362" y="98"/>
                </a:cubicBezTo>
                <a:cubicBezTo>
                  <a:pt x="357" y="96"/>
                  <a:pt x="358" y="98"/>
                  <a:pt x="353" y="94"/>
                </a:cubicBezTo>
                <a:cubicBezTo>
                  <a:pt x="353" y="87"/>
                  <a:pt x="355" y="90"/>
                  <a:pt x="358" y="88"/>
                </a:cubicBezTo>
                <a:cubicBezTo>
                  <a:pt x="349" y="87"/>
                  <a:pt x="338" y="73"/>
                  <a:pt x="328" y="83"/>
                </a:cubicBezTo>
                <a:cubicBezTo>
                  <a:pt x="333" y="90"/>
                  <a:pt x="333" y="90"/>
                  <a:pt x="333" y="90"/>
                </a:cubicBezTo>
                <a:cubicBezTo>
                  <a:pt x="330" y="91"/>
                  <a:pt x="324" y="84"/>
                  <a:pt x="324" y="92"/>
                </a:cubicBezTo>
                <a:cubicBezTo>
                  <a:pt x="328" y="90"/>
                  <a:pt x="326" y="95"/>
                  <a:pt x="328" y="97"/>
                </a:cubicBezTo>
                <a:cubicBezTo>
                  <a:pt x="328" y="96"/>
                  <a:pt x="328" y="96"/>
                  <a:pt x="328" y="96"/>
                </a:cubicBezTo>
                <a:cubicBezTo>
                  <a:pt x="328" y="96"/>
                  <a:pt x="330" y="98"/>
                  <a:pt x="329" y="99"/>
                </a:cubicBezTo>
                <a:cubicBezTo>
                  <a:pt x="326" y="94"/>
                  <a:pt x="322" y="92"/>
                  <a:pt x="319" y="89"/>
                </a:cubicBezTo>
                <a:cubicBezTo>
                  <a:pt x="320" y="91"/>
                  <a:pt x="317" y="93"/>
                  <a:pt x="316" y="94"/>
                </a:cubicBezTo>
                <a:cubicBezTo>
                  <a:pt x="313" y="93"/>
                  <a:pt x="317" y="91"/>
                  <a:pt x="317" y="88"/>
                </a:cubicBezTo>
                <a:cubicBezTo>
                  <a:pt x="315" y="88"/>
                  <a:pt x="313" y="83"/>
                  <a:pt x="311" y="87"/>
                </a:cubicBezTo>
                <a:cubicBezTo>
                  <a:pt x="309" y="91"/>
                  <a:pt x="314" y="91"/>
                  <a:pt x="314" y="95"/>
                </a:cubicBezTo>
                <a:cubicBezTo>
                  <a:pt x="306" y="88"/>
                  <a:pt x="306" y="88"/>
                  <a:pt x="306" y="88"/>
                </a:cubicBezTo>
                <a:cubicBezTo>
                  <a:pt x="306" y="89"/>
                  <a:pt x="306" y="89"/>
                  <a:pt x="306" y="89"/>
                </a:cubicBezTo>
                <a:cubicBezTo>
                  <a:pt x="305" y="87"/>
                  <a:pt x="304" y="86"/>
                  <a:pt x="303" y="87"/>
                </a:cubicBezTo>
                <a:cubicBezTo>
                  <a:pt x="302" y="90"/>
                  <a:pt x="304" y="91"/>
                  <a:pt x="305" y="90"/>
                </a:cubicBezTo>
                <a:cubicBezTo>
                  <a:pt x="300" y="94"/>
                  <a:pt x="297" y="80"/>
                  <a:pt x="293" y="89"/>
                </a:cubicBezTo>
                <a:cubicBezTo>
                  <a:pt x="290" y="86"/>
                  <a:pt x="290" y="86"/>
                  <a:pt x="290" y="86"/>
                </a:cubicBezTo>
                <a:cubicBezTo>
                  <a:pt x="290" y="87"/>
                  <a:pt x="289" y="88"/>
                  <a:pt x="290" y="88"/>
                </a:cubicBezTo>
                <a:cubicBezTo>
                  <a:pt x="287" y="85"/>
                  <a:pt x="287" y="85"/>
                  <a:pt x="287" y="85"/>
                </a:cubicBezTo>
                <a:cubicBezTo>
                  <a:pt x="282" y="82"/>
                  <a:pt x="285" y="92"/>
                  <a:pt x="284" y="93"/>
                </a:cubicBezTo>
                <a:cubicBezTo>
                  <a:pt x="284" y="93"/>
                  <a:pt x="284" y="93"/>
                  <a:pt x="284" y="93"/>
                </a:cubicBezTo>
                <a:cubicBezTo>
                  <a:pt x="282" y="94"/>
                  <a:pt x="281" y="97"/>
                  <a:pt x="282" y="97"/>
                </a:cubicBezTo>
                <a:cubicBezTo>
                  <a:pt x="277" y="93"/>
                  <a:pt x="277" y="93"/>
                  <a:pt x="277" y="93"/>
                </a:cubicBezTo>
                <a:cubicBezTo>
                  <a:pt x="277" y="93"/>
                  <a:pt x="277" y="93"/>
                  <a:pt x="277" y="93"/>
                </a:cubicBezTo>
                <a:cubicBezTo>
                  <a:pt x="275" y="88"/>
                  <a:pt x="268" y="86"/>
                  <a:pt x="268" y="76"/>
                </a:cubicBezTo>
                <a:cubicBezTo>
                  <a:pt x="267" y="77"/>
                  <a:pt x="265" y="79"/>
                  <a:pt x="266" y="80"/>
                </a:cubicBezTo>
                <a:cubicBezTo>
                  <a:pt x="262" y="79"/>
                  <a:pt x="267" y="88"/>
                  <a:pt x="260" y="86"/>
                </a:cubicBezTo>
                <a:cubicBezTo>
                  <a:pt x="260" y="88"/>
                  <a:pt x="261" y="88"/>
                  <a:pt x="262" y="88"/>
                </a:cubicBezTo>
                <a:cubicBezTo>
                  <a:pt x="260" y="88"/>
                  <a:pt x="260" y="88"/>
                  <a:pt x="259" y="87"/>
                </a:cubicBezTo>
                <a:cubicBezTo>
                  <a:pt x="259" y="88"/>
                  <a:pt x="259" y="89"/>
                  <a:pt x="259" y="90"/>
                </a:cubicBezTo>
                <a:cubicBezTo>
                  <a:pt x="259" y="87"/>
                  <a:pt x="256" y="87"/>
                  <a:pt x="255" y="88"/>
                </a:cubicBezTo>
                <a:cubicBezTo>
                  <a:pt x="257" y="94"/>
                  <a:pt x="257" y="94"/>
                  <a:pt x="257" y="94"/>
                </a:cubicBezTo>
                <a:cubicBezTo>
                  <a:pt x="255" y="91"/>
                  <a:pt x="254" y="91"/>
                  <a:pt x="252" y="91"/>
                </a:cubicBezTo>
                <a:cubicBezTo>
                  <a:pt x="253" y="95"/>
                  <a:pt x="253" y="95"/>
                  <a:pt x="253" y="95"/>
                </a:cubicBezTo>
                <a:cubicBezTo>
                  <a:pt x="249" y="94"/>
                  <a:pt x="253" y="87"/>
                  <a:pt x="248" y="90"/>
                </a:cubicBezTo>
                <a:cubicBezTo>
                  <a:pt x="253" y="87"/>
                  <a:pt x="253" y="87"/>
                  <a:pt x="253" y="87"/>
                </a:cubicBezTo>
                <a:cubicBezTo>
                  <a:pt x="247" y="85"/>
                  <a:pt x="250" y="77"/>
                  <a:pt x="247" y="74"/>
                </a:cubicBezTo>
                <a:cubicBezTo>
                  <a:pt x="242" y="67"/>
                  <a:pt x="234" y="78"/>
                  <a:pt x="230" y="66"/>
                </a:cubicBezTo>
                <a:cubicBezTo>
                  <a:pt x="229" y="70"/>
                  <a:pt x="230" y="71"/>
                  <a:pt x="228" y="75"/>
                </a:cubicBezTo>
                <a:cubicBezTo>
                  <a:pt x="232" y="77"/>
                  <a:pt x="234" y="78"/>
                  <a:pt x="235" y="84"/>
                </a:cubicBezTo>
                <a:cubicBezTo>
                  <a:pt x="242" y="90"/>
                  <a:pt x="237" y="69"/>
                  <a:pt x="245" y="78"/>
                </a:cubicBezTo>
                <a:cubicBezTo>
                  <a:pt x="244" y="84"/>
                  <a:pt x="242" y="84"/>
                  <a:pt x="240" y="81"/>
                </a:cubicBezTo>
                <a:cubicBezTo>
                  <a:pt x="240" y="85"/>
                  <a:pt x="242" y="88"/>
                  <a:pt x="244" y="91"/>
                </a:cubicBezTo>
                <a:cubicBezTo>
                  <a:pt x="239" y="88"/>
                  <a:pt x="233" y="93"/>
                  <a:pt x="230" y="93"/>
                </a:cubicBezTo>
                <a:cubicBezTo>
                  <a:pt x="229" y="90"/>
                  <a:pt x="225" y="87"/>
                  <a:pt x="224" y="88"/>
                </a:cubicBezTo>
                <a:cubicBezTo>
                  <a:pt x="224" y="85"/>
                  <a:pt x="217" y="82"/>
                  <a:pt x="220" y="76"/>
                </a:cubicBezTo>
                <a:cubicBezTo>
                  <a:pt x="215" y="74"/>
                  <a:pt x="216" y="85"/>
                  <a:pt x="212" y="77"/>
                </a:cubicBezTo>
                <a:cubicBezTo>
                  <a:pt x="214" y="83"/>
                  <a:pt x="209" y="81"/>
                  <a:pt x="211" y="86"/>
                </a:cubicBezTo>
                <a:cubicBezTo>
                  <a:pt x="212" y="81"/>
                  <a:pt x="217" y="90"/>
                  <a:pt x="220" y="93"/>
                </a:cubicBezTo>
                <a:cubicBezTo>
                  <a:pt x="213" y="96"/>
                  <a:pt x="213" y="96"/>
                  <a:pt x="213" y="96"/>
                </a:cubicBezTo>
                <a:cubicBezTo>
                  <a:pt x="214" y="95"/>
                  <a:pt x="212" y="91"/>
                  <a:pt x="211" y="90"/>
                </a:cubicBezTo>
                <a:cubicBezTo>
                  <a:pt x="210" y="95"/>
                  <a:pt x="210" y="95"/>
                  <a:pt x="210" y="95"/>
                </a:cubicBezTo>
                <a:cubicBezTo>
                  <a:pt x="209" y="83"/>
                  <a:pt x="198" y="104"/>
                  <a:pt x="195" y="90"/>
                </a:cubicBezTo>
                <a:cubicBezTo>
                  <a:pt x="197" y="91"/>
                  <a:pt x="199" y="87"/>
                  <a:pt x="200" y="93"/>
                </a:cubicBezTo>
                <a:cubicBezTo>
                  <a:pt x="204" y="89"/>
                  <a:pt x="199" y="84"/>
                  <a:pt x="201" y="80"/>
                </a:cubicBezTo>
                <a:cubicBezTo>
                  <a:pt x="194" y="75"/>
                  <a:pt x="185" y="83"/>
                  <a:pt x="178" y="74"/>
                </a:cubicBezTo>
                <a:cubicBezTo>
                  <a:pt x="179" y="78"/>
                  <a:pt x="183" y="78"/>
                  <a:pt x="183" y="82"/>
                </a:cubicBezTo>
                <a:cubicBezTo>
                  <a:pt x="178" y="85"/>
                  <a:pt x="172" y="74"/>
                  <a:pt x="166" y="70"/>
                </a:cubicBezTo>
                <a:cubicBezTo>
                  <a:pt x="167" y="76"/>
                  <a:pt x="167" y="76"/>
                  <a:pt x="167" y="76"/>
                </a:cubicBezTo>
                <a:cubicBezTo>
                  <a:pt x="162" y="71"/>
                  <a:pt x="165" y="79"/>
                  <a:pt x="160" y="77"/>
                </a:cubicBezTo>
                <a:cubicBezTo>
                  <a:pt x="160" y="76"/>
                  <a:pt x="161" y="74"/>
                  <a:pt x="159" y="74"/>
                </a:cubicBezTo>
                <a:cubicBezTo>
                  <a:pt x="155" y="75"/>
                  <a:pt x="159" y="79"/>
                  <a:pt x="156" y="81"/>
                </a:cubicBezTo>
                <a:cubicBezTo>
                  <a:pt x="150" y="71"/>
                  <a:pt x="154" y="87"/>
                  <a:pt x="147" y="82"/>
                </a:cubicBezTo>
                <a:cubicBezTo>
                  <a:pt x="148" y="85"/>
                  <a:pt x="148" y="85"/>
                  <a:pt x="148" y="85"/>
                </a:cubicBezTo>
                <a:cubicBezTo>
                  <a:pt x="142" y="81"/>
                  <a:pt x="136" y="90"/>
                  <a:pt x="130" y="92"/>
                </a:cubicBezTo>
                <a:cubicBezTo>
                  <a:pt x="131" y="90"/>
                  <a:pt x="135" y="91"/>
                  <a:pt x="134" y="85"/>
                </a:cubicBezTo>
                <a:cubicBezTo>
                  <a:pt x="127" y="84"/>
                  <a:pt x="127" y="84"/>
                  <a:pt x="127" y="84"/>
                </a:cubicBezTo>
                <a:cubicBezTo>
                  <a:pt x="126" y="86"/>
                  <a:pt x="123" y="86"/>
                  <a:pt x="126" y="89"/>
                </a:cubicBezTo>
                <a:cubicBezTo>
                  <a:pt x="127" y="90"/>
                  <a:pt x="127" y="89"/>
                  <a:pt x="128" y="88"/>
                </a:cubicBezTo>
                <a:cubicBezTo>
                  <a:pt x="127" y="91"/>
                  <a:pt x="127" y="91"/>
                  <a:pt x="127" y="91"/>
                </a:cubicBezTo>
                <a:cubicBezTo>
                  <a:pt x="120" y="89"/>
                  <a:pt x="127" y="83"/>
                  <a:pt x="127" y="77"/>
                </a:cubicBezTo>
                <a:cubicBezTo>
                  <a:pt x="123" y="79"/>
                  <a:pt x="122" y="74"/>
                  <a:pt x="119" y="74"/>
                </a:cubicBezTo>
                <a:cubicBezTo>
                  <a:pt x="118" y="80"/>
                  <a:pt x="124" y="80"/>
                  <a:pt x="122" y="86"/>
                </a:cubicBezTo>
                <a:cubicBezTo>
                  <a:pt x="120" y="89"/>
                  <a:pt x="113" y="85"/>
                  <a:pt x="110" y="80"/>
                </a:cubicBezTo>
                <a:cubicBezTo>
                  <a:pt x="107" y="93"/>
                  <a:pt x="96" y="84"/>
                  <a:pt x="97" y="94"/>
                </a:cubicBezTo>
                <a:cubicBezTo>
                  <a:pt x="97" y="93"/>
                  <a:pt x="96" y="90"/>
                  <a:pt x="94" y="91"/>
                </a:cubicBezTo>
                <a:cubicBezTo>
                  <a:pt x="95" y="94"/>
                  <a:pt x="95" y="94"/>
                  <a:pt x="95" y="94"/>
                </a:cubicBezTo>
                <a:cubicBezTo>
                  <a:pt x="91" y="99"/>
                  <a:pt x="90" y="85"/>
                  <a:pt x="87" y="88"/>
                </a:cubicBezTo>
                <a:cubicBezTo>
                  <a:pt x="87" y="90"/>
                  <a:pt x="88" y="90"/>
                  <a:pt x="89" y="93"/>
                </a:cubicBezTo>
                <a:cubicBezTo>
                  <a:pt x="83" y="96"/>
                  <a:pt x="77" y="82"/>
                  <a:pt x="71" y="89"/>
                </a:cubicBezTo>
                <a:cubicBezTo>
                  <a:pt x="72" y="90"/>
                  <a:pt x="72" y="91"/>
                  <a:pt x="73" y="90"/>
                </a:cubicBezTo>
                <a:cubicBezTo>
                  <a:pt x="73" y="91"/>
                  <a:pt x="72" y="91"/>
                  <a:pt x="69" y="89"/>
                </a:cubicBezTo>
                <a:cubicBezTo>
                  <a:pt x="71" y="85"/>
                  <a:pt x="71" y="85"/>
                  <a:pt x="71" y="85"/>
                </a:cubicBezTo>
                <a:cubicBezTo>
                  <a:pt x="66" y="74"/>
                  <a:pt x="63" y="92"/>
                  <a:pt x="57" y="89"/>
                </a:cubicBezTo>
                <a:cubicBezTo>
                  <a:pt x="58" y="91"/>
                  <a:pt x="62" y="91"/>
                  <a:pt x="60" y="94"/>
                </a:cubicBezTo>
                <a:cubicBezTo>
                  <a:pt x="57" y="95"/>
                  <a:pt x="55" y="83"/>
                  <a:pt x="52" y="89"/>
                </a:cubicBezTo>
                <a:cubicBezTo>
                  <a:pt x="54" y="90"/>
                  <a:pt x="55" y="96"/>
                  <a:pt x="57" y="97"/>
                </a:cubicBezTo>
                <a:cubicBezTo>
                  <a:pt x="54" y="98"/>
                  <a:pt x="53" y="102"/>
                  <a:pt x="51" y="98"/>
                </a:cubicBezTo>
                <a:cubicBezTo>
                  <a:pt x="50" y="98"/>
                  <a:pt x="50" y="100"/>
                  <a:pt x="51" y="101"/>
                </a:cubicBezTo>
                <a:cubicBezTo>
                  <a:pt x="48" y="98"/>
                  <a:pt x="46" y="101"/>
                  <a:pt x="45" y="103"/>
                </a:cubicBezTo>
                <a:cubicBezTo>
                  <a:pt x="45" y="105"/>
                  <a:pt x="45" y="105"/>
                  <a:pt x="45" y="105"/>
                </a:cubicBezTo>
                <a:cubicBezTo>
                  <a:pt x="40" y="94"/>
                  <a:pt x="40" y="105"/>
                  <a:pt x="36" y="106"/>
                </a:cubicBezTo>
                <a:cubicBezTo>
                  <a:pt x="37" y="109"/>
                  <a:pt x="37" y="109"/>
                  <a:pt x="37" y="109"/>
                </a:cubicBezTo>
                <a:cubicBezTo>
                  <a:pt x="35" y="108"/>
                  <a:pt x="32" y="105"/>
                  <a:pt x="30" y="110"/>
                </a:cubicBezTo>
                <a:cubicBezTo>
                  <a:pt x="33" y="114"/>
                  <a:pt x="33" y="114"/>
                  <a:pt x="33" y="114"/>
                </a:cubicBezTo>
                <a:cubicBezTo>
                  <a:pt x="29" y="111"/>
                  <a:pt x="27" y="119"/>
                  <a:pt x="24" y="114"/>
                </a:cubicBezTo>
                <a:cubicBezTo>
                  <a:pt x="23" y="115"/>
                  <a:pt x="28" y="120"/>
                  <a:pt x="25" y="121"/>
                </a:cubicBezTo>
                <a:cubicBezTo>
                  <a:pt x="23" y="119"/>
                  <a:pt x="20" y="118"/>
                  <a:pt x="20" y="122"/>
                </a:cubicBezTo>
                <a:cubicBezTo>
                  <a:pt x="21" y="123"/>
                  <a:pt x="22" y="125"/>
                  <a:pt x="22" y="123"/>
                </a:cubicBezTo>
                <a:cubicBezTo>
                  <a:pt x="23" y="123"/>
                  <a:pt x="22" y="122"/>
                  <a:pt x="22" y="121"/>
                </a:cubicBezTo>
                <a:cubicBezTo>
                  <a:pt x="24" y="124"/>
                  <a:pt x="24" y="124"/>
                  <a:pt x="24" y="124"/>
                </a:cubicBezTo>
                <a:cubicBezTo>
                  <a:pt x="23" y="127"/>
                  <a:pt x="21" y="122"/>
                  <a:pt x="19" y="125"/>
                </a:cubicBezTo>
                <a:cubicBezTo>
                  <a:pt x="20" y="127"/>
                  <a:pt x="22" y="128"/>
                  <a:pt x="23" y="130"/>
                </a:cubicBezTo>
                <a:cubicBezTo>
                  <a:pt x="19" y="128"/>
                  <a:pt x="16" y="127"/>
                  <a:pt x="13" y="126"/>
                </a:cubicBezTo>
                <a:cubicBezTo>
                  <a:pt x="12" y="124"/>
                  <a:pt x="12" y="122"/>
                  <a:pt x="9" y="120"/>
                </a:cubicBezTo>
                <a:cubicBezTo>
                  <a:pt x="9" y="119"/>
                  <a:pt x="10" y="118"/>
                  <a:pt x="11" y="117"/>
                </a:cubicBezTo>
                <a:cubicBezTo>
                  <a:pt x="10" y="112"/>
                  <a:pt x="6" y="113"/>
                  <a:pt x="5" y="113"/>
                </a:cubicBezTo>
                <a:cubicBezTo>
                  <a:pt x="5" y="112"/>
                  <a:pt x="6" y="112"/>
                  <a:pt x="6" y="111"/>
                </a:cubicBezTo>
                <a:cubicBezTo>
                  <a:pt x="6" y="111"/>
                  <a:pt x="6" y="110"/>
                  <a:pt x="5" y="110"/>
                </a:cubicBezTo>
                <a:cubicBezTo>
                  <a:pt x="7" y="109"/>
                  <a:pt x="7" y="109"/>
                  <a:pt x="7" y="109"/>
                </a:cubicBezTo>
                <a:cubicBezTo>
                  <a:pt x="3" y="108"/>
                  <a:pt x="3" y="105"/>
                  <a:pt x="4" y="103"/>
                </a:cubicBezTo>
                <a:cubicBezTo>
                  <a:pt x="4" y="100"/>
                  <a:pt x="4" y="98"/>
                  <a:pt x="0" y="97"/>
                </a:cubicBezTo>
                <a:cubicBezTo>
                  <a:pt x="2" y="97"/>
                  <a:pt x="5" y="99"/>
                  <a:pt x="7" y="101"/>
                </a:cubicBezTo>
                <a:cubicBezTo>
                  <a:pt x="10" y="101"/>
                  <a:pt x="8" y="98"/>
                  <a:pt x="9" y="96"/>
                </a:cubicBezTo>
                <a:cubicBezTo>
                  <a:pt x="7" y="95"/>
                  <a:pt x="5" y="94"/>
                  <a:pt x="3" y="94"/>
                </a:cubicBezTo>
                <a:cubicBezTo>
                  <a:pt x="10" y="92"/>
                  <a:pt x="0" y="89"/>
                  <a:pt x="3" y="84"/>
                </a:cubicBezTo>
                <a:cubicBezTo>
                  <a:pt x="7" y="84"/>
                  <a:pt x="8" y="81"/>
                  <a:pt x="9" y="77"/>
                </a:cubicBezTo>
                <a:cubicBezTo>
                  <a:pt x="10" y="73"/>
                  <a:pt x="11" y="69"/>
                  <a:pt x="13" y="68"/>
                </a:cubicBezTo>
                <a:cubicBezTo>
                  <a:pt x="20" y="67"/>
                  <a:pt x="12" y="74"/>
                  <a:pt x="17" y="76"/>
                </a:cubicBezTo>
                <a:cubicBezTo>
                  <a:pt x="21" y="75"/>
                  <a:pt x="18" y="72"/>
                  <a:pt x="20" y="70"/>
                </a:cubicBezTo>
                <a:cubicBezTo>
                  <a:pt x="23" y="76"/>
                  <a:pt x="23" y="76"/>
                  <a:pt x="23" y="76"/>
                </a:cubicBezTo>
                <a:cubicBezTo>
                  <a:pt x="27" y="76"/>
                  <a:pt x="21" y="70"/>
                  <a:pt x="24" y="72"/>
                </a:cubicBezTo>
                <a:cubicBezTo>
                  <a:pt x="26" y="67"/>
                  <a:pt x="23" y="70"/>
                  <a:pt x="20" y="65"/>
                </a:cubicBezTo>
                <a:cubicBezTo>
                  <a:pt x="22" y="66"/>
                  <a:pt x="26" y="68"/>
                  <a:pt x="27" y="65"/>
                </a:cubicBezTo>
                <a:cubicBezTo>
                  <a:pt x="26" y="63"/>
                  <a:pt x="22" y="64"/>
                  <a:pt x="24" y="62"/>
                </a:cubicBezTo>
                <a:cubicBezTo>
                  <a:pt x="35" y="63"/>
                  <a:pt x="36" y="55"/>
                  <a:pt x="46" y="54"/>
                </a:cubicBezTo>
                <a:cubicBezTo>
                  <a:pt x="44" y="51"/>
                  <a:pt x="44" y="51"/>
                  <a:pt x="44" y="51"/>
                </a:cubicBezTo>
                <a:cubicBezTo>
                  <a:pt x="45" y="52"/>
                  <a:pt x="46" y="53"/>
                  <a:pt x="47" y="52"/>
                </a:cubicBezTo>
                <a:cubicBezTo>
                  <a:pt x="46" y="50"/>
                  <a:pt x="46" y="50"/>
                  <a:pt x="46" y="50"/>
                </a:cubicBezTo>
                <a:cubicBezTo>
                  <a:pt x="48" y="49"/>
                  <a:pt x="58" y="52"/>
                  <a:pt x="63" y="50"/>
                </a:cubicBezTo>
                <a:cubicBezTo>
                  <a:pt x="60" y="47"/>
                  <a:pt x="60" y="47"/>
                  <a:pt x="60" y="47"/>
                </a:cubicBezTo>
                <a:cubicBezTo>
                  <a:pt x="66" y="51"/>
                  <a:pt x="66" y="51"/>
                  <a:pt x="66" y="51"/>
                </a:cubicBezTo>
                <a:cubicBezTo>
                  <a:pt x="64" y="45"/>
                  <a:pt x="64" y="45"/>
                  <a:pt x="64" y="45"/>
                </a:cubicBezTo>
                <a:cubicBezTo>
                  <a:pt x="67" y="50"/>
                  <a:pt x="73" y="46"/>
                  <a:pt x="78" y="47"/>
                </a:cubicBezTo>
                <a:cubicBezTo>
                  <a:pt x="78" y="43"/>
                  <a:pt x="78" y="43"/>
                  <a:pt x="78" y="43"/>
                </a:cubicBezTo>
                <a:cubicBezTo>
                  <a:pt x="81" y="45"/>
                  <a:pt x="81" y="45"/>
                  <a:pt x="81" y="45"/>
                </a:cubicBezTo>
                <a:cubicBezTo>
                  <a:pt x="80" y="42"/>
                  <a:pt x="80" y="42"/>
                  <a:pt x="80" y="42"/>
                </a:cubicBezTo>
                <a:cubicBezTo>
                  <a:pt x="83" y="42"/>
                  <a:pt x="87" y="48"/>
                  <a:pt x="90" y="45"/>
                </a:cubicBezTo>
                <a:cubicBezTo>
                  <a:pt x="88" y="46"/>
                  <a:pt x="87" y="40"/>
                  <a:pt x="87" y="38"/>
                </a:cubicBezTo>
                <a:close/>
                <a:moveTo>
                  <a:pt x="211" y="42"/>
                </a:moveTo>
                <a:cubicBezTo>
                  <a:pt x="212" y="42"/>
                  <a:pt x="212" y="42"/>
                  <a:pt x="212" y="42"/>
                </a:cubicBezTo>
                <a:cubicBezTo>
                  <a:pt x="212" y="42"/>
                  <a:pt x="211" y="42"/>
                  <a:pt x="211" y="42"/>
                </a:cubicBezTo>
                <a:cubicBezTo>
                  <a:pt x="209" y="42"/>
                  <a:pt x="209" y="42"/>
                  <a:pt x="209" y="42"/>
                </a:cubicBezTo>
                <a:cubicBezTo>
                  <a:pt x="209" y="45"/>
                  <a:pt x="210" y="43"/>
                  <a:pt x="211" y="42"/>
                </a:cubicBezTo>
                <a:close/>
                <a:moveTo>
                  <a:pt x="403" y="71"/>
                </a:moveTo>
                <a:cubicBezTo>
                  <a:pt x="400" y="69"/>
                  <a:pt x="400" y="69"/>
                  <a:pt x="400" y="69"/>
                </a:cubicBezTo>
                <a:cubicBezTo>
                  <a:pt x="401" y="69"/>
                  <a:pt x="403" y="71"/>
                  <a:pt x="402" y="69"/>
                </a:cubicBezTo>
                <a:cubicBezTo>
                  <a:pt x="403" y="69"/>
                  <a:pt x="404" y="69"/>
                  <a:pt x="403" y="71"/>
                </a:cubicBezTo>
                <a:close/>
                <a:moveTo>
                  <a:pt x="206" y="78"/>
                </a:moveTo>
                <a:cubicBezTo>
                  <a:pt x="208" y="81"/>
                  <a:pt x="208" y="81"/>
                  <a:pt x="208" y="81"/>
                </a:cubicBezTo>
                <a:cubicBezTo>
                  <a:pt x="209" y="78"/>
                  <a:pt x="209" y="78"/>
                  <a:pt x="209" y="78"/>
                </a:cubicBezTo>
                <a:lnTo>
                  <a:pt x="206" y="78"/>
                </a:lnTo>
                <a:close/>
                <a:moveTo>
                  <a:pt x="179" y="79"/>
                </a:moveTo>
                <a:cubicBezTo>
                  <a:pt x="182" y="81"/>
                  <a:pt x="182" y="81"/>
                  <a:pt x="182" y="81"/>
                </a:cubicBezTo>
                <a:cubicBezTo>
                  <a:pt x="182" y="80"/>
                  <a:pt x="182" y="80"/>
                  <a:pt x="182" y="80"/>
                </a:cubicBezTo>
                <a:cubicBezTo>
                  <a:pt x="179" y="78"/>
                  <a:pt x="179" y="78"/>
                  <a:pt x="179" y="78"/>
                </a:cubicBezTo>
                <a:lnTo>
                  <a:pt x="179" y="79"/>
                </a:lnTo>
                <a:close/>
                <a:moveTo>
                  <a:pt x="140" y="47"/>
                </a:moveTo>
                <a:cubicBezTo>
                  <a:pt x="142" y="53"/>
                  <a:pt x="143" y="47"/>
                  <a:pt x="146" y="49"/>
                </a:cubicBezTo>
                <a:cubicBezTo>
                  <a:pt x="146" y="50"/>
                  <a:pt x="146" y="50"/>
                  <a:pt x="146" y="50"/>
                </a:cubicBezTo>
                <a:cubicBezTo>
                  <a:pt x="146" y="50"/>
                  <a:pt x="146" y="49"/>
                  <a:pt x="146" y="49"/>
                </a:cubicBezTo>
                <a:cubicBezTo>
                  <a:pt x="144" y="47"/>
                  <a:pt x="142" y="41"/>
                  <a:pt x="140" y="47"/>
                </a:cubicBezTo>
                <a:close/>
                <a:moveTo>
                  <a:pt x="204" y="49"/>
                </a:moveTo>
                <a:cubicBezTo>
                  <a:pt x="204" y="46"/>
                  <a:pt x="200" y="45"/>
                  <a:pt x="199" y="42"/>
                </a:cubicBezTo>
                <a:cubicBezTo>
                  <a:pt x="198" y="43"/>
                  <a:pt x="200" y="46"/>
                  <a:pt x="200" y="49"/>
                </a:cubicBezTo>
                <a:cubicBezTo>
                  <a:pt x="200" y="49"/>
                  <a:pt x="199" y="49"/>
                  <a:pt x="198" y="48"/>
                </a:cubicBezTo>
                <a:cubicBezTo>
                  <a:pt x="199" y="56"/>
                  <a:pt x="201" y="45"/>
                  <a:pt x="204" y="49"/>
                </a:cubicBezTo>
                <a:close/>
                <a:moveTo>
                  <a:pt x="270" y="55"/>
                </a:moveTo>
                <a:cubicBezTo>
                  <a:pt x="268" y="52"/>
                  <a:pt x="268" y="52"/>
                  <a:pt x="268" y="52"/>
                </a:cubicBezTo>
                <a:cubicBezTo>
                  <a:pt x="269" y="52"/>
                  <a:pt x="269" y="52"/>
                  <a:pt x="269" y="52"/>
                </a:cubicBezTo>
                <a:lnTo>
                  <a:pt x="270" y="55"/>
                </a:lnTo>
                <a:close/>
                <a:moveTo>
                  <a:pt x="284" y="53"/>
                </a:moveTo>
                <a:cubicBezTo>
                  <a:pt x="287" y="53"/>
                  <a:pt x="290" y="58"/>
                  <a:pt x="289" y="62"/>
                </a:cubicBezTo>
                <a:cubicBezTo>
                  <a:pt x="286" y="61"/>
                  <a:pt x="282" y="61"/>
                  <a:pt x="281" y="56"/>
                </a:cubicBezTo>
                <a:cubicBezTo>
                  <a:pt x="282" y="59"/>
                  <a:pt x="281" y="49"/>
                  <a:pt x="284" y="53"/>
                </a:cubicBezTo>
                <a:close/>
                <a:moveTo>
                  <a:pt x="170" y="56"/>
                </a:moveTo>
                <a:cubicBezTo>
                  <a:pt x="172" y="57"/>
                  <a:pt x="175" y="66"/>
                  <a:pt x="178" y="61"/>
                </a:cubicBezTo>
                <a:cubicBezTo>
                  <a:pt x="175" y="59"/>
                  <a:pt x="175" y="59"/>
                  <a:pt x="175" y="59"/>
                </a:cubicBezTo>
                <a:cubicBezTo>
                  <a:pt x="176" y="59"/>
                  <a:pt x="176" y="59"/>
                  <a:pt x="176" y="59"/>
                </a:cubicBezTo>
                <a:cubicBezTo>
                  <a:pt x="175" y="55"/>
                  <a:pt x="175" y="55"/>
                  <a:pt x="175" y="55"/>
                </a:cubicBezTo>
                <a:cubicBezTo>
                  <a:pt x="176" y="64"/>
                  <a:pt x="171" y="56"/>
                  <a:pt x="170" y="56"/>
                </a:cubicBezTo>
                <a:close/>
                <a:moveTo>
                  <a:pt x="310" y="61"/>
                </a:moveTo>
                <a:cubicBezTo>
                  <a:pt x="311" y="62"/>
                  <a:pt x="315" y="65"/>
                  <a:pt x="314" y="71"/>
                </a:cubicBezTo>
                <a:cubicBezTo>
                  <a:pt x="315" y="68"/>
                  <a:pt x="311" y="64"/>
                  <a:pt x="308" y="61"/>
                </a:cubicBezTo>
                <a:cubicBezTo>
                  <a:pt x="309" y="61"/>
                  <a:pt x="309" y="62"/>
                  <a:pt x="310" y="61"/>
                </a:cubicBezTo>
                <a:close/>
                <a:moveTo>
                  <a:pt x="308" y="68"/>
                </a:moveTo>
                <a:cubicBezTo>
                  <a:pt x="307" y="68"/>
                  <a:pt x="307" y="72"/>
                  <a:pt x="305" y="69"/>
                </a:cubicBezTo>
                <a:cubicBezTo>
                  <a:pt x="305" y="66"/>
                  <a:pt x="305" y="58"/>
                  <a:pt x="301" y="60"/>
                </a:cubicBezTo>
                <a:cubicBezTo>
                  <a:pt x="303" y="66"/>
                  <a:pt x="303" y="69"/>
                  <a:pt x="307" y="72"/>
                </a:cubicBezTo>
                <a:lnTo>
                  <a:pt x="308" y="68"/>
                </a:lnTo>
                <a:close/>
                <a:moveTo>
                  <a:pt x="303" y="55"/>
                </a:moveTo>
                <a:cubicBezTo>
                  <a:pt x="297" y="57"/>
                  <a:pt x="297" y="57"/>
                  <a:pt x="297" y="57"/>
                </a:cubicBezTo>
                <a:cubicBezTo>
                  <a:pt x="300" y="65"/>
                  <a:pt x="301" y="58"/>
                  <a:pt x="303" y="55"/>
                </a:cubicBezTo>
                <a:cubicBezTo>
                  <a:pt x="304" y="54"/>
                  <a:pt x="304" y="54"/>
                  <a:pt x="304" y="54"/>
                </a:cubicBezTo>
                <a:cubicBezTo>
                  <a:pt x="304" y="54"/>
                  <a:pt x="303" y="55"/>
                  <a:pt x="303" y="55"/>
                </a:cubicBezTo>
                <a:close/>
                <a:moveTo>
                  <a:pt x="339" y="60"/>
                </a:moveTo>
                <a:cubicBezTo>
                  <a:pt x="337" y="58"/>
                  <a:pt x="337" y="58"/>
                  <a:pt x="337" y="58"/>
                </a:cubicBezTo>
                <a:cubicBezTo>
                  <a:pt x="338" y="57"/>
                  <a:pt x="338" y="56"/>
                  <a:pt x="336" y="56"/>
                </a:cubicBezTo>
                <a:cubicBezTo>
                  <a:pt x="337" y="58"/>
                  <a:pt x="337" y="58"/>
                  <a:pt x="337" y="58"/>
                </a:cubicBezTo>
                <a:cubicBezTo>
                  <a:pt x="337" y="60"/>
                  <a:pt x="335" y="62"/>
                  <a:pt x="339" y="60"/>
                </a:cubicBezTo>
                <a:close/>
                <a:moveTo>
                  <a:pt x="307" y="56"/>
                </a:moveTo>
                <a:cubicBezTo>
                  <a:pt x="312" y="57"/>
                  <a:pt x="312" y="57"/>
                  <a:pt x="312" y="57"/>
                </a:cubicBezTo>
                <a:cubicBezTo>
                  <a:pt x="310" y="58"/>
                  <a:pt x="307" y="59"/>
                  <a:pt x="307" y="56"/>
                </a:cubicBezTo>
                <a:close/>
                <a:moveTo>
                  <a:pt x="329" y="64"/>
                </a:moveTo>
                <a:cubicBezTo>
                  <a:pt x="329" y="64"/>
                  <a:pt x="334" y="63"/>
                  <a:pt x="336" y="63"/>
                </a:cubicBezTo>
                <a:cubicBezTo>
                  <a:pt x="335" y="61"/>
                  <a:pt x="330" y="60"/>
                  <a:pt x="329" y="64"/>
                </a:cubicBezTo>
                <a:close/>
                <a:moveTo>
                  <a:pt x="435" y="84"/>
                </a:moveTo>
                <a:cubicBezTo>
                  <a:pt x="433" y="88"/>
                  <a:pt x="433" y="88"/>
                  <a:pt x="433" y="88"/>
                </a:cubicBezTo>
                <a:cubicBezTo>
                  <a:pt x="436" y="89"/>
                  <a:pt x="436" y="89"/>
                  <a:pt x="436" y="89"/>
                </a:cubicBezTo>
                <a:lnTo>
                  <a:pt x="435" y="84"/>
                </a:lnTo>
                <a:close/>
                <a:moveTo>
                  <a:pt x="404" y="83"/>
                </a:moveTo>
                <a:cubicBezTo>
                  <a:pt x="403" y="83"/>
                  <a:pt x="403" y="83"/>
                  <a:pt x="403" y="83"/>
                </a:cubicBezTo>
                <a:cubicBezTo>
                  <a:pt x="401" y="85"/>
                  <a:pt x="401" y="85"/>
                  <a:pt x="401" y="85"/>
                </a:cubicBezTo>
                <a:lnTo>
                  <a:pt x="404" y="83"/>
                </a:lnTo>
                <a:close/>
                <a:moveTo>
                  <a:pt x="369" y="81"/>
                </a:moveTo>
                <a:cubicBezTo>
                  <a:pt x="370" y="81"/>
                  <a:pt x="370" y="81"/>
                  <a:pt x="370" y="80"/>
                </a:cubicBezTo>
                <a:cubicBezTo>
                  <a:pt x="373" y="78"/>
                  <a:pt x="380" y="77"/>
                  <a:pt x="383" y="78"/>
                </a:cubicBezTo>
                <a:cubicBezTo>
                  <a:pt x="385" y="76"/>
                  <a:pt x="381" y="71"/>
                  <a:pt x="380" y="69"/>
                </a:cubicBezTo>
                <a:cubicBezTo>
                  <a:pt x="380" y="85"/>
                  <a:pt x="376" y="68"/>
                  <a:pt x="372" y="73"/>
                </a:cubicBezTo>
                <a:cubicBezTo>
                  <a:pt x="373" y="74"/>
                  <a:pt x="375" y="74"/>
                  <a:pt x="375" y="77"/>
                </a:cubicBezTo>
                <a:cubicBezTo>
                  <a:pt x="374" y="78"/>
                  <a:pt x="372" y="78"/>
                  <a:pt x="371" y="77"/>
                </a:cubicBezTo>
                <a:cubicBezTo>
                  <a:pt x="371" y="76"/>
                  <a:pt x="370" y="75"/>
                  <a:pt x="370" y="75"/>
                </a:cubicBezTo>
                <a:cubicBezTo>
                  <a:pt x="370" y="76"/>
                  <a:pt x="370" y="76"/>
                  <a:pt x="371" y="77"/>
                </a:cubicBezTo>
                <a:cubicBezTo>
                  <a:pt x="371" y="78"/>
                  <a:pt x="371" y="79"/>
                  <a:pt x="370" y="80"/>
                </a:cubicBezTo>
                <a:cubicBezTo>
                  <a:pt x="370" y="80"/>
                  <a:pt x="369" y="81"/>
                  <a:pt x="369" y="81"/>
                </a:cubicBezTo>
                <a:close/>
                <a:moveTo>
                  <a:pt x="326" y="77"/>
                </a:moveTo>
                <a:cubicBezTo>
                  <a:pt x="326" y="75"/>
                  <a:pt x="328" y="74"/>
                  <a:pt x="325" y="72"/>
                </a:cubicBezTo>
                <a:cubicBezTo>
                  <a:pt x="325" y="74"/>
                  <a:pt x="325" y="75"/>
                  <a:pt x="326" y="77"/>
                </a:cubicBezTo>
                <a:cubicBezTo>
                  <a:pt x="326" y="77"/>
                  <a:pt x="327" y="78"/>
                  <a:pt x="328" y="78"/>
                </a:cubicBezTo>
                <a:cubicBezTo>
                  <a:pt x="327" y="78"/>
                  <a:pt x="327" y="77"/>
                  <a:pt x="326" y="77"/>
                </a:cubicBezTo>
                <a:close/>
                <a:moveTo>
                  <a:pt x="328" y="85"/>
                </a:moveTo>
                <a:cubicBezTo>
                  <a:pt x="322" y="78"/>
                  <a:pt x="322" y="78"/>
                  <a:pt x="322" y="78"/>
                </a:cubicBezTo>
                <a:cubicBezTo>
                  <a:pt x="324" y="82"/>
                  <a:pt x="324" y="82"/>
                  <a:pt x="324" y="82"/>
                </a:cubicBezTo>
                <a:cubicBezTo>
                  <a:pt x="321" y="78"/>
                  <a:pt x="321" y="78"/>
                  <a:pt x="321" y="78"/>
                </a:cubicBezTo>
                <a:cubicBezTo>
                  <a:pt x="321" y="82"/>
                  <a:pt x="324" y="88"/>
                  <a:pt x="328" y="85"/>
                </a:cubicBezTo>
                <a:close/>
                <a:moveTo>
                  <a:pt x="313" y="79"/>
                </a:moveTo>
                <a:cubicBezTo>
                  <a:pt x="319" y="82"/>
                  <a:pt x="319" y="82"/>
                  <a:pt x="319" y="82"/>
                </a:cubicBezTo>
                <a:cubicBezTo>
                  <a:pt x="319" y="81"/>
                  <a:pt x="319" y="81"/>
                  <a:pt x="319" y="81"/>
                </a:cubicBezTo>
                <a:cubicBezTo>
                  <a:pt x="319" y="81"/>
                  <a:pt x="319" y="81"/>
                  <a:pt x="319" y="81"/>
                </a:cubicBezTo>
                <a:cubicBezTo>
                  <a:pt x="318" y="78"/>
                  <a:pt x="318" y="78"/>
                  <a:pt x="318" y="78"/>
                </a:cubicBezTo>
                <a:cubicBezTo>
                  <a:pt x="319" y="81"/>
                  <a:pt x="319" y="81"/>
                  <a:pt x="319" y="81"/>
                </a:cubicBezTo>
                <a:lnTo>
                  <a:pt x="313" y="79"/>
                </a:lnTo>
                <a:close/>
                <a:moveTo>
                  <a:pt x="260" y="69"/>
                </a:moveTo>
                <a:cubicBezTo>
                  <a:pt x="257" y="69"/>
                  <a:pt x="257" y="69"/>
                  <a:pt x="257" y="69"/>
                </a:cubicBezTo>
                <a:cubicBezTo>
                  <a:pt x="257" y="69"/>
                  <a:pt x="260" y="73"/>
                  <a:pt x="263" y="72"/>
                </a:cubicBezTo>
                <a:cubicBezTo>
                  <a:pt x="259" y="82"/>
                  <a:pt x="262" y="70"/>
                  <a:pt x="256" y="74"/>
                </a:cubicBezTo>
                <a:cubicBezTo>
                  <a:pt x="263" y="74"/>
                  <a:pt x="260" y="81"/>
                  <a:pt x="259" y="85"/>
                </a:cubicBezTo>
                <a:cubicBezTo>
                  <a:pt x="258" y="79"/>
                  <a:pt x="250" y="82"/>
                  <a:pt x="253" y="70"/>
                </a:cubicBezTo>
                <a:cubicBezTo>
                  <a:pt x="255" y="72"/>
                  <a:pt x="258" y="61"/>
                  <a:pt x="260" y="69"/>
                </a:cubicBezTo>
                <a:close/>
                <a:moveTo>
                  <a:pt x="219" y="71"/>
                </a:moveTo>
                <a:cubicBezTo>
                  <a:pt x="215" y="70"/>
                  <a:pt x="215" y="70"/>
                  <a:pt x="215" y="70"/>
                </a:cubicBezTo>
                <a:cubicBezTo>
                  <a:pt x="219" y="71"/>
                  <a:pt x="219" y="71"/>
                  <a:pt x="219" y="71"/>
                </a:cubicBezTo>
                <a:close/>
                <a:moveTo>
                  <a:pt x="113" y="80"/>
                </a:moveTo>
                <a:cubicBezTo>
                  <a:pt x="114" y="86"/>
                  <a:pt x="119" y="80"/>
                  <a:pt x="119" y="77"/>
                </a:cubicBezTo>
                <a:cubicBezTo>
                  <a:pt x="118" y="79"/>
                  <a:pt x="115" y="79"/>
                  <a:pt x="113" y="80"/>
                </a:cubicBezTo>
                <a:close/>
                <a:moveTo>
                  <a:pt x="74" y="84"/>
                </a:moveTo>
                <a:cubicBezTo>
                  <a:pt x="76" y="83"/>
                  <a:pt x="80" y="89"/>
                  <a:pt x="80" y="83"/>
                </a:cubicBezTo>
                <a:cubicBezTo>
                  <a:pt x="75" y="81"/>
                  <a:pt x="75" y="81"/>
                  <a:pt x="75" y="81"/>
                </a:cubicBezTo>
                <a:cubicBezTo>
                  <a:pt x="75" y="83"/>
                  <a:pt x="73" y="81"/>
                  <a:pt x="74" y="84"/>
                </a:cubicBezTo>
                <a:close/>
                <a:moveTo>
                  <a:pt x="47" y="91"/>
                </a:moveTo>
                <a:cubicBezTo>
                  <a:pt x="44" y="85"/>
                  <a:pt x="44" y="85"/>
                  <a:pt x="44" y="85"/>
                </a:cubicBezTo>
                <a:cubicBezTo>
                  <a:pt x="46" y="86"/>
                  <a:pt x="46" y="86"/>
                  <a:pt x="46" y="86"/>
                </a:cubicBezTo>
                <a:lnTo>
                  <a:pt x="47" y="91"/>
                </a:lnTo>
                <a:close/>
                <a:moveTo>
                  <a:pt x="53" y="97"/>
                </a:moveTo>
                <a:cubicBezTo>
                  <a:pt x="53" y="98"/>
                  <a:pt x="49" y="97"/>
                  <a:pt x="50" y="94"/>
                </a:cubicBezTo>
                <a:lnTo>
                  <a:pt x="53" y="97"/>
                </a:lnTo>
                <a:close/>
                <a:moveTo>
                  <a:pt x="25" y="100"/>
                </a:moveTo>
                <a:cubicBezTo>
                  <a:pt x="28" y="105"/>
                  <a:pt x="28" y="105"/>
                  <a:pt x="28" y="105"/>
                </a:cubicBezTo>
                <a:cubicBezTo>
                  <a:pt x="26" y="106"/>
                  <a:pt x="26" y="106"/>
                  <a:pt x="26" y="106"/>
                </a:cubicBezTo>
                <a:lnTo>
                  <a:pt x="25" y="100"/>
                </a:lnTo>
                <a:close/>
                <a:moveTo>
                  <a:pt x="25" y="95"/>
                </a:moveTo>
                <a:cubicBezTo>
                  <a:pt x="26" y="96"/>
                  <a:pt x="27" y="97"/>
                  <a:pt x="27" y="98"/>
                </a:cubicBezTo>
                <a:cubicBezTo>
                  <a:pt x="28" y="99"/>
                  <a:pt x="30" y="99"/>
                  <a:pt x="31" y="97"/>
                </a:cubicBezTo>
                <a:cubicBezTo>
                  <a:pt x="30" y="95"/>
                  <a:pt x="30" y="97"/>
                  <a:pt x="29" y="96"/>
                </a:cubicBezTo>
                <a:cubicBezTo>
                  <a:pt x="29" y="96"/>
                  <a:pt x="30" y="94"/>
                  <a:pt x="31" y="94"/>
                </a:cubicBezTo>
                <a:cubicBezTo>
                  <a:pt x="31" y="100"/>
                  <a:pt x="32" y="99"/>
                  <a:pt x="33" y="104"/>
                </a:cubicBezTo>
                <a:cubicBezTo>
                  <a:pt x="30" y="108"/>
                  <a:pt x="29" y="102"/>
                  <a:pt x="27" y="98"/>
                </a:cubicBezTo>
                <a:cubicBezTo>
                  <a:pt x="26" y="97"/>
                  <a:pt x="26" y="96"/>
                  <a:pt x="25" y="95"/>
                </a:cubicBezTo>
                <a:close/>
                <a:moveTo>
                  <a:pt x="39" y="89"/>
                </a:moveTo>
                <a:cubicBezTo>
                  <a:pt x="39" y="90"/>
                  <a:pt x="39" y="91"/>
                  <a:pt x="39" y="92"/>
                </a:cubicBezTo>
                <a:cubicBezTo>
                  <a:pt x="37" y="94"/>
                  <a:pt x="35" y="96"/>
                  <a:pt x="39" y="101"/>
                </a:cubicBezTo>
                <a:cubicBezTo>
                  <a:pt x="41" y="99"/>
                  <a:pt x="41" y="99"/>
                  <a:pt x="41" y="99"/>
                </a:cubicBezTo>
                <a:cubicBezTo>
                  <a:pt x="40" y="100"/>
                  <a:pt x="40" y="99"/>
                  <a:pt x="39" y="98"/>
                </a:cubicBezTo>
                <a:cubicBezTo>
                  <a:pt x="41" y="95"/>
                  <a:pt x="43" y="99"/>
                  <a:pt x="44" y="99"/>
                </a:cubicBezTo>
                <a:cubicBezTo>
                  <a:pt x="43" y="97"/>
                  <a:pt x="40" y="96"/>
                  <a:pt x="39" y="92"/>
                </a:cubicBezTo>
                <a:cubicBezTo>
                  <a:pt x="40" y="91"/>
                  <a:pt x="40" y="91"/>
                  <a:pt x="41" y="90"/>
                </a:cubicBezTo>
                <a:cubicBezTo>
                  <a:pt x="42" y="90"/>
                  <a:pt x="42" y="91"/>
                  <a:pt x="42" y="89"/>
                </a:cubicBezTo>
                <a:cubicBezTo>
                  <a:pt x="42" y="88"/>
                  <a:pt x="42" y="88"/>
                  <a:pt x="42" y="88"/>
                </a:cubicBezTo>
                <a:cubicBezTo>
                  <a:pt x="42" y="89"/>
                  <a:pt x="41" y="89"/>
                  <a:pt x="41" y="90"/>
                </a:cubicBezTo>
                <a:cubicBezTo>
                  <a:pt x="40" y="89"/>
                  <a:pt x="40" y="88"/>
                  <a:pt x="39" y="89"/>
                </a:cubicBezTo>
                <a:close/>
                <a:moveTo>
                  <a:pt x="22" y="92"/>
                </a:moveTo>
                <a:cubicBezTo>
                  <a:pt x="21" y="91"/>
                  <a:pt x="21" y="89"/>
                  <a:pt x="20" y="88"/>
                </a:cubicBezTo>
                <a:cubicBezTo>
                  <a:pt x="18" y="87"/>
                  <a:pt x="18" y="87"/>
                  <a:pt x="18" y="87"/>
                </a:cubicBezTo>
                <a:cubicBezTo>
                  <a:pt x="17" y="90"/>
                  <a:pt x="20" y="92"/>
                  <a:pt x="22" y="92"/>
                </a:cubicBezTo>
                <a:close/>
                <a:moveTo>
                  <a:pt x="102" y="77"/>
                </a:moveTo>
                <a:cubicBezTo>
                  <a:pt x="103" y="78"/>
                  <a:pt x="107" y="77"/>
                  <a:pt x="107" y="81"/>
                </a:cubicBezTo>
                <a:cubicBezTo>
                  <a:pt x="108" y="75"/>
                  <a:pt x="108" y="75"/>
                  <a:pt x="108" y="75"/>
                </a:cubicBezTo>
                <a:cubicBezTo>
                  <a:pt x="106" y="76"/>
                  <a:pt x="103" y="72"/>
                  <a:pt x="104" y="71"/>
                </a:cubicBezTo>
                <a:cubicBezTo>
                  <a:pt x="103" y="74"/>
                  <a:pt x="101" y="72"/>
                  <a:pt x="102" y="77"/>
                </a:cubicBezTo>
                <a:close/>
                <a:moveTo>
                  <a:pt x="213" y="71"/>
                </a:moveTo>
                <a:cubicBezTo>
                  <a:pt x="211" y="69"/>
                  <a:pt x="206" y="74"/>
                  <a:pt x="205" y="67"/>
                </a:cubicBezTo>
                <a:cubicBezTo>
                  <a:pt x="203" y="74"/>
                  <a:pt x="210" y="73"/>
                  <a:pt x="213" y="71"/>
                </a:cubicBezTo>
                <a:close/>
                <a:moveTo>
                  <a:pt x="213" y="63"/>
                </a:moveTo>
                <a:cubicBezTo>
                  <a:pt x="214" y="64"/>
                  <a:pt x="214" y="64"/>
                  <a:pt x="215" y="64"/>
                </a:cubicBezTo>
                <a:cubicBezTo>
                  <a:pt x="216" y="65"/>
                  <a:pt x="216" y="71"/>
                  <a:pt x="219" y="68"/>
                </a:cubicBezTo>
                <a:cubicBezTo>
                  <a:pt x="218" y="66"/>
                  <a:pt x="217" y="68"/>
                  <a:pt x="216" y="67"/>
                </a:cubicBezTo>
                <a:cubicBezTo>
                  <a:pt x="217" y="63"/>
                  <a:pt x="216" y="64"/>
                  <a:pt x="215" y="64"/>
                </a:cubicBezTo>
                <a:cubicBezTo>
                  <a:pt x="214" y="63"/>
                  <a:pt x="214" y="63"/>
                  <a:pt x="213" y="63"/>
                </a:cubicBezTo>
                <a:close/>
                <a:moveTo>
                  <a:pt x="150" y="60"/>
                </a:moveTo>
                <a:cubicBezTo>
                  <a:pt x="153" y="59"/>
                  <a:pt x="153" y="59"/>
                  <a:pt x="153" y="59"/>
                </a:cubicBezTo>
                <a:cubicBezTo>
                  <a:pt x="155" y="64"/>
                  <a:pt x="155" y="64"/>
                  <a:pt x="155" y="64"/>
                </a:cubicBezTo>
                <a:lnTo>
                  <a:pt x="150" y="60"/>
                </a:lnTo>
                <a:close/>
                <a:moveTo>
                  <a:pt x="119" y="56"/>
                </a:moveTo>
                <a:cubicBezTo>
                  <a:pt x="122" y="57"/>
                  <a:pt x="122" y="57"/>
                  <a:pt x="122" y="57"/>
                </a:cubicBezTo>
                <a:cubicBezTo>
                  <a:pt x="121" y="58"/>
                  <a:pt x="121" y="58"/>
                  <a:pt x="121" y="58"/>
                </a:cubicBezTo>
                <a:cubicBezTo>
                  <a:pt x="121" y="59"/>
                  <a:pt x="121" y="61"/>
                  <a:pt x="122" y="62"/>
                </a:cubicBezTo>
                <a:cubicBezTo>
                  <a:pt x="122" y="62"/>
                  <a:pt x="123" y="62"/>
                  <a:pt x="123" y="63"/>
                </a:cubicBezTo>
                <a:cubicBezTo>
                  <a:pt x="123" y="63"/>
                  <a:pt x="122" y="62"/>
                  <a:pt x="122" y="62"/>
                </a:cubicBezTo>
                <a:cubicBezTo>
                  <a:pt x="120" y="62"/>
                  <a:pt x="117" y="63"/>
                  <a:pt x="117" y="59"/>
                </a:cubicBezTo>
                <a:cubicBezTo>
                  <a:pt x="118" y="60"/>
                  <a:pt x="121" y="60"/>
                  <a:pt x="121" y="57"/>
                </a:cubicBezTo>
                <a:lnTo>
                  <a:pt x="119" y="56"/>
                </a:lnTo>
                <a:close/>
                <a:moveTo>
                  <a:pt x="56" y="61"/>
                </a:moveTo>
                <a:cubicBezTo>
                  <a:pt x="58" y="62"/>
                  <a:pt x="58" y="63"/>
                  <a:pt x="60" y="59"/>
                </a:cubicBezTo>
                <a:cubicBezTo>
                  <a:pt x="58" y="59"/>
                  <a:pt x="56" y="59"/>
                  <a:pt x="56" y="61"/>
                </a:cubicBezTo>
                <a:close/>
                <a:moveTo>
                  <a:pt x="135" y="50"/>
                </a:moveTo>
                <a:cubicBezTo>
                  <a:pt x="135" y="53"/>
                  <a:pt x="138" y="52"/>
                  <a:pt x="137" y="56"/>
                </a:cubicBezTo>
                <a:cubicBezTo>
                  <a:pt x="136" y="57"/>
                  <a:pt x="136" y="57"/>
                  <a:pt x="136" y="57"/>
                </a:cubicBezTo>
                <a:cubicBezTo>
                  <a:pt x="138" y="55"/>
                  <a:pt x="138" y="64"/>
                  <a:pt x="141" y="60"/>
                </a:cubicBezTo>
                <a:cubicBezTo>
                  <a:pt x="139" y="60"/>
                  <a:pt x="139" y="60"/>
                  <a:pt x="139" y="60"/>
                </a:cubicBezTo>
                <a:cubicBezTo>
                  <a:pt x="141" y="58"/>
                  <a:pt x="135" y="54"/>
                  <a:pt x="139" y="52"/>
                </a:cubicBezTo>
                <a:cubicBezTo>
                  <a:pt x="140" y="51"/>
                  <a:pt x="136" y="49"/>
                  <a:pt x="135" y="50"/>
                </a:cubicBezTo>
                <a:close/>
                <a:moveTo>
                  <a:pt x="50" y="54"/>
                </a:moveTo>
                <a:cubicBezTo>
                  <a:pt x="52" y="54"/>
                  <a:pt x="53" y="62"/>
                  <a:pt x="56" y="58"/>
                </a:cubicBezTo>
                <a:cubicBezTo>
                  <a:pt x="53" y="57"/>
                  <a:pt x="52" y="50"/>
                  <a:pt x="50" y="54"/>
                </a:cubicBezTo>
                <a:close/>
                <a:moveTo>
                  <a:pt x="112" y="41"/>
                </a:moveTo>
                <a:cubicBezTo>
                  <a:pt x="112" y="40"/>
                  <a:pt x="112" y="40"/>
                  <a:pt x="112" y="40"/>
                </a:cubicBezTo>
                <a:cubicBezTo>
                  <a:pt x="115" y="42"/>
                  <a:pt x="115" y="42"/>
                  <a:pt x="115" y="42"/>
                </a:cubicBezTo>
                <a:cubicBezTo>
                  <a:pt x="115" y="43"/>
                  <a:pt x="115" y="43"/>
                  <a:pt x="115" y="43"/>
                </a:cubicBezTo>
                <a:lnTo>
                  <a:pt x="112" y="41"/>
                </a:lnTo>
                <a:close/>
                <a:moveTo>
                  <a:pt x="57" y="97"/>
                </a:moveTo>
                <a:cubicBezTo>
                  <a:pt x="57" y="97"/>
                  <a:pt x="58" y="97"/>
                  <a:pt x="58" y="97"/>
                </a:cubicBezTo>
                <a:cubicBezTo>
                  <a:pt x="58" y="97"/>
                  <a:pt x="57" y="97"/>
                  <a:pt x="57" y="97"/>
                </a:cubicBezTo>
                <a:close/>
                <a:moveTo>
                  <a:pt x="224" y="88"/>
                </a:moveTo>
                <a:cubicBezTo>
                  <a:pt x="223" y="89"/>
                  <a:pt x="223" y="89"/>
                  <a:pt x="223" y="90"/>
                </a:cubicBezTo>
                <a:cubicBezTo>
                  <a:pt x="224" y="90"/>
                  <a:pt x="224" y="89"/>
                  <a:pt x="224" y="88"/>
                </a:cubicBezTo>
                <a:close/>
                <a:moveTo>
                  <a:pt x="230" y="93"/>
                </a:moveTo>
                <a:cubicBezTo>
                  <a:pt x="230" y="93"/>
                  <a:pt x="230" y="93"/>
                  <a:pt x="230" y="93"/>
                </a:cubicBezTo>
                <a:cubicBezTo>
                  <a:pt x="230" y="93"/>
                  <a:pt x="230" y="93"/>
                  <a:pt x="230" y="93"/>
                </a:cubicBezTo>
                <a:close/>
                <a:moveTo>
                  <a:pt x="465" y="113"/>
                </a:moveTo>
                <a:cubicBezTo>
                  <a:pt x="467" y="114"/>
                  <a:pt x="468" y="119"/>
                  <a:pt x="468" y="114"/>
                </a:cubicBezTo>
                <a:cubicBezTo>
                  <a:pt x="468" y="111"/>
                  <a:pt x="467" y="114"/>
                  <a:pt x="465" y="113"/>
                </a:cubicBezTo>
                <a:close/>
                <a:moveTo>
                  <a:pt x="464" y="107"/>
                </a:moveTo>
                <a:cubicBezTo>
                  <a:pt x="463" y="106"/>
                  <a:pt x="462" y="105"/>
                  <a:pt x="462" y="103"/>
                </a:cubicBezTo>
                <a:cubicBezTo>
                  <a:pt x="462" y="106"/>
                  <a:pt x="463" y="106"/>
                  <a:pt x="464" y="107"/>
                </a:cubicBezTo>
                <a:close/>
                <a:moveTo>
                  <a:pt x="464" y="107"/>
                </a:moveTo>
                <a:cubicBezTo>
                  <a:pt x="465" y="107"/>
                  <a:pt x="466" y="108"/>
                  <a:pt x="468" y="107"/>
                </a:cubicBezTo>
                <a:cubicBezTo>
                  <a:pt x="467" y="105"/>
                  <a:pt x="465" y="107"/>
                  <a:pt x="464" y="107"/>
                </a:cubicBezTo>
                <a:close/>
                <a:moveTo>
                  <a:pt x="441" y="108"/>
                </a:moveTo>
                <a:cubicBezTo>
                  <a:pt x="441" y="105"/>
                  <a:pt x="434" y="101"/>
                  <a:pt x="441" y="100"/>
                </a:cubicBezTo>
                <a:cubicBezTo>
                  <a:pt x="441" y="100"/>
                  <a:pt x="438" y="100"/>
                  <a:pt x="437" y="97"/>
                </a:cubicBezTo>
                <a:cubicBezTo>
                  <a:pt x="438" y="102"/>
                  <a:pt x="437" y="106"/>
                  <a:pt x="441" y="108"/>
                </a:cubicBezTo>
                <a:close/>
                <a:moveTo>
                  <a:pt x="431" y="94"/>
                </a:moveTo>
                <a:cubicBezTo>
                  <a:pt x="431" y="94"/>
                  <a:pt x="430" y="94"/>
                  <a:pt x="429" y="94"/>
                </a:cubicBezTo>
                <a:cubicBezTo>
                  <a:pt x="430" y="94"/>
                  <a:pt x="430" y="94"/>
                  <a:pt x="431" y="94"/>
                </a:cubicBezTo>
                <a:close/>
                <a:moveTo>
                  <a:pt x="429" y="94"/>
                </a:moveTo>
                <a:cubicBezTo>
                  <a:pt x="428" y="93"/>
                  <a:pt x="427" y="87"/>
                  <a:pt x="424" y="89"/>
                </a:cubicBezTo>
                <a:cubicBezTo>
                  <a:pt x="425" y="92"/>
                  <a:pt x="425" y="95"/>
                  <a:pt x="426" y="96"/>
                </a:cubicBezTo>
                <a:cubicBezTo>
                  <a:pt x="426" y="93"/>
                  <a:pt x="428" y="94"/>
                  <a:pt x="429" y="94"/>
                </a:cubicBezTo>
                <a:close/>
                <a:moveTo>
                  <a:pt x="357" y="102"/>
                </a:moveTo>
                <a:cubicBezTo>
                  <a:pt x="360" y="103"/>
                  <a:pt x="360" y="103"/>
                  <a:pt x="360" y="103"/>
                </a:cubicBezTo>
                <a:cubicBezTo>
                  <a:pt x="361" y="101"/>
                  <a:pt x="359" y="101"/>
                  <a:pt x="359" y="100"/>
                </a:cubicBezTo>
                <a:cubicBezTo>
                  <a:pt x="358" y="101"/>
                  <a:pt x="356" y="101"/>
                  <a:pt x="357" y="102"/>
                </a:cubicBezTo>
                <a:close/>
                <a:moveTo>
                  <a:pt x="345" y="87"/>
                </a:moveTo>
                <a:cubicBezTo>
                  <a:pt x="344" y="93"/>
                  <a:pt x="344" y="93"/>
                  <a:pt x="344" y="93"/>
                </a:cubicBezTo>
                <a:cubicBezTo>
                  <a:pt x="345" y="94"/>
                  <a:pt x="344" y="89"/>
                  <a:pt x="347" y="90"/>
                </a:cubicBezTo>
                <a:lnTo>
                  <a:pt x="345" y="87"/>
                </a:lnTo>
                <a:close/>
                <a:moveTo>
                  <a:pt x="352" y="59"/>
                </a:moveTo>
                <a:cubicBezTo>
                  <a:pt x="353" y="59"/>
                  <a:pt x="353" y="59"/>
                  <a:pt x="353" y="59"/>
                </a:cubicBezTo>
                <a:cubicBezTo>
                  <a:pt x="353" y="59"/>
                  <a:pt x="353" y="59"/>
                  <a:pt x="353" y="59"/>
                </a:cubicBezTo>
                <a:lnTo>
                  <a:pt x="352" y="59"/>
                </a:lnTo>
                <a:close/>
                <a:moveTo>
                  <a:pt x="334" y="102"/>
                </a:moveTo>
                <a:cubicBezTo>
                  <a:pt x="333" y="94"/>
                  <a:pt x="333" y="94"/>
                  <a:pt x="333" y="94"/>
                </a:cubicBezTo>
                <a:cubicBezTo>
                  <a:pt x="332" y="94"/>
                  <a:pt x="332" y="100"/>
                  <a:pt x="334" y="102"/>
                </a:cubicBezTo>
                <a:close/>
                <a:moveTo>
                  <a:pt x="318" y="98"/>
                </a:moveTo>
                <a:cubicBezTo>
                  <a:pt x="323" y="100"/>
                  <a:pt x="323" y="100"/>
                  <a:pt x="323" y="100"/>
                </a:cubicBezTo>
                <a:cubicBezTo>
                  <a:pt x="322" y="98"/>
                  <a:pt x="322" y="98"/>
                  <a:pt x="322" y="98"/>
                </a:cubicBezTo>
                <a:lnTo>
                  <a:pt x="318" y="98"/>
                </a:lnTo>
                <a:close/>
                <a:moveTo>
                  <a:pt x="305" y="93"/>
                </a:moveTo>
                <a:cubicBezTo>
                  <a:pt x="308" y="95"/>
                  <a:pt x="308" y="95"/>
                  <a:pt x="308" y="95"/>
                </a:cubicBezTo>
                <a:cubicBezTo>
                  <a:pt x="309" y="94"/>
                  <a:pt x="309" y="94"/>
                  <a:pt x="309" y="94"/>
                </a:cubicBezTo>
                <a:lnTo>
                  <a:pt x="305" y="93"/>
                </a:lnTo>
                <a:close/>
                <a:moveTo>
                  <a:pt x="173" y="79"/>
                </a:moveTo>
                <a:cubicBezTo>
                  <a:pt x="171" y="80"/>
                  <a:pt x="165" y="78"/>
                  <a:pt x="166" y="84"/>
                </a:cubicBezTo>
                <a:cubicBezTo>
                  <a:pt x="168" y="76"/>
                  <a:pt x="172" y="86"/>
                  <a:pt x="173" y="79"/>
                </a:cubicBezTo>
                <a:close/>
                <a:moveTo>
                  <a:pt x="68" y="94"/>
                </a:moveTo>
                <a:cubicBezTo>
                  <a:pt x="63" y="93"/>
                  <a:pt x="63" y="93"/>
                  <a:pt x="63" y="93"/>
                </a:cubicBezTo>
                <a:cubicBezTo>
                  <a:pt x="67" y="94"/>
                  <a:pt x="64" y="97"/>
                  <a:pt x="68" y="94"/>
                </a:cubicBezTo>
                <a:close/>
                <a:moveTo>
                  <a:pt x="424" y="167"/>
                </a:moveTo>
                <a:cubicBezTo>
                  <a:pt x="425" y="167"/>
                  <a:pt x="425" y="167"/>
                  <a:pt x="425" y="167"/>
                </a:cubicBezTo>
                <a:cubicBezTo>
                  <a:pt x="425" y="167"/>
                  <a:pt x="425" y="167"/>
                  <a:pt x="424" y="167"/>
                </a:cubicBezTo>
                <a:close/>
                <a:moveTo>
                  <a:pt x="424" y="167"/>
                </a:moveTo>
                <a:cubicBezTo>
                  <a:pt x="422" y="165"/>
                  <a:pt x="419" y="166"/>
                  <a:pt x="418" y="167"/>
                </a:cubicBezTo>
                <a:cubicBezTo>
                  <a:pt x="421" y="173"/>
                  <a:pt x="423" y="168"/>
                  <a:pt x="424" y="167"/>
                </a:cubicBezTo>
                <a:close/>
                <a:moveTo>
                  <a:pt x="427" y="177"/>
                </a:moveTo>
                <a:cubicBezTo>
                  <a:pt x="430" y="178"/>
                  <a:pt x="430" y="178"/>
                  <a:pt x="430" y="178"/>
                </a:cubicBezTo>
                <a:cubicBezTo>
                  <a:pt x="429" y="178"/>
                  <a:pt x="427" y="174"/>
                  <a:pt x="427" y="177"/>
                </a:cubicBezTo>
                <a:close/>
                <a:moveTo>
                  <a:pt x="428" y="171"/>
                </a:moveTo>
                <a:cubicBezTo>
                  <a:pt x="426" y="170"/>
                  <a:pt x="426" y="170"/>
                  <a:pt x="426" y="170"/>
                </a:cubicBezTo>
                <a:cubicBezTo>
                  <a:pt x="427" y="172"/>
                  <a:pt x="427" y="172"/>
                  <a:pt x="427" y="172"/>
                </a:cubicBezTo>
                <a:lnTo>
                  <a:pt x="428" y="171"/>
                </a:lnTo>
                <a:close/>
                <a:moveTo>
                  <a:pt x="495" y="116"/>
                </a:moveTo>
                <a:cubicBezTo>
                  <a:pt x="498" y="117"/>
                  <a:pt x="499" y="118"/>
                  <a:pt x="501" y="118"/>
                </a:cubicBezTo>
                <a:lnTo>
                  <a:pt x="495" y="116"/>
                </a:lnTo>
                <a:close/>
                <a:moveTo>
                  <a:pt x="523" y="125"/>
                </a:moveTo>
                <a:cubicBezTo>
                  <a:pt x="523" y="125"/>
                  <a:pt x="523" y="125"/>
                  <a:pt x="523" y="125"/>
                </a:cubicBezTo>
                <a:cubicBezTo>
                  <a:pt x="523" y="124"/>
                  <a:pt x="523" y="124"/>
                  <a:pt x="523" y="124"/>
                </a:cubicBezTo>
                <a:cubicBezTo>
                  <a:pt x="523" y="124"/>
                  <a:pt x="523" y="124"/>
                  <a:pt x="522" y="124"/>
                </a:cubicBezTo>
                <a:cubicBezTo>
                  <a:pt x="522" y="124"/>
                  <a:pt x="522" y="124"/>
                  <a:pt x="522" y="124"/>
                </a:cubicBezTo>
                <a:cubicBezTo>
                  <a:pt x="522" y="124"/>
                  <a:pt x="522" y="124"/>
                  <a:pt x="522" y="124"/>
                </a:cubicBezTo>
                <a:lnTo>
                  <a:pt x="523" y="125"/>
                </a:lnTo>
                <a:close/>
                <a:moveTo>
                  <a:pt x="500" y="119"/>
                </a:moveTo>
                <a:cubicBezTo>
                  <a:pt x="500" y="120"/>
                  <a:pt x="500" y="120"/>
                  <a:pt x="500" y="120"/>
                </a:cubicBezTo>
                <a:cubicBezTo>
                  <a:pt x="501" y="120"/>
                  <a:pt x="501" y="120"/>
                  <a:pt x="500" y="119"/>
                </a:cubicBezTo>
                <a:close/>
                <a:moveTo>
                  <a:pt x="466" y="136"/>
                </a:moveTo>
                <a:cubicBezTo>
                  <a:pt x="466" y="137"/>
                  <a:pt x="468" y="139"/>
                  <a:pt x="469" y="140"/>
                </a:cubicBezTo>
                <a:cubicBezTo>
                  <a:pt x="468" y="138"/>
                  <a:pt x="466" y="134"/>
                  <a:pt x="466" y="136"/>
                </a:cubicBezTo>
                <a:close/>
                <a:moveTo>
                  <a:pt x="557" y="113"/>
                </a:moveTo>
                <a:cubicBezTo>
                  <a:pt x="560" y="114"/>
                  <a:pt x="560" y="114"/>
                  <a:pt x="560" y="114"/>
                </a:cubicBezTo>
                <a:cubicBezTo>
                  <a:pt x="560" y="113"/>
                  <a:pt x="558" y="113"/>
                  <a:pt x="557" y="113"/>
                </a:cubicBezTo>
                <a:close/>
                <a:moveTo>
                  <a:pt x="575" y="142"/>
                </a:moveTo>
                <a:cubicBezTo>
                  <a:pt x="574" y="142"/>
                  <a:pt x="574" y="142"/>
                  <a:pt x="574" y="142"/>
                </a:cubicBezTo>
                <a:cubicBezTo>
                  <a:pt x="575" y="143"/>
                  <a:pt x="576" y="143"/>
                  <a:pt x="578" y="144"/>
                </a:cubicBezTo>
                <a:lnTo>
                  <a:pt x="575" y="142"/>
                </a:lnTo>
                <a:close/>
                <a:moveTo>
                  <a:pt x="502" y="122"/>
                </a:moveTo>
                <a:cubicBezTo>
                  <a:pt x="504" y="123"/>
                  <a:pt x="504" y="123"/>
                  <a:pt x="504" y="123"/>
                </a:cubicBezTo>
                <a:cubicBezTo>
                  <a:pt x="504" y="123"/>
                  <a:pt x="504" y="123"/>
                  <a:pt x="504" y="123"/>
                </a:cubicBezTo>
                <a:cubicBezTo>
                  <a:pt x="502" y="122"/>
                  <a:pt x="502" y="122"/>
                  <a:pt x="502" y="122"/>
                </a:cubicBezTo>
                <a:close/>
                <a:moveTo>
                  <a:pt x="560" y="102"/>
                </a:moveTo>
                <a:cubicBezTo>
                  <a:pt x="558" y="102"/>
                  <a:pt x="557" y="103"/>
                  <a:pt x="556" y="103"/>
                </a:cubicBezTo>
                <a:cubicBezTo>
                  <a:pt x="558" y="103"/>
                  <a:pt x="560" y="103"/>
                  <a:pt x="560" y="102"/>
                </a:cubicBezTo>
                <a:close/>
                <a:moveTo>
                  <a:pt x="523" y="124"/>
                </a:moveTo>
                <a:cubicBezTo>
                  <a:pt x="523" y="124"/>
                  <a:pt x="523" y="124"/>
                  <a:pt x="523" y="124"/>
                </a:cubicBezTo>
                <a:cubicBezTo>
                  <a:pt x="523" y="124"/>
                  <a:pt x="523" y="124"/>
                  <a:pt x="523" y="124"/>
                </a:cubicBezTo>
                <a:cubicBezTo>
                  <a:pt x="523" y="124"/>
                  <a:pt x="523" y="124"/>
                  <a:pt x="523" y="124"/>
                </a:cubicBezTo>
                <a:close/>
                <a:moveTo>
                  <a:pt x="567" y="146"/>
                </a:moveTo>
                <a:cubicBezTo>
                  <a:pt x="566" y="146"/>
                  <a:pt x="565" y="146"/>
                  <a:pt x="564" y="146"/>
                </a:cubicBezTo>
                <a:cubicBezTo>
                  <a:pt x="565" y="147"/>
                  <a:pt x="567" y="147"/>
                  <a:pt x="567" y="146"/>
                </a:cubicBezTo>
                <a:close/>
                <a:moveTo>
                  <a:pt x="470" y="141"/>
                </a:moveTo>
                <a:cubicBezTo>
                  <a:pt x="469" y="140"/>
                  <a:pt x="469" y="140"/>
                  <a:pt x="469" y="140"/>
                </a:cubicBezTo>
                <a:cubicBezTo>
                  <a:pt x="470" y="141"/>
                  <a:pt x="470" y="141"/>
                  <a:pt x="470" y="141"/>
                </a:cubicBezTo>
                <a:close/>
                <a:moveTo>
                  <a:pt x="431" y="163"/>
                </a:moveTo>
                <a:cubicBezTo>
                  <a:pt x="430" y="162"/>
                  <a:pt x="429" y="160"/>
                  <a:pt x="429" y="161"/>
                </a:cubicBezTo>
                <a:cubicBezTo>
                  <a:pt x="430" y="162"/>
                  <a:pt x="430" y="163"/>
                  <a:pt x="431" y="163"/>
                </a:cubicBezTo>
                <a:close/>
                <a:moveTo>
                  <a:pt x="458" y="4"/>
                </a:moveTo>
                <a:cubicBezTo>
                  <a:pt x="458" y="5"/>
                  <a:pt x="458" y="5"/>
                  <a:pt x="458" y="5"/>
                </a:cubicBezTo>
                <a:cubicBezTo>
                  <a:pt x="458" y="4"/>
                  <a:pt x="458" y="4"/>
                  <a:pt x="458" y="4"/>
                </a:cubicBezTo>
                <a:close/>
                <a:moveTo>
                  <a:pt x="461" y="34"/>
                </a:moveTo>
                <a:cubicBezTo>
                  <a:pt x="461" y="33"/>
                  <a:pt x="462" y="33"/>
                  <a:pt x="462" y="33"/>
                </a:cubicBezTo>
                <a:cubicBezTo>
                  <a:pt x="461" y="33"/>
                  <a:pt x="460" y="34"/>
                  <a:pt x="461" y="34"/>
                </a:cubicBezTo>
                <a:close/>
                <a:moveTo>
                  <a:pt x="524" y="32"/>
                </a:moveTo>
                <a:cubicBezTo>
                  <a:pt x="520" y="39"/>
                  <a:pt x="520" y="39"/>
                  <a:pt x="520" y="39"/>
                </a:cubicBezTo>
                <a:cubicBezTo>
                  <a:pt x="523" y="38"/>
                  <a:pt x="524" y="39"/>
                  <a:pt x="526" y="37"/>
                </a:cubicBezTo>
                <a:cubicBezTo>
                  <a:pt x="523" y="40"/>
                  <a:pt x="523" y="40"/>
                  <a:pt x="523" y="40"/>
                </a:cubicBezTo>
                <a:cubicBezTo>
                  <a:pt x="526" y="39"/>
                  <a:pt x="526" y="39"/>
                  <a:pt x="526" y="39"/>
                </a:cubicBezTo>
                <a:cubicBezTo>
                  <a:pt x="533" y="42"/>
                  <a:pt x="517" y="57"/>
                  <a:pt x="531" y="58"/>
                </a:cubicBezTo>
                <a:cubicBezTo>
                  <a:pt x="532" y="57"/>
                  <a:pt x="532" y="57"/>
                  <a:pt x="532" y="57"/>
                </a:cubicBezTo>
                <a:cubicBezTo>
                  <a:pt x="528" y="64"/>
                  <a:pt x="528" y="64"/>
                  <a:pt x="528" y="64"/>
                </a:cubicBezTo>
                <a:cubicBezTo>
                  <a:pt x="529" y="64"/>
                  <a:pt x="534" y="62"/>
                  <a:pt x="536" y="62"/>
                </a:cubicBezTo>
                <a:cubicBezTo>
                  <a:pt x="531" y="64"/>
                  <a:pt x="536" y="64"/>
                  <a:pt x="532" y="67"/>
                </a:cubicBezTo>
                <a:cubicBezTo>
                  <a:pt x="535" y="67"/>
                  <a:pt x="536" y="65"/>
                  <a:pt x="537" y="64"/>
                </a:cubicBezTo>
                <a:cubicBezTo>
                  <a:pt x="541" y="64"/>
                  <a:pt x="541" y="66"/>
                  <a:pt x="541" y="68"/>
                </a:cubicBezTo>
                <a:cubicBezTo>
                  <a:pt x="541" y="69"/>
                  <a:pt x="540" y="69"/>
                  <a:pt x="541" y="69"/>
                </a:cubicBezTo>
                <a:cubicBezTo>
                  <a:pt x="541" y="71"/>
                  <a:pt x="541" y="71"/>
                  <a:pt x="541" y="71"/>
                </a:cubicBezTo>
                <a:cubicBezTo>
                  <a:pt x="541" y="72"/>
                  <a:pt x="541" y="72"/>
                  <a:pt x="542" y="73"/>
                </a:cubicBezTo>
                <a:cubicBezTo>
                  <a:pt x="542" y="75"/>
                  <a:pt x="544" y="77"/>
                  <a:pt x="546" y="78"/>
                </a:cubicBezTo>
                <a:cubicBezTo>
                  <a:pt x="540" y="76"/>
                  <a:pt x="538" y="75"/>
                  <a:pt x="536" y="74"/>
                </a:cubicBezTo>
                <a:cubicBezTo>
                  <a:pt x="535" y="73"/>
                  <a:pt x="535" y="73"/>
                  <a:pt x="534" y="72"/>
                </a:cubicBezTo>
                <a:cubicBezTo>
                  <a:pt x="533" y="72"/>
                  <a:pt x="533" y="72"/>
                  <a:pt x="532" y="72"/>
                </a:cubicBezTo>
                <a:cubicBezTo>
                  <a:pt x="531" y="73"/>
                  <a:pt x="531" y="73"/>
                  <a:pt x="532" y="74"/>
                </a:cubicBezTo>
                <a:cubicBezTo>
                  <a:pt x="533" y="75"/>
                  <a:pt x="533" y="76"/>
                  <a:pt x="534" y="76"/>
                </a:cubicBezTo>
                <a:cubicBezTo>
                  <a:pt x="536" y="77"/>
                  <a:pt x="538" y="79"/>
                  <a:pt x="538" y="82"/>
                </a:cubicBezTo>
                <a:cubicBezTo>
                  <a:pt x="539" y="78"/>
                  <a:pt x="539" y="78"/>
                  <a:pt x="539" y="78"/>
                </a:cubicBezTo>
                <a:cubicBezTo>
                  <a:pt x="544" y="78"/>
                  <a:pt x="544" y="81"/>
                  <a:pt x="545" y="83"/>
                </a:cubicBezTo>
                <a:cubicBezTo>
                  <a:pt x="545" y="86"/>
                  <a:pt x="545" y="88"/>
                  <a:pt x="550" y="87"/>
                </a:cubicBezTo>
                <a:cubicBezTo>
                  <a:pt x="550" y="89"/>
                  <a:pt x="549" y="91"/>
                  <a:pt x="548" y="94"/>
                </a:cubicBezTo>
                <a:cubicBezTo>
                  <a:pt x="546" y="96"/>
                  <a:pt x="545" y="98"/>
                  <a:pt x="548" y="99"/>
                </a:cubicBezTo>
                <a:cubicBezTo>
                  <a:pt x="550" y="99"/>
                  <a:pt x="553" y="98"/>
                  <a:pt x="555" y="97"/>
                </a:cubicBezTo>
                <a:cubicBezTo>
                  <a:pt x="558" y="101"/>
                  <a:pt x="558" y="101"/>
                  <a:pt x="558" y="101"/>
                </a:cubicBezTo>
                <a:cubicBezTo>
                  <a:pt x="552" y="101"/>
                  <a:pt x="552" y="101"/>
                  <a:pt x="552" y="101"/>
                </a:cubicBezTo>
                <a:cubicBezTo>
                  <a:pt x="553" y="103"/>
                  <a:pt x="554" y="103"/>
                  <a:pt x="556" y="103"/>
                </a:cubicBezTo>
                <a:cubicBezTo>
                  <a:pt x="553" y="105"/>
                  <a:pt x="554" y="106"/>
                  <a:pt x="554" y="108"/>
                </a:cubicBezTo>
                <a:cubicBezTo>
                  <a:pt x="555" y="109"/>
                  <a:pt x="556" y="111"/>
                  <a:pt x="554" y="113"/>
                </a:cubicBezTo>
                <a:cubicBezTo>
                  <a:pt x="557" y="113"/>
                  <a:pt x="557" y="113"/>
                  <a:pt x="557" y="113"/>
                </a:cubicBezTo>
                <a:cubicBezTo>
                  <a:pt x="557" y="114"/>
                  <a:pt x="556" y="114"/>
                  <a:pt x="555" y="114"/>
                </a:cubicBezTo>
                <a:cubicBezTo>
                  <a:pt x="562" y="115"/>
                  <a:pt x="562" y="118"/>
                  <a:pt x="568" y="119"/>
                </a:cubicBezTo>
                <a:cubicBezTo>
                  <a:pt x="569" y="118"/>
                  <a:pt x="570" y="115"/>
                  <a:pt x="566" y="115"/>
                </a:cubicBezTo>
                <a:cubicBezTo>
                  <a:pt x="571" y="112"/>
                  <a:pt x="573" y="119"/>
                  <a:pt x="575" y="121"/>
                </a:cubicBezTo>
                <a:cubicBezTo>
                  <a:pt x="570" y="119"/>
                  <a:pt x="571" y="121"/>
                  <a:pt x="570" y="122"/>
                </a:cubicBezTo>
                <a:cubicBezTo>
                  <a:pt x="572" y="123"/>
                  <a:pt x="572" y="122"/>
                  <a:pt x="573" y="123"/>
                </a:cubicBezTo>
                <a:cubicBezTo>
                  <a:pt x="577" y="125"/>
                  <a:pt x="574" y="126"/>
                  <a:pt x="572" y="126"/>
                </a:cubicBezTo>
                <a:cubicBezTo>
                  <a:pt x="570" y="127"/>
                  <a:pt x="569" y="127"/>
                  <a:pt x="577" y="130"/>
                </a:cubicBezTo>
                <a:cubicBezTo>
                  <a:pt x="570" y="129"/>
                  <a:pt x="570" y="129"/>
                  <a:pt x="570" y="129"/>
                </a:cubicBezTo>
                <a:cubicBezTo>
                  <a:pt x="578" y="133"/>
                  <a:pt x="578" y="133"/>
                  <a:pt x="578" y="133"/>
                </a:cubicBezTo>
                <a:cubicBezTo>
                  <a:pt x="570" y="131"/>
                  <a:pt x="570" y="132"/>
                  <a:pt x="571" y="133"/>
                </a:cubicBezTo>
                <a:cubicBezTo>
                  <a:pt x="571" y="134"/>
                  <a:pt x="572" y="135"/>
                  <a:pt x="564" y="133"/>
                </a:cubicBezTo>
                <a:cubicBezTo>
                  <a:pt x="566" y="135"/>
                  <a:pt x="574" y="135"/>
                  <a:pt x="573" y="136"/>
                </a:cubicBezTo>
                <a:cubicBezTo>
                  <a:pt x="577" y="139"/>
                  <a:pt x="570" y="139"/>
                  <a:pt x="572" y="141"/>
                </a:cubicBezTo>
                <a:cubicBezTo>
                  <a:pt x="572" y="141"/>
                  <a:pt x="572" y="142"/>
                  <a:pt x="574" y="142"/>
                </a:cubicBezTo>
                <a:cubicBezTo>
                  <a:pt x="573" y="142"/>
                  <a:pt x="572" y="142"/>
                  <a:pt x="571" y="142"/>
                </a:cubicBezTo>
                <a:cubicBezTo>
                  <a:pt x="570" y="142"/>
                  <a:pt x="570" y="142"/>
                  <a:pt x="570" y="142"/>
                </a:cubicBezTo>
                <a:cubicBezTo>
                  <a:pt x="568" y="142"/>
                  <a:pt x="568" y="142"/>
                  <a:pt x="567" y="142"/>
                </a:cubicBezTo>
                <a:cubicBezTo>
                  <a:pt x="565" y="143"/>
                  <a:pt x="564" y="143"/>
                  <a:pt x="561" y="143"/>
                </a:cubicBezTo>
                <a:cubicBezTo>
                  <a:pt x="568" y="146"/>
                  <a:pt x="568" y="146"/>
                  <a:pt x="568" y="146"/>
                </a:cubicBezTo>
                <a:cubicBezTo>
                  <a:pt x="565" y="145"/>
                  <a:pt x="561" y="144"/>
                  <a:pt x="561" y="145"/>
                </a:cubicBezTo>
                <a:cubicBezTo>
                  <a:pt x="561" y="145"/>
                  <a:pt x="563" y="146"/>
                  <a:pt x="564" y="146"/>
                </a:cubicBezTo>
                <a:cubicBezTo>
                  <a:pt x="555" y="146"/>
                  <a:pt x="552" y="146"/>
                  <a:pt x="548" y="147"/>
                </a:cubicBezTo>
                <a:cubicBezTo>
                  <a:pt x="552" y="149"/>
                  <a:pt x="554" y="151"/>
                  <a:pt x="558" y="151"/>
                </a:cubicBezTo>
                <a:cubicBezTo>
                  <a:pt x="558" y="153"/>
                  <a:pt x="554" y="152"/>
                  <a:pt x="549" y="152"/>
                </a:cubicBezTo>
                <a:cubicBezTo>
                  <a:pt x="545" y="151"/>
                  <a:pt x="540" y="151"/>
                  <a:pt x="538" y="152"/>
                </a:cubicBezTo>
                <a:cubicBezTo>
                  <a:pt x="541" y="154"/>
                  <a:pt x="541" y="154"/>
                  <a:pt x="541" y="154"/>
                </a:cubicBezTo>
                <a:cubicBezTo>
                  <a:pt x="534" y="152"/>
                  <a:pt x="534" y="152"/>
                  <a:pt x="534" y="152"/>
                </a:cubicBezTo>
                <a:cubicBezTo>
                  <a:pt x="536" y="153"/>
                  <a:pt x="537" y="154"/>
                  <a:pt x="539" y="155"/>
                </a:cubicBezTo>
                <a:cubicBezTo>
                  <a:pt x="535" y="157"/>
                  <a:pt x="527" y="159"/>
                  <a:pt x="518" y="153"/>
                </a:cubicBezTo>
                <a:cubicBezTo>
                  <a:pt x="521" y="154"/>
                  <a:pt x="520" y="158"/>
                  <a:pt x="526" y="160"/>
                </a:cubicBezTo>
                <a:cubicBezTo>
                  <a:pt x="521" y="158"/>
                  <a:pt x="517" y="158"/>
                  <a:pt x="514" y="159"/>
                </a:cubicBezTo>
                <a:cubicBezTo>
                  <a:pt x="510" y="159"/>
                  <a:pt x="507" y="160"/>
                  <a:pt x="504" y="160"/>
                </a:cubicBezTo>
                <a:cubicBezTo>
                  <a:pt x="504" y="160"/>
                  <a:pt x="504" y="160"/>
                  <a:pt x="504" y="160"/>
                </a:cubicBezTo>
                <a:cubicBezTo>
                  <a:pt x="501" y="158"/>
                  <a:pt x="501" y="158"/>
                  <a:pt x="501" y="158"/>
                </a:cubicBezTo>
                <a:cubicBezTo>
                  <a:pt x="501" y="159"/>
                  <a:pt x="501" y="159"/>
                  <a:pt x="501" y="159"/>
                </a:cubicBezTo>
                <a:cubicBezTo>
                  <a:pt x="503" y="160"/>
                  <a:pt x="503" y="160"/>
                  <a:pt x="503" y="160"/>
                </a:cubicBezTo>
                <a:cubicBezTo>
                  <a:pt x="501" y="160"/>
                  <a:pt x="498" y="159"/>
                  <a:pt x="496" y="158"/>
                </a:cubicBezTo>
                <a:cubicBezTo>
                  <a:pt x="496" y="159"/>
                  <a:pt x="497" y="163"/>
                  <a:pt x="496" y="165"/>
                </a:cubicBezTo>
                <a:cubicBezTo>
                  <a:pt x="495" y="162"/>
                  <a:pt x="494" y="164"/>
                  <a:pt x="493" y="166"/>
                </a:cubicBezTo>
                <a:cubicBezTo>
                  <a:pt x="492" y="167"/>
                  <a:pt x="491" y="169"/>
                  <a:pt x="489" y="166"/>
                </a:cubicBezTo>
                <a:cubicBezTo>
                  <a:pt x="489" y="167"/>
                  <a:pt x="490" y="167"/>
                  <a:pt x="490" y="169"/>
                </a:cubicBezTo>
                <a:cubicBezTo>
                  <a:pt x="485" y="169"/>
                  <a:pt x="477" y="165"/>
                  <a:pt x="473" y="171"/>
                </a:cubicBezTo>
                <a:cubicBezTo>
                  <a:pt x="469" y="161"/>
                  <a:pt x="466" y="165"/>
                  <a:pt x="461" y="162"/>
                </a:cubicBezTo>
                <a:cubicBezTo>
                  <a:pt x="463" y="168"/>
                  <a:pt x="464" y="164"/>
                  <a:pt x="466" y="168"/>
                </a:cubicBezTo>
                <a:cubicBezTo>
                  <a:pt x="464" y="167"/>
                  <a:pt x="469" y="176"/>
                  <a:pt x="464" y="172"/>
                </a:cubicBezTo>
                <a:cubicBezTo>
                  <a:pt x="465" y="173"/>
                  <a:pt x="465" y="174"/>
                  <a:pt x="465" y="173"/>
                </a:cubicBezTo>
                <a:cubicBezTo>
                  <a:pt x="464" y="174"/>
                  <a:pt x="463" y="166"/>
                  <a:pt x="461" y="169"/>
                </a:cubicBezTo>
                <a:cubicBezTo>
                  <a:pt x="463" y="173"/>
                  <a:pt x="463" y="173"/>
                  <a:pt x="463" y="173"/>
                </a:cubicBezTo>
                <a:cubicBezTo>
                  <a:pt x="459" y="168"/>
                  <a:pt x="459" y="168"/>
                  <a:pt x="459" y="168"/>
                </a:cubicBezTo>
                <a:cubicBezTo>
                  <a:pt x="455" y="172"/>
                  <a:pt x="450" y="171"/>
                  <a:pt x="448" y="177"/>
                </a:cubicBezTo>
                <a:cubicBezTo>
                  <a:pt x="447" y="176"/>
                  <a:pt x="446" y="174"/>
                  <a:pt x="446" y="172"/>
                </a:cubicBezTo>
                <a:cubicBezTo>
                  <a:pt x="445" y="173"/>
                  <a:pt x="440" y="167"/>
                  <a:pt x="439" y="172"/>
                </a:cubicBezTo>
                <a:cubicBezTo>
                  <a:pt x="440" y="174"/>
                  <a:pt x="440" y="174"/>
                  <a:pt x="440" y="174"/>
                </a:cubicBezTo>
                <a:cubicBezTo>
                  <a:pt x="438" y="179"/>
                  <a:pt x="435" y="170"/>
                  <a:pt x="430" y="170"/>
                </a:cubicBezTo>
                <a:cubicBezTo>
                  <a:pt x="431" y="170"/>
                  <a:pt x="434" y="172"/>
                  <a:pt x="432" y="167"/>
                </a:cubicBezTo>
                <a:cubicBezTo>
                  <a:pt x="431" y="164"/>
                  <a:pt x="429" y="165"/>
                  <a:pt x="429" y="168"/>
                </a:cubicBezTo>
                <a:cubicBezTo>
                  <a:pt x="427" y="162"/>
                  <a:pt x="427" y="162"/>
                  <a:pt x="427" y="162"/>
                </a:cubicBezTo>
                <a:cubicBezTo>
                  <a:pt x="429" y="165"/>
                  <a:pt x="431" y="164"/>
                  <a:pt x="432" y="166"/>
                </a:cubicBezTo>
                <a:cubicBezTo>
                  <a:pt x="432" y="165"/>
                  <a:pt x="431" y="164"/>
                  <a:pt x="431" y="163"/>
                </a:cubicBezTo>
                <a:cubicBezTo>
                  <a:pt x="433" y="164"/>
                  <a:pt x="434" y="164"/>
                  <a:pt x="436" y="165"/>
                </a:cubicBezTo>
                <a:cubicBezTo>
                  <a:pt x="434" y="166"/>
                  <a:pt x="434" y="166"/>
                  <a:pt x="434" y="166"/>
                </a:cubicBezTo>
                <a:cubicBezTo>
                  <a:pt x="437" y="171"/>
                  <a:pt x="438" y="164"/>
                  <a:pt x="439" y="166"/>
                </a:cubicBezTo>
                <a:cubicBezTo>
                  <a:pt x="437" y="161"/>
                  <a:pt x="436" y="162"/>
                  <a:pt x="436" y="158"/>
                </a:cubicBezTo>
                <a:cubicBezTo>
                  <a:pt x="439" y="154"/>
                  <a:pt x="440" y="162"/>
                  <a:pt x="445" y="166"/>
                </a:cubicBezTo>
                <a:cubicBezTo>
                  <a:pt x="445" y="167"/>
                  <a:pt x="445" y="167"/>
                  <a:pt x="445" y="167"/>
                </a:cubicBezTo>
                <a:cubicBezTo>
                  <a:pt x="447" y="168"/>
                  <a:pt x="450" y="173"/>
                  <a:pt x="450" y="168"/>
                </a:cubicBezTo>
                <a:cubicBezTo>
                  <a:pt x="448" y="165"/>
                  <a:pt x="447" y="165"/>
                  <a:pt x="446" y="164"/>
                </a:cubicBezTo>
                <a:cubicBezTo>
                  <a:pt x="445" y="162"/>
                  <a:pt x="450" y="169"/>
                  <a:pt x="450" y="165"/>
                </a:cubicBezTo>
                <a:cubicBezTo>
                  <a:pt x="447" y="161"/>
                  <a:pt x="444" y="160"/>
                  <a:pt x="442" y="161"/>
                </a:cubicBezTo>
                <a:cubicBezTo>
                  <a:pt x="442" y="159"/>
                  <a:pt x="441" y="158"/>
                  <a:pt x="440" y="156"/>
                </a:cubicBezTo>
                <a:cubicBezTo>
                  <a:pt x="447" y="158"/>
                  <a:pt x="455" y="162"/>
                  <a:pt x="459" y="157"/>
                </a:cubicBezTo>
                <a:cubicBezTo>
                  <a:pt x="454" y="151"/>
                  <a:pt x="460" y="156"/>
                  <a:pt x="457" y="150"/>
                </a:cubicBezTo>
                <a:cubicBezTo>
                  <a:pt x="459" y="154"/>
                  <a:pt x="459" y="149"/>
                  <a:pt x="462" y="151"/>
                </a:cubicBezTo>
                <a:cubicBezTo>
                  <a:pt x="460" y="145"/>
                  <a:pt x="457" y="148"/>
                  <a:pt x="457" y="144"/>
                </a:cubicBezTo>
                <a:cubicBezTo>
                  <a:pt x="460" y="144"/>
                  <a:pt x="468" y="152"/>
                  <a:pt x="471" y="149"/>
                </a:cubicBezTo>
                <a:cubicBezTo>
                  <a:pt x="470" y="147"/>
                  <a:pt x="469" y="147"/>
                  <a:pt x="468" y="146"/>
                </a:cubicBezTo>
                <a:cubicBezTo>
                  <a:pt x="471" y="147"/>
                  <a:pt x="478" y="158"/>
                  <a:pt x="477" y="149"/>
                </a:cubicBezTo>
                <a:cubicBezTo>
                  <a:pt x="475" y="147"/>
                  <a:pt x="473" y="144"/>
                  <a:pt x="470" y="141"/>
                </a:cubicBezTo>
                <a:cubicBezTo>
                  <a:pt x="471" y="141"/>
                  <a:pt x="471" y="141"/>
                  <a:pt x="471" y="139"/>
                </a:cubicBezTo>
                <a:cubicBezTo>
                  <a:pt x="469" y="135"/>
                  <a:pt x="469" y="135"/>
                  <a:pt x="469" y="135"/>
                </a:cubicBezTo>
                <a:cubicBezTo>
                  <a:pt x="471" y="133"/>
                  <a:pt x="474" y="143"/>
                  <a:pt x="477" y="147"/>
                </a:cubicBezTo>
                <a:cubicBezTo>
                  <a:pt x="477" y="141"/>
                  <a:pt x="477" y="141"/>
                  <a:pt x="477" y="141"/>
                </a:cubicBezTo>
                <a:cubicBezTo>
                  <a:pt x="478" y="139"/>
                  <a:pt x="480" y="139"/>
                  <a:pt x="482" y="139"/>
                </a:cubicBezTo>
                <a:cubicBezTo>
                  <a:pt x="484" y="140"/>
                  <a:pt x="486" y="143"/>
                  <a:pt x="488" y="146"/>
                </a:cubicBezTo>
                <a:cubicBezTo>
                  <a:pt x="489" y="145"/>
                  <a:pt x="491" y="145"/>
                  <a:pt x="488" y="140"/>
                </a:cubicBezTo>
                <a:cubicBezTo>
                  <a:pt x="486" y="137"/>
                  <a:pt x="484" y="135"/>
                  <a:pt x="483" y="133"/>
                </a:cubicBezTo>
                <a:cubicBezTo>
                  <a:pt x="482" y="131"/>
                  <a:pt x="481" y="130"/>
                  <a:pt x="479" y="131"/>
                </a:cubicBezTo>
                <a:cubicBezTo>
                  <a:pt x="480" y="135"/>
                  <a:pt x="483" y="135"/>
                  <a:pt x="482" y="136"/>
                </a:cubicBezTo>
                <a:cubicBezTo>
                  <a:pt x="481" y="135"/>
                  <a:pt x="480" y="140"/>
                  <a:pt x="477" y="136"/>
                </a:cubicBezTo>
                <a:cubicBezTo>
                  <a:pt x="481" y="135"/>
                  <a:pt x="481" y="135"/>
                  <a:pt x="481" y="135"/>
                </a:cubicBezTo>
                <a:cubicBezTo>
                  <a:pt x="478" y="128"/>
                  <a:pt x="479" y="135"/>
                  <a:pt x="477" y="132"/>
                </a:cubicBezTo>
                <a:cubicBezTo>
                  <a:pt x="477" y="129"/>
                  <a:pt x="478" y="129"/>
                  <a:pt x="479" y="129"/>
                </a:cubicBezTo>
                <a:cubicBezTo>
                  <a:pt x="479" y="129"/>
                  <a:pt x="480" y="129"/>
                  <a:pt x="480" y="129"/>
                </a:cubicBezTo>
                <a:cubicBezTo>
                  <a:pt x="480" y="129"/>
                  <a:pt x="481" y="129"/>
                  <a:pt x="481" y="128"/>
                </a:cubicBezTo>
                <a:cubicBezTo>
                  <a:pt x="480" y="128"/>
                  <a:pt x="480" y="128"/>
                  <a:pt x="480" y="128"/>
                </a:cubicBezTo>
                <a:cubicBezTo>
                  <a:pt x="482" y="129"/>
                  <a:pt x="481" y="127"/>
                  <a:pt x="485" y="130"/>
                </a:cubicBezTo>
                <a:cubicBezTo>
                  <a:pt x="488" y="136"/>
                  <a:pt x="486" y="134"/>
                  <a:pt x="486" y="136"/>
                </a:cubicBezTo>
                <a:cubicBezTo>
                  <a:pt x="488" y="136"/>
                  <a:pt x="491" y="138"/>
                  <a:pt x="495" y="139"/>
                </a:cubicBezTo>
                <a:cubicBezTo>
                  <a:pt x="499" y="139"/>
                  <a:pt x="502" y="139"/>
                  <a:pt x="499" y="133"/>
                </a:cubicBezTo>
                <a:cubicBezTo>
                  <a:pt x="497" y="132"/>
                  <a:pt x="495" y="131"/>
                  <a:pt x="493" y="129"/>
                </a:cubicBezTo>
                <a:cubicBezTo>
                  <a:pt x="493" y="128"/>
                  <a:pt x="500" y="132"/>
                  <a:pt x="493" y="126"/>
                </a:cubicBezTo>
                <a:cubicBezTo>
                  <a:pt x="494" y="128"/>
                  <a:pt x="490" y="124"/>
                  <a:pt x="489" y="123"/>
                </a:cubicBezTo>
                <a:cubicBezTo>
                  <a:pt x="489" y="123"/>
                  <a:pt x="489" y="123"/>
                  <a:pt x="489" y="123"/>
                </a:cubicBezTo>
                <a:cubicBezTo>
                  <a:pt x="489" y="123"/>
                  <a:pt x="488" y="122"/>
                  <a:pt x="487" y="121"/>
                </a:cubicBezTo>
                <a:cubicBezTo>
                  <a:pt x="491" y="125"/>
                  <a:pt x="494" y="126"/>
                  <a:pt x="497" y="127"/>
                </a:cubicBezTo>
                <a:cubicBezTo>
                  <a:pt x="495" y="126"/>
                  <a:pt x="494" y="124"/>
                  <a:pt x="493" y="123"/>
                </a:cubicBezTo>
                <a:cubicBezTo>
                  <a:pt x="495" y="123"/>
                  <a:pt x="496" y="125"/>
                  <a:pt x="498" y="127"/>
                </a:cubicBezTo>
                <a:cubicBezTo>
                  <a:pt x="499" y="128"/>
                  <a:pt x="505" y="131"/>
                  <a:pt x="501" y="127"/>
                </a:cubicBezTo>
                <a:cubicBezTo>
                  <a:pt x="498" y="124"/>
                  <a:pt x="496" y="125"/>
                  <a:pt x="493" y="122"/>
                </a:cubicBezTo>
                <a:cubicBezTo>
                  <a:pt x="496" y="123"/>
                  <a:pt x="499" y="125"/>
                  <a:pt x="502" y="126"/>
                </a:cubicBezTo>
                <a:cubicBezTo>
                  <a:pt x="501" y="125"/>
                  <a:pt x="501" y="125"/>
                  <a:pt x="501" y="125"/>
                </a:cubicBezTo>
                <a:cubicBezTo>
                  <a:pt x="502" y="126"/>
                  <a:pt x="504" y="127"/>
                  <a:pt x="503" y="126"/>
                </a:cubicBezTo>
                <a:cubicBezTo>
                  <a:pt x="500" y="124"/>
                  <a:pt x="499" y="123"/>
                  <a:pt x="499" y="124"/>
                </a:cubicBezTo>
                <a:cubicBezTo>
                  <a:pt x="497" y="122"/>
                  <a:pt x="501" y="124"/>
                  <a:pt x="504" y="125"/>
                </a:cubicBezTo>
                <a:cubicBezTo>
                  <a:pt x="506" y="126"/>
                  <a:pt x="509" y="126"/>
                  <a:pt x="504" y="123"/>
                </a:cubicBezTo>
                <a:cubicBezTo>
                  <a:pt x="508" y="125"/>
                  <a:pt x="508" y="125"/>
                  <a:pt x="508" y="125"/>
                </a:cubicBezTo>
                <a:cubicBezTo>
                  <a:pt x="507" y="124"/>
                  <a:pt x="506" y="123"/>
                  <a:pt x="505" y="123"/>
                </a:cubicBezTo>
                <a:cubicBezTo>
                  <a:pt x="510" y="125"/>
                  <a:pt x="510" y="125"/>
                  <a:pt x="510" y="125"/>
                </a:cubicBezTo>
                <a:cubicBezTo>
                  <a:pt x="515" y="126"/>
                  <a:pt x="502" y="120"/>
                  <a:pt x="500" y="119"/>
                </a:cubicBezTo>
                <a:cubicBezTo>
                  <a:pt x="500" y="119"/>
                  <a:pt x="500" y="119"/>
                  <a:pt x="500" y="119"/>
                </a:cubicBezTo>
                <a:cubicBezTo>
                  <a:pt x="499" y="119"/>
                  <a:pt x="496" y="117"/>
                  <a:pt x="495" y="116"/>
                </a:cubicBezTo>
                <a:cubicBezTo>
                  <a:pt x="497" y="117"/>
                  <a:pt x="499" y="118"/>
                  <a:pt x="501" y="118"/>
                </a:cubicBezTo>
                <a:cubicBezTo>
                  <a:pt x="501" y="118"/>
                  <a:pt x="501" y="118"/>
                  <a:pt x="501" y="118"/>
                </a:cubicBezTo>
                <a:cubicBezTo>
                  <a:pt x="509" y="122"/>
                  <a:pt x="514" y="122"/>
                  <a:pt x="529" y="127"/>
                </a:cubicBezTo>
                <a:cubicBezTo>
                  <a:pt x="529" y="127"/>
                  <a:pt x="528" y="127"/>
                  <a:pt x="528" y="126"/>
                </a:cubicBezTo>
                <a:cubicBezTo>
                  <a:pt x="526" y="126"/>
                  <a:pt x="526" y="126"/>
                  <a:pt x="526" y="126"/>
                </a:cubicBezTo>
                <a:cubicBezTo>
                  <a:pt x="525" y="125"/>
                  <a:pt x="524" y="125"/>
                  <a:pt x="523" y="124"/>
                </a:cubicBezTo>
                <a:cubicBezTo>
                  <a:pt x="523" y="124"/>
                  <a:pt x="522" y="124"/>
                  <a:pt x="521" y="123"/>
                </a:cubicBezTo>
                <a:cubicBezTo>
                  <a:pt x="518" y="122"/>
                  <a:pt x="511" y="120"/>
                  <a:pt x="512" y="119"/>
                </a:cubicBezTo>
                <a:cubicBezTo>
                  <a:pt x="509" y="118"/>
                  <a:pt x="510" y="119"/>
                  <a:pt x="509" y="119"/>
                </a:cubicBezTo>
                <a:cubicBezTo>
                  <a:pt x="509" y="118"/>
                  <a:pt x="509" y="118"/>
                  <a:pt x="511" y="119"/>
                </a:cubicBezTo>
                <a:cubicBezTo>
                  <a:pt x="505" y="117"/>
                  <a:pt x="505" y="117"/>
                  <a:pt x="505" y="117"/>
                </a:cubicBezTo>
                <a:cubicBezTo>
                  <a:pt x="511" y="119"/>
                  <a:pt x="509" y="117"/>
                  <a:pt x="508" y="117"/>
                </a:cubicBezTo>
                <a:cubicBezTo>
                  <a:pt x="499" y="114"/>
                  <a:pt x="499" y="114"/>
                  <a:pt x="499" y="114"/>
                </a:cubicBezTo>
                <a:cubicBezTo>
                  <a:pt x="503" y="116"/>
                  <a:pt x="504" y="116"/>
                  <a:pt x="502" y="115"/>
                </a:cubicBezTo>
                <a:cubicBezTo>
                  <a:pt x="497" y="113"/>
                  <a:pt x="497" y="113"/>
                  <a:pt x="497" y="113"/>
                </a:cubicBezTo>
                <a:cubicBezTo>
                  <a:pt x="498" y="113"/>
                  <a:pt x="509" y="117"/>
                  <a:pt x="503" y="114"/>
                </a:cubicBezTo>
                <a:cubicBezTo>
                  <a:pt x="505" y="115"/>
                  <a:pt x="507" y="116"/>
                  <a:pt x="509" y="117"/>
                </a:cubicBezTo>
                <a:cubicBezTo>
                  <a:pt x="510" y="116"/>
                  <a:pt x="521" y="119"/>
                  <a:pt x="526" y="120"/>
                </a:cubicBezTo>
                <a:cubicBezTo>
                  <a:pt x="529" y="120"/>
                  <a:pt x="526" y="118"/>
                  <a:pt x="525" y="116"/>
                </a:cubicBezTo>
                <a:cubicBezTo>
                  <a:pt x="523" y="115"/>
                  <a:pt x="523" y="114"/>
                  <a:pt x="531" y="114"/>
                </a:cubicBezTo>
                <a:cubicBezTo>
                  <a:pt x="528" y="113"/>
                  <a:pt x="526" y="113"/>
                  <a:pt x="524" y="113"/>
                </a:cubicBezTo>
                <a:cubicBezTo>
                  <a:pt x="522" y="112"/>
                  <a:pt x="521" y="112"/>
                  <a:pt x="518" y="112"/>
                </a:cubicBezTo>
                <a:cubicBezTo>
                  <a:pt x="517" y="113"/>
                  <a:pt x="516" y="113"/>
                  <a:pt x="509" y="112"/>
                </a:cubicBezTo>
                <a:cubicBezTo>
                  <a:pt x="502" y="113"/>
                  <a:pt x="529" y="117"/>
                  <a:pt x="519" y="117"/>
                </a:cubicBezTo>
                <a:cubicBezTo>
                  <a:pt x="511" y="115"/>
                  <a:pt x="511" y="115"/>
                  <a:pt x="514" y="115"/>
                </a:cubicBezTo>
                <a:cubicBezTo>
                  <a:pt x="508" y="113"/>
                  <a:pt x="504" y="113"/>
                  <a:pt x="502" y="113"/>
                </a:cubicBezTo>
                <a:cubicBezTo>
                  <a:pt x="503" y="113"/>
                  <a:pt x="501" y="112"/>
                  <a:pt x="500" y="111"/>
                </a:cubicBezTo>
                <a:cubicBezTo>
                  <a:pt x="498" y="110"/>
                  <a:pt x="496" y="110"/>
                  <a:pt x="496" y="109"/>
                </a:cubicBezTo>
                <a:cubicBezTo>
                  <a:pt x="499" y="110"/>
                  <a:pt x="502" y="109"/>
                  <a:pt x="501" y="109"/>
                </a:cubicBezTo>
                <a:cubicBezTo>
                  <a:pt x="505" y="109"/>
                  <a:pt x="506" y="107"/>
                  <a:pt x="515" y="108"/>
                </a:cubicBezTo>
                <a:cubicBezTo>
                  <a:pt x="516" y="106"/>
                  <a:pt x="503" y="107"/>
                  <a:pt x="511" y="105"/>
                </a:cubicBezTo>
                <a:cubicBezTo>
                  <a:pt x="505" y="106"/>
                  <a:pt x="506" y="104"/>
                  <a:pt x="501" y="105"/>
                </a:cubicBezTo>
                <a:cubicBezTo>
                  <a:pt x="504" y="105"/>
                  <a:pt x="503" y="106"/>
                  <a:pt x="501" y="106"/>
                </a:cubicBezTo>
                <a:cubicBezTo>
                  <a:pt x="499" y="107"/>
                  <a:pt x="496" y="107"/>
                  <a:pt x="494" y="107"/>
                </a:cubicBezTo>
                <a:cubicBezTo>
                  <a:pt x="493" y="107"/>
                  <a:pt x="491" y="106"/>
                  <a:pt x="490" y="106"/>
                </a:cubicBezTo>
                <a:cubicBezTo>
                  <a:pt x="492" y="106"/>
                  <a:pt x="495" y="106"/>
                  <a:pt x="496" y="105"/>
                </a:cubicBezTo>
                <a:cubicBezTo>
                  <a:pt x="491" y="105"/>
                  <a:pt x="491" y="105"/>
                  <a:pt x="491" y="105"/>
                </a:cubicBezTo>
                <a:cubicBezTo>
                  <a:pt x="497" y="105"/>
                  <a:pt x="494" y="104"/>
                  <a:pt x="492" y="104"/>
                </a:cubicBezTo>
                <a:cubicBezTo>
                  <a:pt x="489" y="103"/>
                  <a:pt x="487" y="103"/>
                  <a:pt x="494" y="101"/>
                </a:cubicBezTo>
                <a:cubicBezTo>
                  <a:pt x="494" y="102"/>
                  <a:pt x="498" y="102"/>
                  <a:pt x="492" y="103"/>
                </a:cubicBezTo>
                <a:cubicBezTo>
                  <a:pt x="494" y="103"/>
                  <a:pt x="496" y="103"/>
                  <a:pt x="499" y="102"/>
                </a:cubicBezTo>
                <a:cubicBezTo>
                  <a:pt x="501" y="102"/>
                  <a:pt x="503" y="101"/>
                  <a:pt x="506" y="101"/>
                </a:cubicBezTo>
                <a:cubicBezTo>
                  <a:pt x="508" y="100"/>
                  <a:pt x="506" y="98"/>
                  <a:pt x="505" y="97"/>
                </a:cubicBezTo>
                <a:cubicBezTo>
                  <a:pt x="504" y="95"/>
                  <a:pt x="503" y="94"/>
                  <a:pt x="506" y="91"/>
                </a:cubicBezTo>
                <a:cubicBezTo>
                  <a:pt x="503" y="93"/>
                  <a:pt x="504" y="94"/>
                  <a:pt x="500" y="96"/>
                </a:cubicBezTo>
                <a:cubicBezTo>
                  <a:pt x="498" y="95"/>
                  <a:pt x="500" y="94"/>
                  <a:pt x="502" y="91"/>
                </a:cubicBezTo>
                <a:cubicBezTo>
                  <a:pt x="504" y="89"/>
                  <a:pt x="506" y="85"/>
                  <a:pt x="507" y="83"/>
                </a:cubicBezTo>
                <a:cubicBezTo>
                  <a:pt x="502" y="86"/>
                  <a:pt x="502" y="86"/>
                  <a:pt x="502" y="86"/>
                </a:cubicBezTo>
                <a:cubicBezTo>
                  <a:pt x="506" y="82"/>
                  <a:pt x="500" y="87"/>
                  <a:pt x="500" y="83"/>
                </a:cubicBezTo>
                <a:cubicBezTo>
                  <a:pt x="501" y="83"/>
                  <a:pt x="503" y="82"/>
                  <a:pt x="503" y="82"/>
                </a:cubicBezTo>
                <a:cubicBezTo>
                  <a:pt x="501" y="80"/>
                  <a:pt x="498" y="84"/>
                  <a:pt x="496" y="83"/>
                </a:cubicBezTo>
                <a:cubicBezTo>
                  <a:pt x="503" y="76"/>
                  <a:pt x="489" y="85"/>
                  <a:pt x="492" y="79"/>
                </a:cubicBezTo>
                <a:cubicBezTo>
                  <a:pt x="490" y="80"/>
                  <a:pt x="490" y="80"/>
                  <a:pt x="490" y="80"/>
                </a:cubicBezTo>
                <a:cubicBezTo>
                  <a:pt x="493" y="76"/>
                  <a:pt x="483" y="77"/>
                  <a:pt x="481" y="74"/>
                </a:cubicBezTo>
                <a:cubicBezTo>
                  <a:pt x="482" y="74"/>
                  <a:pt x="482" y="77"/>
                  <a:pt x="487" y="74"/>
                </a:cubicBezTo>
                <a:cubicBezTo>
                  <a:pt x="487" y="69"/>
                  <a:pt x="487" y="69"/>
                  <a:pt x="487" y="69"/>
                </a:cubicBezTo>
                <a:cubicBezTo>
                  <a:pt x="485" y="70"/>
                  <a:pt x="484" y="69"/>
                  <a:pt x="482" y="71"/>
                </a:cubicBezTo>
                <a:cubicBezTo>
                  <a:pt x="481" y="72"/>
                  <a:pt x="483" y="72"/>
                  <a:pt x="483" y="72"/>
                </a:cubicBezTo>
                <a:cubicBezTo>
                  <a:pt x="480" y="73"/>
                  <a:pt x="480" y="73"/>
                  <a:pt x="480" y="73"/>
                </a:cubicBezTo>
                <a:cubicBezTo>
                  <a:pt x="481" y="68"/>
                  <a:pt x="488" y="69"/>
                  <a:pt x="493" y="67"/>
                </a:cubicBezTo>
                <a:cubicBezTo>
                  <a:pt x="491" y="66"/>
                  <a:pt x="495" y="63"/>
                  <a:pt x="495" y="62"/>
                </a:cubicBezTo>
                <a:cubicBezTo>
                  <a:pt x="489" y="63"/>
                  <a:pt x="490" y="66"/>
                  <a:pt x="484" y="68"/>
                </a:cubicBezTo>
                <a:cubicBezTo>
                  <a:pt x="481" y="68"/>
                  <a:pt x="483" y="62"/>
                  <a:pt x="488" y="59"/>
                </a:cubicBezTo>
                <a:cubicBezTo>
                  <a:pt x="475" y="63"/>
                  <a:pt x="482" y="53"/>
                  <a:pt x="473" y="57"/>
                </a:cubicBezTo>
                <a:cubicBezTo>
                  <a:pt x="474" y="57"/>
                  <a:pt x="477" y="55"/>
                  <a:pt x="475" y="55"/>
                </a:cubicBezTo>
                <a:cubicBezTo>
                  <a:pt x="473" y="56"/>
                  <a:pt x="473" y="56"/>
                  <a:pt x="473" y="56"/>
                </a:cubicBezTo>
                <a:cubicBezTo>
                  <a:pt x="468" y="55"/>
                  <a:pt x="480" y="50"/>
                  <a:pt x="477" y="49"/>
                </a:cubicBezTo>
                <a:cubicBezTo>
                  <a:pt x="476" y="50"/>
                  <a:pt x="475" y="51"/>
                  <a:pt x="473" y="52"/>
                </a:cubicBezTo>
                <a:cubicBezTo>
                  <a:pt x="470" y="50"/>
                  <a:pt x="482" y="42"/>
                  <a:pt x="475" y="41"/>
                </a:cubicBezTo>
                <a:cubicBezTo>
                  <a:pt x="475" y="42"/>
                  <a:pt x="474" y="42"/>
                  <a:pt x="474" y="42"/>
                </a:cubicBezTo>
                <a:cubicBezTo>
                  <a:pt x="473" y="43"/>
                  <a:pt x="473" y="42"/>
                  <a:pt x="475" y="40"/>
                </a:cubicBezTo>
                <a:cubicBezTo>
                  <a:pt x="479" y="40"/>
                  <a:pt x="479" y="40"/>
                  <a:pt x="479" y="40"/>
                </a:cubicBezTo>
                <a:cubicBezTo>
                  <a:pt x="489" y="34"/>
                  <a:pt x="472" y="37"/>
                  <a:pt x="474" y="33"/>
                </a:cubicBezTo>
                <a:cubicBezTo>
                  <a:pt x="472" y="34"/>
                  <a:pt x="473" y="36"/>
                  <a:pt x="469" y="36"/>
                </a:cubicBezTo>
                <a:cubicBezTo>
                  <a:pt x="468" y="35"/>
                  <a:pt x="480" y="30"/>
                  <a:pt x="474" y="30"/>
                </a:cubicBezTo>
                <a:cubicBezTo>
                  <a:pt x="473" y="32"/>
                  <a:pt x="467" y="34"/>
                  <a:pt x="467" y="35"/>
                </a:cubicBezTo>
                <a:cubicBezTo>
                  <a:pt x="465" y="34"/>
                  <a:pt x="462" y="34"/>
                  <a:pt x="466" y="32"/>
                </a:cubicBezTo>
                <a:cubicBezTo>
                  <a:pt x="465" y="32"/>
                  <a:pt x="463" y="32"/>
                  <a:pt x="462" y="33"/>
                </a:cubicBezTo>
                <a:cubicBezTo>
                  <a:pt x="465" y="31"/>
                  <a:pt x="462" y="30"/>
                  <a:pt x="461" y="29"/>
                </a:cubicBezTo>
                <a:cubicBezTo>
                  <a:pt x="459" y="30"/>
                  <a:pt x="459" y="30"/>
                  <a:pt x="459" y="30"/>
                </a:cubicBezTo>
                <a:cubicBezTo>
                  <a:pt x="469" y="24"/>
                  <a:pt x="458" y="27"/>
                  <a:pt x="458" y="25"/>
                </a:cubicBezTo>
                <a:cubicBezTo>
                  <a:pt x="455" y="26"/>
                  <a:pt x="455" y="26"/>
                  <a:pt x="455" y="26"/>
                </a:cubicBezTo>
                <a:cubicBezTo>
                  <a:pt x="456" y="25"/>
                  <a:pt x="459" y="22"/>
                  <a:pt x="454" y="22"/>
                </a:cubicBezTo>
                <a:cubicBezTo>
                  <a:pt x="451" y="24"/>
                  <a:pt x="451" y="24"/>
                  <a:pt x="451" y="24"/>
                </a:cubicBezTo>
                <a:cubicBezTo>
                  <a:pt x="453" y="22"/>
                  <a:pt x="446" y="21"/>
                  <a:pt x="451" y="18"/>
                </a:cubicBezTo>
                <a:cubicBezTo>
                  <a:pt x="450" y="18"/>
                  <a:pt x="445" y="22"/>
                  <a:pt x="444" y="20"/>
                </a:cubicBezTo>
                <a:cubicBezTo>
                  <a:pt x="446" y="18"/>
                  <a:pt x="447" y="16"/>
                  <a:pt x="444" y="16"/>
                </a:cubicBezTo>
                <a:cubicBezTo>
                  <a:pt x="442" y="17"/>
                  <a:pt x="440" y="18"/>
                  <a:pt x="442" y="18"/>
                </a:cubicBezTo>
                <a:cubicBezTo>
                  <a:pt x="443" y="18"/>
                  <a:pt x="443" y="18"/>
                  <a:pt x="444" y="17"/>
                </a:cubicBezTo>
                <a:cubicBezTo>
                  <a:pt x="441" y="19"/>
                  <a:pt x="441" y="19"/>
                  <a:pt x="441" y="19"/>
                </a:cubicBezTo>
                <a:cubicBezTo>
                  <a:pt x="438" y="18"/>
                  <a:pt x="443" y="17"/>
                  <a:pt x="441" y="15"/>
                </a:cubicBezTo>
                <a:cubicBezTo>
                  <a:pt x="439" y="16"/>
                  <a:pt x="438" y="17"/>
                  <a:pt x="436" y="18"/>
                </a:cubicBezTo>
                <a:cubicBezTo>
                  <a:pt x="437" y="15"/>
                  <a:pt x="439" y="12"/>
                  <a:pt x="440" y="8"/>
                </a:cubicBezTo>
                <a:cubicBezTo>
                  <a:pt x="443" y="7"/>
                  <a:pt x="444" y="8"/>
                  <a:pt x="448" y="6"/>
                </a:cubicBezTo>
                <a:cubicBezTo>
                  <a:pt x="448" y="7"/>
                  <a:pt x="449" y="7"/>
                  <a:pt x="450" y="8"/>
                </a:cubicBezTo>
                <a:cubicBezTo>
                  <a:pt x="455" y="8"/>
                  <a:pt x="454" y="5"/>
                  <a:pt x="455" y="3"/>
                </a:cubicBezTo>
                <a:cubicBezTo>
                  <a:pt x="456" y="5"/>
                  <a:pt x="456" y="5"/>
                  <a:pt x="456" y="5"/>
                </a:cubicBezTo>
                <a:cubicBezTo>
                  <a:pt x="457" y="5"/>
                  <a:pt x="458" y="5"/>
                  <a:pt x="458" y="5"/>
                </a:cubicBezTo>
                <a:cubicBezTo>
                  <a:pt x="458" y="6"/>
                  <a:pt x="458" y="6"/>
                  <a:pt x="458" y="6"/>
                </a:cubicBezTo>
                <a:cubicBezTo>
                  <a:pt x="463" y="0"/>
                  <a:pt x="468" y="6"/>
                  <a:pt x="471" y="1"/>
                </a:cubicBezTo>
                <a:cubicBezTo>
                  <a:pt x="471" y="2"/>
                  <a:pt x="468" y="4"/>
                  <a:pt x="466" y="6"/>
                </a:cubicBezTo>
                <a:cubicBezTo>
                  <a:pt x="465" y="8"/>
                  <a:pt x="468" y="6"/>
                  <a:pt x="470" y="6"/>
                </a:cubicBezTo>
                <a:cubicBezTo>
                  <a:pt x="474" y="2"/>
                  <a:pt x="474" y="2"/>
                  <a:pt x="474" y="2"/>
                </a:cubicBezTo>
                <a:cubicBezTo>
                  <a:pt x="473" y="7"/>
                  <a:pt x="478" y="0"/>
                  <a:pt x="482" y="2"/>
                </a:cubicBezTo>
                <a:cubicBezTo>
                  <a:pt x="480" y="6"/>
                  <a:pt x="495" y="3"/>
                  <a:pt x="496" y="4"/>
                </a:cubicBezTo>
                <a:cubicBezTo>
                  <a:pt x="496" y="7"/>
                  <a:pt x="490" y="5"/>
                  <a:pt x="488" y="8"/>
                </a:cubicBezTo>
                <a:cubicBezTo>
                  <a:pt x="488" y="9"/>
                  <a:pt x="491" y="7"/>
                  <a:pt x="493" y="8"/>
                </a:cubicBezTo>
                <a:cubicBezTo>
                  <a:pt x="487" y="11"/>
                  <a:pt x="487" y="11"/>
                  <a:pt x="487" y="11"/>
                </a:cubicBezTo>
                <a:cubicBezTo>
                  <a:pt x="487" y="13"/>
                  <a:pt x="493" y="9"/>
                  <a:pt x="491" y="11"/>
                </a:cubicBezTo>
                <a:cubicBezTo>
                  <a:pt x="495" y="11"/>
                  <a:pt x="493" y="9"/>
                  <a:pt x="498" y="7"/>
                </a:cubicBezTo>
                <a:cubicBezTo>
                  <a:pt x="497" y="8"/>
                  <a:pt x="495" y="11"/>
                  <a:pt x="498" y="10"/>
                </a:cubicBezTo>
                <a:cubicBezTo>
                  <a:pt x="499" y="10"/>
                  <a:pt x="499" y="8"/>
                  <a:pt x="500" y="9"/>
                </a:cubicBezTo>
                <a:cubicBezTo>
                  <a:pt x="499" y="14"/>
                  <a:pt x="506" y="13"/>
                  <a:pt x="507" y="17"/>
                </a:cubicBezTo>
                <a:cubicBezTo>
                  <a:pt x="510" y="16"/>
                  <a:pt x="510" y="16"/>
                  <a:pt x="510" y="16"/>
                </a:cubicBezTo>
                <a:cubicBezTo>
                  <a:pt x="509" y="16"/>
                  <a:pt x="508" y="17"/>
                  <a:pt x="509" y="17"/>
                </a:cubicBezTo>
                <a:cubicBezTo>
                  <a:pt x="511" y="16"/>
                  <a:pt x="511" y="16"/>
                  <a:pt x="511" y="16"/>
                </a:cubicBezTo>
                <a:cubicBezTo>
                  <a:pt x="511" y="17"/>
                  <a:pt x="509" y="23"/>
                  <a:pt x="511" y="25"/>
                </a:cubicBezTo>
                <a:cubicBezTo>
                  <a:pt x="514" y="22"/>
                  <a:pt x="514" y="22"/>
                  <a:pt x="514" y="22"/>
                </a:cubicBezTo>
                <a:cubicBezTo>
                  <a:pt x="511" y="26"/>
                  <a:pt x="511" y="26"/>
                  <a:pt x="511" y="26"/>
                </a:cubicBezTo>
                <a:cubicBezTo>
                  <a:pt x="516" y="24"/>
                  <a:pt x="516" y="24"/>
                  <a:pt x="516" y="24"/>
                </a:cubicBezTo>
                <a:cubicBezTo>
                  <a:pt x="511" y="27"/>
                  <a:pt x="516" y="28"/>
                  <a:pt x="515" y="31"/>
                </a:cubicBezTo>
                <a:cubicBezTo>
                  <a:pt x="519" y="30"/>
                  <a:pt x="519" y="30"/>
                  <a:pt x="519" y="30"/>
                </a:cubicBezTo>
                <a:cubicBezTo>
                  <a:pt x="517" y="32"/>
                  <a:pt x="517" y="32"/>
                  <a:pt x="517" y="32"/>
                </a:cubicBezTo>
                <a:cubicBezTo>
                  <a:pt x="519" y="30"/>
                  <a:pt x="519" y="30"/>
                  <a:pt x="519" y="30"/>
                </a:cubicBezTo>
                <a:cubicBezTo>
                  <a:pt x="520" y="32"/>
                  <a:pt x="515" y="36"/>
                  <a:pt x="518" y="36"/>
                </a:cubicBezTo>
                <a:cubicBezTo>
                  <a:pt x="517" y="36"/>
                  <a:pt x="522" y="33"/>
                  <a:pt x="524" y="32"/>
                </a:cubicBezTo>
                <a:close/>
                <a:moveTo>
                  <a:pt x="552" y="103"/>
                </a:moveTo>
                <a:cubicBezTo>
                  <a:pt x="552" y="104"/>
                  <a:pt x="552" y="104"/>
                  <a:pt x="552" y="104"/>
                </a:cubicBezTo>
                <a:cubicBezTo>
                  <a:pt x="553" y="103"/>
                  <a:pt x="552" y="103"/>
                  <a:pt x="552" y="103"/>
                </a:cubicBezTo>
                <a:cubicBezTo>
                  <a:pt x="551" y="101"/>
                  <a:pt x="551" y="101"/>
                  <a:pt x="551" y="101"/>
                </a:cubicBezTo>
                <a:cubicBezTo>
                  <a:pt x="547" y="102"/>
                  <a:pt x="550" y="102"/>
                  <a:pt x="552" y="103"/>
                </a:cubicBezTo>
                <a:close/>
                <a:moveTo>
                  <a:pt x="473" y="166"/>
                </a:moveTo>
                <a:cubicBezTo>
                  <a:pt x="475" y="166"/>
                  <a:pt x="475" y="166"/>
                  <a:pt x="475" y="166"/>
                </a:cubicBezTo>
                <a:cubicBezTo>
                  <a:pt x="475" y="167"/>
                  <a:pt x="473" y="165"/>
                  <a:pt x="475" y="168"/>
                </a:cubicBezTo>
                <a:cubicBezTo>
                  <a:pt x="474" y="167"/>
                  <a:pt x="474" y="168"/>
                  <a:pt x="473" y="166"/>
                </a:cubicBezTo>
                <a:close/>
                <a:moveTo>
                  <a:pt x="509" y="103"/>
                </a:moveTo>
                <a:cubicBezTo>
                  <a:pt x="506" y="104"/>
                  <a:pt x="506" y="104"/>
                  <a:pt x="506" y="104"/>
                </a:cubicBezTo>
                <a:cubicBezTo>
                  <a:pt x="510" y="104"/>
                  <a:pt x="510" y="104"/>
                  <a:pt x="510" y="104"/>
                </a:cubicBezTo>
                <a:lnTo>
                  <a:pt x="509" y="103"/>
                </a:lnTo>
                <a:close/>
                <a:moveTo>
                  <a:pt x="502" y="93"/>
                </a:moveTo>
                <a:cubicBezTo>
                  <a:pt x="502" y="94"/>
                  <a:pt x="502" y="94"/>
                  <a:pt x="501" y="95"/>
                </a:cubicBezTo>
                <a:cubicBezTo>
                  <a:pt x="502" y="95"/>
                  <a:pt x="502" y="95"/>
                  <a:pt x="502" y="95"/>
                </a:cubicBezTo>
                <a:cubicBezTo>
                  <a:pt x="502" y="94"/>
                  <a:pt x="503" y="93"/>
                  <a:pt x="503" y="93"/>
                </a:cubicBezTo>
                <a:lnTo>
                  <a:pt x="502" y="93"/>
                </a:lnTo>
                <a:close/>
                <a:moveTo>
                  <a:pt x="523" y="61"/>
                </a:moveTo>
                <a:cubicBezTo>
                  <a:pt x="518" y="65"/>
                  <a:pt x="524" y="62"/>
                  <a:pt x="522" y="64"/>
                </a:cubicBezTo>
                <a:cubicBezTo>
                  <a:pt x="522" y="64"/>
                  <a:pt x="521" y="65"/>
                  <a:pt x="521" y="65"/>
                </a:cubicBezTo>
                <a:cubicBezTo>
                  <a:pt x="522" y="65"/>
                  <a:pt x="522" y="64"/>
                  <a:pt x="522" y="64"/>
                </a:cubicBezTo>
                <a:cubicBezTo>
                  <a:pt x="524" y="63"/>
                  <a:pt x="528" y="59"/>
                  <a:pt x="523" y="61"/>
                </a:cubicBezTo>
                <a:close/>
                <a:moveTo>
                  <a:pt x="540" y="98"/>
                </a:moveTo>
                <a:cubicBezTo>
                  <a:pt x="544" y="98"/>
                  <a:pt x="543" y="95"/>
                  <a:pt x="545" y="94"/>
                </a:cubicBezTo>
                <a:cubicBezTo>
                  <a:pt x="544" y="93"/>
                  <a:pt x="541" y="95"/>
                  <a:pt x="539" y="96"/>
                </a:cubicBezTo>
                <a:cubicBezTo>
                  <a:pt x="539" y="95"/>
                  <a:pt x="539" y="95"/>
                  <a:pt x="539" y="94"/>
                </a:cubicBezTo>
                <a:cubicBezTo>
                  <a:pt x="531" y="96"/>
                  <a:pt x="543" y="96"/>
                  <a:pt x="540" y="98"/>
                </a:cubicBezTo>
                <a:close/>
                <a:moveTo>
                  <a:pt x="562" y="140"/>
                </a:moveTo>
                <a:cubicBezTo>
                  <a:pt x="565" y="140"/>
                  <a:pt x="565" y="140"/>
                  <a:pt x="565" y="140"/>
                </a:cubicBezTo>
                <a:cubicBezTo>
                  <a:pt x="568" y="141"/>
                  <a:pt x="568" y="141"/>
                  <a:pt x="568" y="141"/>
                </a:cubicBezTo>
                <a:cubicBezTo>
                  <a:pt x="569" y="141"/>
                  <a:pt x="569" y="141"/>
                  <a:pt x="569" y="141"/>
                </a:cubicBezTo>
                <a:lnTo>
                  <a:pt x="562" y="140"/>
                </a:lnTo>
                <a:close/>
                <a:moveTo>
                  <a:pt x="556" y="144"/>
                </a:moveTo>
                <a:cubicBezTo>
                  <a:pt x="554" y="145"/>
                  <a:pt x="546" y="143"/>
                  <a:pt x="541" y="140"/>
                </a:cubicBezTo>
                <a:cubicBezTo>
                  <a:pt x="544" y="140"/>
                  <a:pt x="545" y="139"/>
                  <a:pt x="553" y="142"/>
                </a:cubicBezTo>
                <a:cubicBezTo>
                  <a:pt x="548" y="140"/>
                  <a:pt x="564" y="146"/>
                  <a:pt x="556" y="144"/>
                </a:cubicBezTo>
                <a:close/>
                <a:moveTo>
                  <a:pt x="521" y="78"/>
                </a:moveTo>
                <a:cubicBezTo>
                  <a:pt x="520" y="80"/>
                  <a:pt x="513" y="85"/>
                  <a:pt x="519" y="86"/>
                </a:cubicBezTo>
                <a:cubicBezTo>
                  <a:pt x="520" y="83"/>
                  <a:pt x="520" y="83"/>
                  <a:pt x="520" y="83"/>
                </a:cubicBezTo>
                <a:cubicBezTo>
                  <a:pt x="520" y="83"/>
                  <a:pt x="520" y="83"/>
                  <a:pt x="520" y="83"/>
                </a:cubicBezTo>
                <a:cubicBezTo>
                  <a:pt x="523" y="81"/>
                  <a:pt x="523" y="81"/>
                  <a:pt x="523" y="81"/>
                </a:cubicBezTo>
                <a:cubicBezTo>
                  <a:pt x="515" y="86"/>
                  <a:pt x="521" y="79"/>
                  <a:pt x="521" y="78"/>
                </a:cubicBezTo>
                <a:close/>
                <a:moveTo>
                  <a:pt x="529" y="145"/>
                </a:moveTo>
                <a:cubicBezTo>
                  <a:pt x="528" y="146"/>
                  <a:pt x="522" y="144"/>
                  <a:pt x="516" y="140"/>
                </a:cubicBezTo>
                <a:cubicBezTo>
                  <a:pt x="519" y="142"/>
                  <a:pt x="526" y="144"/>
                  <a:pt x="531" y="146"/>
                </a:cubicBezTo>
                <a:cubicBezTo>
                  <a:pt x="530" y="145"/>
                  <a:pt x="529" y="145"/>
                  <a:pt x="529" y="145"/>
                </a:cubicBezTo>
                <a:close/>
                <a:moveTo>
                  <a:pt x="523" y="141"/>
                </a:moveTo>
                <a:cubicBezTo>
                  <a:pt x="523" y="140"/>
                  <a:pt x="518" y="137"/>
                  <a:pt x="523" y="139"/>
                </a:cubicBezTo>
                <a:cubicBezTo>
                  <a:pt x="526" y="141"/>
                  <a:pt x="536" y="147"/>
                  <a:pt x="536" y="144"/>
                </a:cubicBezTo>
                <a:cubicBezTo>
                  <a:pt x="527" y="140"/>
                  <a:pt x="524" y="138"/>
                  <a:pt x="518" y="137"/>
                </a:cubicBezTo>
                <a:lnTo>
                  <a:pt x="523" y="141"/>
                </a:lnTo>
                <a:close/>
                <a:moveTo>
                  <a:pt x="541" y="148"/>
                </a:moveTo>
                <a:cubicBezTo>
                  <a:pt x="541" y="147"/>
                  <a:pt x="541" y="146"/>
                  <a:pt x="541" y="145"/>
                </a:cubicBezTo>
                <a:cubicBezTo>
                  <a:pt x="531" y="141"/>
                  <a:pt x="539" y="146"/>
                  <a:pt x="541" y="148"/>
                </a:cubicBezTo>
                <a:cubicBezTo>
                  <a:pt x="541" y="149"/>
                  <a:pt x="541" y="149"/>
                  <a:pt x="541" y="149"/>
                </a:cubicBezTo>
                <a:cubicBezTo>
                  <a:pt x="541" y="149"/>
                  <a:pt x="541" y="148"/>
                  <a:pt x="541" y="148"/>
                </a:cubicBezTo>
                <a:close/>
                <a:moveTo>
                  <a:pt x="513" y="155"/>
                </a:moveTo>
                <a:cubicBezTo>
                  <a:pt x="515" y="156"/>
                  <a:pt x="515" y="156"/>
                  <a:pt x="515" y="156"/>
                </a:cubicBezTo>
                <a:cubicBezTo>
                  <a:pt x="516" y="157"/>
                  <a:pt x="517" y="158"/>
                  <a:pt x="518" y="157"/>
                </a:cubicBezTo>
                <a:cubicBezTo>
                  <a:pt x="515" y="156"/>
                  <a:pt x="515" y="156"/>
                  <a:pt x="515" y="156"/>
                </a:cubicBezTo>
                <a:cubicBezTo>
                  <a:pt x="514" y="154"/>
                  <a:pt x="514" y="152"/>
                  <a:pt x="513" y="155"/>
                </a:cubicBezTo>
                <a:close/>
                <a:moveTo>
                  <a:pt x="537" y="149"/>
                </a:moveTo>
                <a:cubicBezTo>
                  <a:pt x="533" y="149"/>
                  <a:pt x="533" y="149"/>
                  <a:pt x="533" y="149"/>
                </a:cubicBezTo>
                <a:cubicBezTo>
                  <a:pt x="533" y="148"/>
                  <a:pt x="533" y="146"/>
                  <a:pt x="537" y="149"/>
                </a:cubicBezTo>
                <a:close/>
                <a:moveTo>
                  <a:pt x="516" y="149"/>
                </a:moveTo>
                <a:cubicBezTo>
                  <a:pt x="516" y="149"/>
                  <a:pt x="513" y="150"/>
                  <a:pt x="512" y="151"/>
                </a:cubicBezTo>
                <a:cubicBezTo>
                  <a:pt x="514" y="152"/>
                  <a:pt x="518" y="152"/>
                  <a:pt x="516" y="149"/>
                </a:cubicBezTo>
                <a:close/>
                <a:moveTo>
                  <a:pt x="455" y="166"/>
                </a:moveTo>
                <a:cubicBezTo>
                  <a:pt x="454" y="162"/>
                  <a:pt x="454" y="162"/>
                  <a:pt x="454" y="162"/>
                </a:cubicBezTo>
                <a:cubicBezTo>
                  <a:pt x="452" y="162"/>
                  <a:pt x="452" y="162"/>
                  <a:pt x="452" y="162"/>
                </a:cubicBezTo>
                <a:lnTo>
                  <a:pt x="455" y="166"/>
                </a:lnTo>
                <a:close/>
                <a:moveTo>
                  <a:pt x="468" y="155"/>
                </a:moveTo>
                <a:cubicBezTo>
                  <a:pt x="469" y="155"/>
                  <a:pt x="469" y="155"/>
                  <a:pt x="469" y="155"/>
                </a:cubicBezTo>
                <a:cubicBezTo>
                  <a:pt x="468" y="153"/>
                  <a:pt x="468" y="153"/>
                  <a:pt x="468" y="153"/>
                </a:cubicBezTo>
                <a:lnTo>
                  <a:pt x="468" y="155"/>
                </a:lnTo>
                <a:close/>
                <a:moveTo>
                  <a:pt x="484" y="145"/>
                </a:moveTo>
                <a:cubicBezTo>
                  <a:pt x="484" y="146"/>
                  <a:pt x="484" y="146"/>
                  <a:pt x="484" y="147"/>
                </a:cubicBezTo>
                <a:cubicBezTo>
                  <a:pt x="484" y="150"/>
                  <a:pt x="481" y="153"/>
                  <a:pt x="479" y="152"/>
                </a:cubicBezTo>
                <a:cubicBezTo>
                  <a:pt x="479" y="155"/>
                  <a:pt x="483" y="158"/>
                  <a:pt x="484" y="160"/>
                </a:cubicBezTo>
                <a:cubicBezTo>
                  <a:pt x="478" y="146"/>
                  <a:pt x="486" y="160"/>
                  <a:pt x="486" y="154"/>
                </a:cubicBezTo>
                <a:cubicBezTo>
                  <a:pt x="485" y="153"/>
                  <a:pt x="484" y="154"/>
                  <a:pt x="483" y="152"/>
                </a:cubicBezTo>
                <a:cubicBezTo>
                  <a:pt x="483" y="150"/>
                  <a:pt x="484" y="149"/>
                  <a:pt x="485" y="150"/>
                </a:cubicBezTo>
                <a:cubicBezTo>
                  <a:pt x="486" y="151"/>
                  <a:pt x="486" y="152"/>
                  <a:pt x="486" y="152"/>
                </a:cubicBezTo>
                <a:cubicBezTo>
                  <a:pt x="486" y="151"/>
                  <a:pt x="485" y="150"/>
                  <a:pt x="485" y="150"/>
                </a:cubicBezTo>
                <a:cubicBezTo>
                  <a:pt x="485" y="149"/>
                  <a:pt x="484" y="148"/>
                  <a:pt x="484" y="147"/>
                </a:cubicBezTo>
                <a:cubicBezTo>
                  <a:pt x="484" y="146"/>
                  <a:pt x="484" y="146"/>
                  <a:pt x="484" y="145"/>
                </a:cubicBezTo>
                <a:close/>
                <a:moveTo>
                  <a:pt x="506" y="138"/>
                </a:moveTo>
                <a:cubicBezTo>
                  <a:pt x="507" y="139"/>
                  <a:pt x="508" y="141"/>
                  <a:pt x="510" y="142"/>
                </a:cubicBezTo>
                <a:cubicBezTo>
                  <a:pt x="509" y="140"/>
                  <a:pt x="507" y="139"/>
                  <a:pt x="506" y="138"/>
                </a:cubicBezTo>
                <a:cubicBezTo>
                  <a:pt x="505" y="138"/>
                  <a:pt x="504" y="137"/>
                  <a:pt x="504" y="137"/>
                </a:cubicBezTo>
                <a:cubicBezTo>
                  <a:pt x="504" y="137"/>
                  <a:pt x="505" y="138"/>
                  <a:pt x="506" y="138"/>
                </a:cubicBezTo>
                <a:close/>
                <a:moveTo>
                  <a:pt x="498" y="132"/>
                </a:moveTo>
                <a:cubicBezTo>
                  <a:pt x="501" y="133"/>
                  <a:pt x="503" y="135"/>
                  <a:pt x="506" y="136"/>
                </a:cubicBezTo>
                <a:cubicBezTo>
                  <a:pt x="502" y="134"/>
                  <a:pt x="502" y="134"/>
                  <a:pt x="502" y="134"/>
                </a:cubicBezTo>
                <a:cubicBezTo>
                  <a:pt x="504" y="134"/>
                  <a:pt x="505" y="135"/>
                  <a:pt x="506" y="135"/>
                </a:cubicBezTo>
                <a:cubicBezTo>
                  <a:pt x="502" y="132"/>
                  <a:pt x="497" y="129"/>
                  <a:pt x="498" y="132"/>
                </a:cubicBezTo>
                <a:close/>
                <a:moveTo>
                  <a:pt x="508" y="133"/>
                </a:moveTo>
                <a:cubicBezTo>
                  <a:pt x="504" y="132"/>
                  <a:pt x="504" y="132"/>
                  <a:pt x="504" y="132"/>
                </a:cubicBezTo>
                <a:cubicBezTo>
                  <a:pt x="504" y="133"/>
                  <a:pt x="504" y="133"/>
                  <a:pt x="504" y="133"/>
                </a:cubicBezTo>
                <a:cubicBezTo>
                  <a:pt x="504" y="133"/>
                  <a:pt x="504" y="133"/>
                  <a:pt x="504" y="133"/>
                </a:cubicBezTo>
                <a:cubicBezTo>
                  <a:pt x="508" y="136"/>
                  <a:pt x="508" y="136"/>
                  <a:pt x="508" y="136"/>
                </a:cubicBezTo>
                <a:cubicBezTo>
                  <a:pt x="504" y="133"/>
                  <a:pt x="504" y="133"/>
                  <a:pt x="504" y="133"/>
                </a:cubicBezTo>
                <a:lnTo>
                  <a:pt x="508" y="133"/>
                </a:lnTo>
                <a:close/>
                <a:moveTo>
                  <a:pt x="539" y="127"/>
                </a:moveTo>
                <a:cubicBezTo>
                  <a:pt x="542" y="128"/>
                  <a:pt x="544" y="129"/>
                  <a:pt x="538" y="128"/>
                </a:cubicBezTo>
                <a:cubicBezTo>
                  <a:pt x="536" y="126"/>
                  <a:pt x="536" y="126"/>
                  <a:pt x="536" y="126"/>
                </a:cubicBezTo>
                <a:cubicBezTo>
                  <a:pt x="536" y="126"/>
                  <a:pt x="532" y="126"/>
                  <a:pt x="534" y="127"/>
                </a:cubicBezTo>
                <a:cubicBezTo>
                  <a:pt x="517" y="121"/>
                  <a:pt x="536" y="128"/>
                  <a:pt x="528" y="123"/>
                </a:cubicBezTo>
                <a:cubicBezTo>
                  <a:pt x="530" y="126"/>
                  <a:pt x="520" y="122"/>
                  <a:pt x="514" y="120"/>
                </a:cubicBezTo>
                <a:cubicBezTo>
                  <a:pt x="518" y="121"/>
                  <a:pt x="518" y="120"/>
                  <a:pt x="520" y="120"/>
                </a:cubicBezTo>
                <a:cubicBezTo>
                  <a:pt x="521" y="120"/>
                  <a:pt x="522" y="120"/>
                  <a:pt x="524" y="121"/>
                </a:cubicBezTo>
                <a:cubicBezTo>
                  <a:pt x="525" y="121"/>
                  <a:pt x="526" y="121"/>
                  <a:pt x="528" y="122"/>
                </a:cubicBezTo>
                <a:cubicBezTo>
                  <a:pt x="529" y="122"/>
                  <a:pt x="531" y="123"/>
                  <a:pt x="534" y="124"/>
                </a:cubicBezTo>
                <a:cubicBezTo>
                  <a:pt x="532" y="124"/>
                  <a:pt x="536" y="125"/>
                  <a:pt x="539" y="127"/>
                </a:cubicBezTo>
                <a:close/>
                <a:moveTo>
                  <a:pt x="520" y="108"/>
                </a:moveTo>
                <a:cubicBezTo>
                  <a:pt x="520" y="106"/>
                  <a:pt x="520" y="106"/>
                  <a:pt x="520" y="106"/>
                </a:cubicBezTo>
                <a:cubicBezTo>
                  <a:pt x="521" y="108"/>
                  <a:pt x="521" y="108"/>
                  <a:pt x="521" y="108"/>
                </a:cubicBezTo>
                <a:lnTo>
                  <a:pt x="520" y="108"/>
                </a:lnTo>
                <a:close/>
                <a:moveTo>
                  <a:pt x="488" y="61"/>
                </a:moveTo>
                <a:cubicBezTo>
                  <a:pt x="483" y="63"/>
                  <a:pt x="489" y="64"/>
                  <a:pt x="492" y="62"/>
                </a:cubicBezTo>
                <a:cubicBezTo>
                  <a:pt x="490" y="63"/>
                  <a:pt x="489" y="61"/>
                  <a:pt x="488" y="61"/>
                </a:cubicBezTo>
                <a:close/>
                <a:moveTo>
                  <a:pt x="480" y="41"/>
                </a:moveTo>
                <a:cubicBezTo>
                  <a:pt x="481" y="42"/>
                  <a:pt x="476" y="46"/>
                  <a:pt x="482" y="44"/>
                </a:cubicBezTo>
                <a:cubicBezTo>
                  <a:pt x="483" y="41"/>
                  <a:pt x="483" y="41"/>
                  <a:pt x="483" y="41"/>
                </a:cubicBezTo>
                <a:cubicBezTo>
                  <a:pt x="481" y="41"/>
                  <a:pt x="483" y="40"/>
                  <a:pt x="480" y="41"/>
                </a:cubicBezTo>
                <a:close/>
                <a:moveTo>
                  <a:pt x="472" y="28"/>
                </a:moveTo>
                <a:cubicBezTo>
                  <a:pt x="478" y="25"/>
                  <a:pt x="478" y="25"/>
                  <a:pt x="478" y="25"/>
                </a:cubicBezTo>
                <a:cubicBezTo>
                  <a:pt x="477" y="26"/>
                  <a:pt x="477" y="26"/>
                  <a:pt x="477" y="26"/>
                </a:cubicBezTo>
                <a:lnTo>
                  <a:pt x="472" y="28"/>
                </a:lnTo>
                <a:close/>
                <a:moveTo>
                  <a:pt x="466" y="33"/>
                </a:moveTo>
                <a:cubicBezTo>
                  <a:pt x="466" y="33"/>
                  <a:pt x="466" y="31"/>
                  <a:pt x="469" y="30"/>
                </a:cubicBezTo>
                <a:lnTo>
                  <a:pt x="466" y="33"/>
                </a:lnTo>
                <a:close/>
                <a:moveTo>
                  <a:pt x="465" y="16"/>
                </a:moveTo>
                <a:cubicBezTo>
                  <a:pt x="459" y="19"/>
                  <a:pt x="459" y="19"/>
                  <a:pt x="459" y="19"/>
                </a:cubicBezTo>
                <a:cubicBezTo>
                  <a:pt x="459" y="19"/>
                  <a:pt x="459" y="19"/>
                  <a:pt x="459" y="19"/>
                </a:cubicBezTo>
                <a:lnTo>
                  <a:pt x="465" y="16"/>
                </a:lnTo>
                <a:close/>
                <a:moveTo>
                  <a:pt x="469" y="16"/>
                </a:moveTo>
                <a:cubicBezTo>
                  <a:pt x="468" y="17"/>
                  <a:pt x="467" y="17"/>
                  <a:pt x="466" y="18"/>
                </a:cubicBezTo>
                <a:cubicBezTo>
                  <a:pt x="464" y="19"/>
                  <a:pt x="464" y="20"/>
                  <a:pt x="466" y="20"/>
                </a:cubicBezTo>
                <a:cubicBezTo>
                  <a:pt x="469" y="19"/>
                  <a:pt x="467" y="19"/>
                  <a:pt x="467" y="18"/>
                </a:cubicBezTo>
                <a:cubicBezTo>
                  <a:pt x="468" y="18"/>
                  <a:pt x="470" y="18"/>
                  <a:pt x="469" y="20"/>
                </a:cubicBezTo>
                <a:cubicBezTo>
                  <a:pt x="464" y="21"/>
                  <a:pt x="464" y="21"/>
                  <a:pt x="460" y="23"/>
                </a:cubicBezTo>
                <a:cubicBezTo>
                  <a:pt x="456" y="21"/>
                  <a:pt x="462" y="19"/>
                  <a:pt x="466" y="18"/>
                </a:cubicBezTo>
                <a:cubicBezTo>
                  <a:pt x="466" y="17"/>
                  <a:pt x="468" y="17"/>
                  <a:pt x="469" y="16"/>
                </a:cubicBezTo>
                <a:close/>
                <a:moveTo>
                  <a:pt x="474" y="23"/>
                </a:moveTo>
                <a:cubicBezTo>
                  <a:pt x="473" y="23"/>
                  <a:pt x="472" y="23"/>
                  <a:pt x="471" y="24"/>
                </a:cubicBezTo>
                <a:cubicBezTo>
                  <a:pt x="469" y="23"/>
                  <a:pt x="467" y="22"/>
                  <a:pt x="463" y="25"/>
                </a:cubicBezTo>
                <a:cubicBezTo>
                  <a:pt x="464" y="26"/>
                  <a:pt x="464" y="26"/>
                  <a:pt x="464" y="26"/>
                </a:cubicBezTo>
                <a:cubicBezTo>
                  <a:pt x="464" y="26"/>
                  <a:pt x="464" y="26"/>
                  <a:pt x="465" y="25"/>
                </a:cubicBezTo>
                <a:cubicBezTo>
                  <a:pt x="468" y="25"/>
                  <a:pt x="465" y="27"/>
                  <a:pt x="464" y="28"/>
                </a:cubicBezTo>
                <a:cubicBezTo>
                  <a:pt x="466" y="27"/>
                  <a:pt x="468" y="25"/>
                  <a:pt x="471" y="24"/>
                </a:cubicBezTo>
                <a:cubicBezTo>
                  <a:pt x="472" y="24"/>
                  <a:pt x="472" y="24"/>
                  <a:pt x="473" y="24"/>
                </a:cubicBezTo>
                <a:cubicBezTo>
                  <a:pt x="473" y="25"/>
                  <a:pt x="472" y="25"/>
                  <a:pt x="474" y="25"/>
                </a:cubicBezTo>
                <a:cubicBezTo>
                  <a:pt x="475" y="24"/>
                  <a:pt x="475" y="24"/>
                  <a:pt x="475" y="24"/>
                </a:cubicBezTo>
                <a:cubicBezTo>
                  <a:pt x="474" y="24"/>
                  <a:pt x="474" y="24"/>
                  <a:pt x="473" y="24"/>
                </a:cubicBezTo>
                <a:cubicBezTo>
                  <a:pt x="474" y="24"/>
                  <a:pt x="474" y="23"/>
                  <a:pt x="474" y="23"/>
                </a:cubicBezTo>
                <a:close/>
                <a:moveTo>
                  <a:pt x="472" y="13"/>
                </a:moveTo>
                <a:cubicBezTo>
                  <a:pt x="473" y="13"/>
                  <a:pt x="475" y="13"/>
                  <a:pt x="476" y="12"/>
                </a:cubicBezTo>
                <a:cubicBezTo>
                  <a:pt x="477" y="11"/>
                  <a:pt x="477" y="11"/>
                  <a:pt x="477" y="11"/>
                </a:cubicBezTo>
                <a:cubicBezTo>
                  <a:pt x="474" y="10"/>
                  <a:pt x="472" y="12"/>
                  <a:pt x="472" y="13"/>
                </a:cubicBezTo>
                <a:close/>
                <a:moveTo>
                  <a:pt x="489" y="54"/>
                </a:moveTo>
                <a:cubicBezTo>
                  <a:pt x="489" y="54"/>
                  <a:pt x="490" y="56"/>
                  <a:pt x="487" y="58"/>
                </a:cubicBezTo>
                <a:cubicBezTo>
                  <a:pt x="492" y="56"/>
                  <a:pt x="492" y="56"/>
                  <a:pt x="492" y="56"/>
                </a:cubicBezTo>
                <a:cubicBezTo>
                  <a:pt x="491" y="55"/>
                  <a:pt x="494" y="53"/>
                  <a:pt x="496" y="53"/>
                </a:cubicBezTo>
                <a:cubicBezTo>
                  <a:pt x="492" y="53"/>
                  <a:pt x="494" y="51"/>
                  <a:pt x="489" y="54"/>
                </a:cubicBezTo>
                <a:close/>
                <a:moveTo>
                  <a:pt x="518" y="105"/>
                </a:moveTo>
                <a:cubicBezTo>
                  <a:pt x="520" y="104"/>
                  <a:pt x="514" y="102"/>
                  <a:pt x="521" y="101"/>
                </a:cubicBezTo>
                <a:cubicBezTo>
                  <a:pt x="512" y="101"/>
                  <a:pt x="516" y="104"/>
                  <a:pt x="518" y="105"/>
                </a:cubicBezTo>
                <a:close/>
                <a:moveTo>
                  <a:pt x="528" y="105"/>
                </a:moveTo>
                <a:cubicBezTo>
                  <a:pt x="528" y="106"/>
                  <a:pt x="528" y="106"/>
                  <a:pt x="528" y="106"/>
                </a:cubicBezTo>
                <a:cubicBezTo>
                  <a:pt x="527" y="107"/>
                  <a:pt x="520" y="107"/>
                  <a:pt x="524" y="108"/>
                </a:cubicBezTo>
                <a:cubicBezTo>
                  <a:pt x="526" y="108"/>
                  <a:pt x="523" y="107"/>
                  <a:pt x="525" y="107"/>
                </a:cubicBezTo>
                <a:cubicBezTo>
                  <a:pt x="529" y="107"/>
                  <a:pt x="528" y="107"/>
                  <a:pt x="528" y="106"/>
                </a:cubicBezTo>
                <a:cubicBezTo>
                  <a:pt x="528" y="106"/>
                  <a:pt x="528" y="106"/>
                  <a:pt x="528" y="105"/>
                </a:cubicBezTo>
                <a:close/>
                <a:moveTo>
                  <a:pt x="513" y="71"/>
                </a:moveTo>
                <a:cubicBezTo>
                  <a:pt x="514" y="72"/>
                  <a:pt x="514" y="72"/>
                  <a:pt x="514" y="72"/>
                </a:cubicBezTo>
                <a:cubicBezTo>
                  <a:pt x="510" y="75"/>
                  <a:pt x="510" y="75"/>
                  <a:pt x="510" y="75"/>
                </a:cubicBezTo>
                <a:lnTo>
                  <a:pt x="513" y="71"/>
                </a:lnTo>
                <a:close/>
                <a:moveTo>
                  <a:pt x="511" y="55"/>
                </a:moveTo>
                <a:cubicBezTo>
                  <a:pt x="511" y="56"/>
                  <a:pt x="511" y="56"/>
                  <a:pt x="511" y="56"/>
                </a:cubicBezTo>
                <a:cubicBezTo>
                  <a:pt x="510" y="56"/>
                  <a:pt x="510" y="56"/>
                  <a:pt x="510" y="56"/>
                </a:cubicBezTo>
                <a:cubicBezTo>
                  <a:pt x="509" y="57"/>
                  <a:pt x="507" y="57"/>
                  <a:pt x="506" y="58"/>
                </a:cubicBezTo>
                <a:cubicBezTo>
                  <a:pt x="506" y="58"/>
                  <a:pt x="506" y="59"/>
                  <a:pt x="506" y="59"/>
                </a:cubicBezTo>
                <a:cubicBezTo>
                  <a:pt x="506" y="59"/>
                  <a:pt x="506" y="58"/>
                  <a:pt x="506" y="58"/>
                </a:cubicBezTo>
                <a:cubicBezTo>
                  <a:pt x="506" y="57"/>
                  <a:pt x="505" y="56"/>
                  <a:pt x="509" y="54"/>
                </a:cubicBezTo>
                <a:cubicBezTo>
                  <a:pt x="507" y="55"/>
                  <a:pt x="508" y="57"/>
                  <a:pt x="511" y="56"/>
                </a:cubicBezTo>
                <a:lnTo>
                  <a:pt x="511" y="55"/>
                </a:lnTo>
                <a:close/>
                <a:moveTo>
                  <a:pt x="501" y="25"/>
                </a:moveTo>
                <a:cubicBezTo>
                  <a:pt x="500" y="26"/>
                  <a:pt x="499" y="26"/>
                  <a:pt x="502" y="26"/>
                </a:cubicBezTo>
                <a:cubicBezTo>
                  <a:pt x="503" y="25"/>
                  <a:pt x="502" y="24"/>
                  <a:pt x="501" y="25"/>
                </a:cubicBezTo>
                <a:close/>
                <a:moveTo>
                  <a:pt x="519" y="60"/>
                </a:moveTo>
                <a:cubicBezTo>
                  <a:pt x="516" y="61"/>
                  <a:pt x="518" y="62"/>
                  <a:pt x="514" y="63"/>
                </a:cubicBezTo>
                <a:cubicBezTo>
                  <a:pt x="513" y="63"/>
                  <a:pt x="513" y="63"/>
                  <a:pt x="513" y="63"/>
                </a:cubicBezTo>
                <a:cubicBezTo>
                  <a:pt x="515" y="63"/>
                  <a:pt x="507" y="67"/>
                  <a:pt x="512" y="66"/>
                </a:cubicBezTo>
                <a:cubicBezTo>
                  <a:pt x="511" y="66"/>
                  <a:pt x="511" y="66"/>
                  <a:pt x="511" y="66"/>
                </a:cubicBezTo>
                <a:cubicBezTo>
                  <a:pt x="513" y="66"/>
                  <a:pt x="515" y="62"/>
                  <a:pt x="518" y="62"/>
                </a:cubicBezTo>
                <a:cubicBezTo>
                  <a:pt x="519" y="63"/>
                  <a:pt x="521" y="60"/>
                  <a:pt x="519" y="60"/>
                </a:cubicBezTo>
                <a:close/>
                <a:moveTo>
                  <a:pt x="507" y="19"/>
                </a:moveTo>
                <a:cubicBezTo>
                  <a:pt x="507" y="21"/>
                  <a:pt x="500" y="23"/>
                  <a:pt x="504" y="24"/>
                </a:cubicBezTo>
                <a:cubicBezTo>
                  <a:pt x="504" y="22"/>
                  <a:pt x="511" y="19"/>
                  <a:pt x="507" y="19"/>
                </a:cubicBezTo>
                <a:close/>
                <a:moveTo>
                  <a:pt x="524" y="45"/>
                </a:moveTo>
                <a:cubicBezTo>
                  <a:pt x="525" y="45"/>
                  <a:pt x="525" y="45"/>
                  <a:pt x="525" y="45"/>
                </a:cubicBezTo>
                <a:cubicBezTo>
                  <a:pt x="524" y="47"/>
                  <a:pt x="524" y="47"/>
                  <a:pt x="524" y="47"/>
                </a:cubicBezTo>
                <a:cubicBezTo>
                  <a:pt x="523" y="47"/>
                  <a:pt x="523" y="47"/>
                  <a:pt x="523" y="47"/>
                </a:cubicBezTo>
                <a:lnTo>
                  <a:pt x="524" y="45"/>
                </a:lnTo>
                <a:close/>
                <a:moveTo>
                  <a:pt x="467" y="35"/>
                </a:moveTo>
                <a:cubicBezTo>
                  <a:pt x="466" y="35"/>
                  <a:pt x="466" y="36"/>
                  <a:pt x="467" y="36"/>
                </a:cubicBezTo>
                <a:cubicBezTo>
                  <a:pt x="467" y="36"/>
                  <a:pt x="467" y="35"/>
                  <a:pt x="467" y="35"/>
                </a:cubicBezTo>
                <a:close/>
                <a:moveTo>
                  <a:pt x="501" y="109"/>
                </a:moveTo>
                <a:cubicBezTo>
                  <a:pt x="500" y="108"/>
                  <a:pt x="499" y="108"/>
                  <a:pt x="498" y="108"/>
                </a:cubicBezTo>
                <a:cubicBezTo>
                  <a:pt x="499" y="108"/>
                  <a:pt x="500" y="108"/>
                  <a:pt x="501" y="109"/>
                </a:cubicBezTo>
                <a:close/>
                <a:moveTo>
                  <a:pt x="496" y="109"/>
                </a:moveTo>
                <a:cubicBezTo>
                  <a:pt x="496" y="109"/>
                  <a:pt x="496" y="109"/>
                  <a:pt x="496" y="109"/>
                </a:cubicBezTo>
                <a:cubicBezTo>
                  <a:pt x="496" y="109"/>
                  <a:pt x="496" y="109"/>
                  <a:pt x="496" y="109"/>
                </a:cubicBezTo>
                <a:close/>
                <a:moveTo>
                  <a:pt x="429" y="155"/>
                </a:moveTo>
                <a:cubicBezTo>
                  <a:pt x="428" y="155"/>
                  <a:pt x="425" y="152"/>
                  <a:pt x="428" y="156"/>
                </a:cubicBezTo>
                <a:cubicBezTo>
                  <a:pt x="429" y="158"/>
                  <a:pt x="428" y="155"/>
                  <a:pt x="429" y="155"/>
                </a:cubicBezTo>
                <a:close/>
                <a:moveTo>
                  <a:pt x="433" y="159"/>
                </a:moveTo>
                <a:cubicBezTo>
                  <a:pt x="434" y="159"/>
                  <a:pt x="435" y="160"/>
                  <a:pt x="436" y="161"/>
                </a:cubicBezTo>
                <a:cubicBezTo>
                  <a:pt x="434" y="159"/>
                  <a:pt x="434" y="159"/>
                  <a:pt x="433" y="159"/>
                </a:cubicBezTo>
                <a:close/>
                <a:moveTo>
                  <a:pt x="433" y="159"/>
                </a:moveTo>
                <a:cubicBezTo>
                  <a:pt x="432" y="159"/>
                  <a:pt x="432" y="160"/>
                  <a:pt x="431" y="161"/>
                </a:cubicBezTo>
                <a:cubicBezTo>
                  <a:pt x="433" y="162"/>
                  <a:pt x="433" y="160"/>
                  <a:pt x="433" y="159"/>
                </a:cubicBezTo>
                <a:close/>
                <a:moveTo>
                  <a:pt x="442" y="148"/>
                </a:moveTo>
                <a:cubicBezTo>
                  <a:pt x="443" y="150"/>
                  <a:pt x="447" y="151"/>
                  <a:pt x="445" y="155"/>
                </a:cubicBezTo>
                <a:cubicBezTo>
                  <a:pt x="445" y="155"/>
                  <a:pt x="446" y="153"/>
                  <a:pt x="448" y="155"/>
                </a:cubicBezTo>
                <a:cubicBezTo>
                  <a:pt x="445" y="151"/>
                  <a:pt x="444" y="148"/>
                  <a:pt x="442" y="148"/>
                </a:cubicBezTo>
                <a:close/>
                <a:moveTo>
                  <a:pt x="452" y="156"/>
                </a:moveTo>
                <a:cubicBezTo>
                  <a:pt x="452" y="155"/>
                  <a:pt x="452" y="155"/>
                  <a:pt x="453" y="155"/>
                </a:cubicBezTo>
                <a:cubicBezTo>
                  <a:pt x="452" y="155"/>
                  <a:pt x="452" y="155"/>
                  <a:pt x="452" y="156"/>
                </a:cubicBezTo>
                <a:close/>
                <a:moveTo>
                  <a:pt x="453" y="155"/>
                </a:moveTo>
                <a:cubicBezTo>
                  <a:pt x="454" y="155"/>
                  <a:pt x="457" y="160"/>
                  <a:pt x="457" y="157"/>
                </a:cubicBezTo>
                <a:cubicBezTo>
                  <a:pt x="456" y="155"/>
                  <a:pt x="454" y="152"/>
                  <a:pt x="453" y="152"/>
                </a:cubicBezTo>
                <a:cubicBezTo>
                  <a:pt x="454" y="155"/>
                  <a:pt x="453" y="155"/>
                  <a:pt x="453" y="155"/>
                </a:cubicBezTo>
                <a:close/>
                <a:moveTo>
                  <a:pt x="480" y="123"/>
                </a:moveTo>
                <a:cubicBezTo>
                  <a:pt x="479" y="124"/>
                  <a:pt x="479" y="124"/>
                  <a:pt x="479" y="124"/>
                </a:cubicBezTo>
                <a:cubicBezTo>
                  <a:pt x="480" y="125"/>
                  <a:pt x="480" y="125"/>
                  <a:pt x="480" y="125"/>
                </a:cubicBezTo>
                <a:cubicBezTo>
                  <a:pt x="480" y="125"/>
                  <a:pt x="481" y="124"/>
                  <a:pt x="480" y="123"/>
                </a:cubicBezTo>
                <a:close/>
                <a:moveTo>
                  <a:pt x="491" y="134"/>
                </a:moveTo>
                <a:cubicBezTo>
                  <a:pt x="488" y="129"/>
                  <a:pt x="488" y="129"/>
                  <a:pt x="488" y="129"/>
                </a:cubicBezTo>
                <a:cubicBezTo>
                  <a:pt x="487" y="128"/>
                  <a:pt x="490" y="132"/>
                  <a:pt x="489" y="132"/>
                </a:cubicBezTo>
                <a:cubicBezTo>
                  <a:pt x="489" y="133"/>
                  <a:pt x="490" y="134"/>
                  <a:pt x="491" y="134"/>
                </a:cubicBezTo>
                <a:close/>
                <a:moveTo>
                  <a:pt x="504" y="160"/>
                </a:moveTo>
                <a:cubicBezTo>
                  <a:pt x="504" y="160"/>
                  <a:pt x="504" y="160"/>
                  <a:pt x="503" y="160"/>
                </a:cubicBezTo>
                <a:cubicBezTo>
                  <a:pt x="504" y="160"/>
                  <a:pt x="504" y="160"/>
                  <a:pt x="504" y="160"/>
                </a:cubicBezTo>
                <a:close/>
                <a:moveTo>
                  <a:pt x="484" y="120"/>
                </a:moveTo>
                <a:cubicBezTo>
                  <a:pt x="486" y="122"/>
                  <a:pt x="487" y="124"/>
                  <a:pt x="489" y="125"/>
                </a:cubicBezTo>
                <a:cubicBezTo>
                  <a:pt x="490" y="126"/>
                  <a:pt x="486" y="121"/>
                  <a:pt x="484" y="120"/>
                </a:cubicBezTo>
                <a:close/>
                <a:moveTo>
                  <a:pt x="489" y="120"/>
                </a:moveTo>
                <a:cubicBezTo>
                  <a:pt x="488" y="120"/>
                  <a:pt x="487" y="120"/>
                  <a:pt x="486" y="119"/>
                </a:cubicBezTo>
                <a:cubicBezTo>
                  <a:pt x="488" y="121"/>
                  <a:pt x="488" y="121"/>
                  <a:pt x="488" y="121"/>
                </a:cubicBezTo>
                <a:lnTo>
                  <a:pt x="489" y="120"/>
                </a:lnTo>
                <a:close/>
                <a:moveTo>
                  <a:pt x="496" y="122"/>
                </a:moveTo>
                <a:cubicBezTo>
                  <a:pt x="494" y="121"/>
                  <a:pt x="494" y="121"/>
                  <a:pt x="494" y="121"/>
                </a:cubicBezTo>
                <a:cubicBezTo>
                  <a:pt x="495" y="122"/>
                  <a:pt x="495" y="122"/>
                  <a:pt x="495" y="122"/>
                </a:cubicBezTo>
                <a:lnTo>
                  <a:pt x="496" y="122"/>
                </a:lnTo>
                <a:close/>
                <a:moveTo>
                  <a:pt x="501" y="90"/>
                </a:moveTo>
                <a:cubicBezTo>
                  <a:pt x="500" y="90"/>
                  <a:pt x="500" y="86"/>
                  <a:pt x="495" y="89"/>
                </a:cubicBezTo>
                <a:cubicBezTo>
                  <a:pt x="502" y="87"/>
                  <a:pt x="495" y="93"/>
                  <a:pt x="501" y="90"/>
                </a:cubicBezTo>
                <a:close/>
                <a:moveTo>
                  <a:pt x="470" y="41"/>
                </a:moveTo>
                <a:cubicBezTo>
                  <a:pt x="471" y="38"/>
                  <a:pt x="471" y="38"/>
                  <a:pt x="471" y="38"/>
                </a:cubicBezTo>
                <a:cubicBezTo>
                  <a:pt x="470" y="40"/>
                  <a:pt x="467" y="40"/>
                  <a:pt x="470" y="41"/>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矩形 76"/>
          <p:cNvSpPr/>
          <p:nvPr/>
        </p:nvSpPr>
        <p:spPr>
          <a:xfrm>
            <a:off x="742541" y="2766827"/>
            <a:ext cx="2681823" cy="369332"/>
          </a:xfrm>
          <a:prstGeom prst="rect">
            <a:avLst/>
          </a:prstGeom>
          <a:noFill/>
        </p:spPr>
        <p:txBody>
          <a:bodyPr wrap="none" lIns="0" tIns="0" rIns="0" bIns="0">
            <a:spAutoFit/>
          </a:bodyPr>
          <a:lstStyle/>
          <a:p>
            <a:pPr algn="ctr"/>
            <a:r>
              <a:rPr lang="zh-TW" altLang="en-US" sz="1200" dirty="0" smtClean="0">
                <a:latin typeface="微軟正黑體" panose="020B0604030504040204" pitchFamily="34" charset="-120"/>
                <a:ea typeface="微軟正黑體" panose="020B0604030504040204" pitchFamily="34" charset="-120"/>
              </a:rPr>
              <a:t>經建會</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國家發展規劃應用</a:t>
            </a:r>
            <a:r>
              <a:rPr lang="zh-TW" altLang="en-US" sz="1200" dirty="0">
                <a:latin typeface="微軟正黑體" panose="020B0604030504040204" pitchFamily="34" charset="-120"/>
                <a:ea typeface="微軟正黑體" panose="020B0604030504040204" pitchFamily="34" charset="-120"/>
              </a:rPr>
              <a:t>分組空間圖</a:t>
            </a:r>
            <a:r>
              <a:rPr lang="zh-TW" altLang="en-US" sz="1200" dirty="0" smtClean="0">
                <a:latin typeface="微軟正黑體" panose="020B0604030504040204" pitchFamily="34" charset="-120"/>
                <a:ea typeface="微軟正黑體" panose="020B0604030504040204" pitchFamily="34" charset="-120"/>
              </a:rPr>
              <a:t>台</a:t>
            </a:r>
            <a:r>
              <a:rPr lang="en-US" altLang="zh-TW" sz="1200" dirty="0" smtClean="0">
                <a:latin typeface="微軟正黑體" panose="020B0604030504040204" pitchFamily="34" charset="-120"/>
                <a:ea typeface="微軟正黑體" panose="020B0604030504040204" pitchFamily="34" charset="-120"/>
              </a:rPr>
              <a:t/>
            </a:r>
            <a:br>
              <a:rPr lang="en-US" altLang="zh-TW" sz="1200" dirty="0" smtClean="0">
                <a:latin typeface="微軟正黑體" panose="020B0604030504040204" pitchFamily="34" charset="-120"/>
                <a:ea typeface="微軟正黑體" panose="020B0604030504040204" pitchFamily="34" charset="-120"/>
              </a:rPr>
            </a:br>
            <a:r>
              <a:rPr lang="zh-TW" altLang="en-US" sz="1200" dirty="0" smtClean="0">
                <a:latin typeface="微軟正黑體" panose="020B0604030504040204" pitchFamily="34" charset="-120"/>
                <a:ea typeface="微軟正黑體" panose="020B0604030504040204" pitchFamily="34" charset="-120"/>
              </a:rPr>
              <a:t>（</a:t>
            </a:r>
            <a:r>
              <a:rPr lang="en-US" altLang="zh-TW" sz="1200" dirty="0" smtClean="0">
                <a:latin typeface="微軟正黑體" panose="020B0604030504040204" pitchFamily="34" charset="-120"/>
                <a:ea typeface="微軟正黑體" panose="020B0604030504040204" pitchFamily="34" charset="-120"/>
              </a:rPr>
              <a:t>http://ngis.nat.gov.tw</a:t>
            </a:r>
            <a:r>
              <a:rPr lang="zh-TW" altLang="en-US"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sp>
        <p:nvSpPr>
          <p:cNvPr id="78" name="橢圓 77"/>
          <p:cNvSpPr/>
          <p:nvPr/>
        </p:nvSpPr>
        <p:spPr>
          <a:xfrm>
            <a:off x="3394521" y="2522259"/>
            <a:ext cx="518114" cy="518114"/>
          </a:xfrm>
          <a:prstGeom prst="ellipse">
            <a:avLst/>
          </a:prstGeom>
          <a:solidFill>
            <a:srgbClr val="25A2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橢圓形圖說文字 78"/>
          <p:cNvSpPr/>
          <p:nvPr/>
        </p:nvSpPr>
        <p:spPr>
          <a:xfrm>
            <a:off x="3785004" y="1218376"/>
            <a:ext cx="1368152" cy="1267271"/>
          </a:xfrm>
          <a:prstGeom prst="wedgeEllipseCallout">
            <a:avLst>
              <a:gd name="adj1" fmla="val -56073"/>
              <a:gd name="adj2" fmla="val 69452"/>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0" name="群組 79"/>
          <p:cNvGrpSpPr/>
          <p:nvPr/>
        </p:nvGrpSpPr>
        <p:grpSpPr>
          <a:xfrm>
            <a:off x="3835031" y="1308704"/>
            <a:ext cx="1261884" cy="1167358"/>
            <a:chOff x="2703060" y="1497493"/>
            <a:chExt cx="1393565" cy="1285550"/>
          </a:xfrm>
        </p:grpSpPr>
        <p:sp>
          <p:nvSpPr>
            <p:cNvPr id="81" name="文字方塊 80"/>
            <p:cNvSpPr txBox="1"/>
            <p:nvPr/>
          </p:nvSpPr>
          <p:spPr>
            <a:xfrm>
              <a:off x="2703060" y="2206849"/>
              <a:ext cx="1393565" cy="576194"/>
            </a:xfrm>
            <a:prstGeom prst="rect">
              <a:avLst/>
            </a:prstGeom>
            <a:noFill/>
          </p:spPr>
          <p:txBody>
            <a:bodyPr wrap="none" rtlCol="0">
              <a:spAutoFit/>
            </a:bodyPr>
            <a:lstStyle/>
            <a:p>
              <a:pPr algn="ctr"/>
              <a:r>
                <a:rPr lang="zh-TW" altLang="en-US" sz="1400" dirty="0" smtClean="0">
                  <a:solidFill>
                    <a:srgbClr val="C00000"/>
                  </a:solidFill>
                  <a:latin typeface="微軟正黑體" panose="020B0604030504040204" pitchFamily="34" charset="-120"/>
                  <a:ea typeface="微軟正黑體" panose="020B0604030504040204" pitchFamily="34" charset="-120"/>
                </a:rPr>
                <a:t>環境敏感地區</a:t>
              </a:r>
              <a:endParaRPr lang="en-US" altLang="zh-TW" sz="1400" dirty="0" smtClean="0">
                <a:solidFill>
                  <a:srgbClr val="C00000"/>
                </a:solidFill>
                <a:latin typeface="微軟正黑體" panose="020B0604030504040204" pitchFamily="34" charset="-120"/>
                <a:ea typeface="微軟正黑體" panose="020B0604030504040204" pitchFamily="34" charset="-120"/>
              </a:endParaRPr>
            </a:p>
            <a:p>
              <a:pPr algn="ctr"/>
              <a:r>
                <a:rPr lang="zh-TW" altLang="en-US" sz="1400" dirty="0" smtClean="0">
                  <a:solidFill>
                    <a:srgbClr val="C00000"/>
                  </a:solidFill>
                  <a:latin typeface="微軟正黑體" panose="020B0604030504040204" pitchFamily="34" charset="-120"/>
                  <a:ea typeface="微軟正黑體" panose="020B0604030504040204" pitchFamily="34" charset="-120"/>
                </a:rPr>
                <a:t>查詢模組</a:t>
              </a:r>
              <a:endParaRPr lang="zh-TW" altLang="en-US" sz="1400" dirty="0">
                <a:solidFill>
                  <a:srgbClr val="C00000"/>
                </a:solidFill>
                <a:latin typeface="微軟正黑體" panose="020B0604030504040204" pitchFamily="34" charset="-120"/>
                <a:ea typeface="微軟正黑體" panose="020B0604030504040204" pitchFamily="34" charset="-120"/>
              </a:endParaRPr>
            </a:p>
          </p:txBody>
        </p:sp>
        <p:pic>
          <p:nvPicPr>
            <p:cNvPr id="82" name="Picture 8" descr="application, javascript icon"/>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050786" y="1497493"/>
              <a:ext cx="737038" cy="73704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橢圓 1"/>
          <p:cNvSpPr/>
          <p:nvPr/>
        </p:nvSpPr>
        <p:spPr>
          <a:xfrm>
            <a:off x="4748214" y="3178630"/>
            <a:ext cx="388940" cy="3889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FF0000"/>
                </a:solidFill>
                <a:latin typeface="微軟正黑體" panose="020B0604030504040204" pitchFamily="34" charset="-120"/>
                <a:ea typeface="微軟正黑體" panose="020B0604030504040204" pitchFamily="34" charset="-120"/>
              </a:rPr>
              <a:t>一</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43" name="橢圓 42"/>
          <p:cNvSpPr/>
          <p:nvPr/>
        </p:nvSpPr>
        <p:spPr>
          <a:xfrm>
            <a:off x="4841824" y="1234766"/>
            <a:ext cx="388940" cy="3889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FF0000"/>
                </a:solidFill>
                <a:latin typeface="微軟正黑體" panose="020B0604030504040204" pitchFamily="34" charset="-120"/>
                <a:ea typeface="微軟正黑體" panose="020B0604030504040204" pitchFamily="34" charset="-120"/>
              </a:rPr>
              <a:t>二</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44" name="橢圓 43"/>
          <p:cNvSpPr/>
          <p:nvPr/>
        </p:nvSpPr>
        <p:spPr>
          <a:xfrm>
            <a:off x="7218355" y="6281893"/>
            <a:ext cx="388940" cy="3889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FF0000"/>
                </a:solidFill>
                <a:latin typeface="微軟正黑體" panose="020B0604030504040204" pitchFamily="34" charset="-120"/>
                <a:ea typeface="微軟正黑體" panose="020B0604030504040204" pitchFamily="34" charset="-120"/>
              </a:rPr>
              <a:t>三</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83" name="橢圓 82"/>
          <p:cNvSpPr/>
          <p:nvPr/>
        </p:nvSpPr>
        <p:spPr>
          <a:xfrm>
            <a:off x="3248898" y="6317049"/>
            <a:ext cx="388940" cy="3889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FF0000"/>
                </a:solidFill>
                <a:latin typeface="微軟正黑體" panose="020B0604030504040204" pitchFamily="34" charset="-120"/>
                <a:ea typeface="微軟正黑體" panose="020B0604030504040204" pitchFamily="34" charset="-120"/>
              </a:rPr>
              <a:t>四</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809520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龍騰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TC101790490[[fn=美國南方小鎮]]</Template>
  <TotalTime>7342</TotalTime>
  <Words>4560</Words>
  <Application>Microsoft Office PowerPoint</Application>
  <PresentationFormat>如螢幕大小 (4:3)</PresentationFormat>
  <Paragraphs>863</Paragraphs>
  <Slides>48</Slides>
  <Notes>11</Notes>
  <HiddenSlides>0</HiddenSlides>
  <MMClips>1</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48</vt:i4>
      </vt:variant>
    </vt:vector>
  </HeadingPairs>
  <TitlesOfParts>
    <vt:vector size="63" baseType="lpstr">
      <vt:lpstr>Gulim</vt:lpstr>
      <vt:lpstr>Malgun Gothic</vt:lpstr>
      <vt:lpstr>華康中黑體</vt:lpstr>
      <vt:lpstr>華康粗圓體</vt:lpstr>
      <vt:lpstr>微軟正黑體</vt:lpstr>
      <vt:lpstr>新細明體</vt:lpstr>
      <vt:lpstr>Arial</vt:lpstr>
      <vt:lpstr>Calibri</vt:lpstr>
      <vt:lpstr>Courier New</vt:lpstr>
      <vt:lpstr>Franklin Gothic Book</vt:lpstr>
      <vt:lpstr>Times New Roman</vt:lpstr>
      <vt:lpstr>Verdana</vt:lpstr>
      <vt:lpstr>Wingdings</vt:lpstr>
      <vt:lpstr>Decatur</vt:lpstr>
      <vt:lpstr>Visio</vt:lpstr>
      <vt:lpstr>102年 「國土資訊圖資加值應用示範計畫」委託辦理計畫案</vt:lpstr>
      <vt:lpstr>簡報大綱</vt:lpstr>
      <vt:lpstr>PowerPoint 簡報</vt:lpstr>
      <vt:lpstr>計畫緣起與目的</vt:lpstr>
      <vt:lpstr>計畫緣起與目的</vt:lpstr>
      <vt:lpstr>計畫工作項目</vt:lpstr>
      <vt:lpstr>計畫執行流程</vt:lpstr>
      <vt:lpstr>PowerPoint 簡報</vt:lpstr>
      <vt:lpstr>整體架構說明</vt:lpstr>
      <vt:lpstr>一、環境敏感地區模組API(1/8)</vt:lpstr>
      <vt:lpstr>一、環境敏感地區模組API(2/8)</vt:lpstr>
      <vt:lpstr>一、環境敏感地區模組API(3/8)</vt:lpstr>
      <vt:lpstr>一、環境敏感地區模組API(4/8)</vt:lpstr>
      <vt:lpstr>一、環境敏感地區模組API(5/8)</vt:lpstr>
      <vt:lpstr>一、環境敏感地區模組API(6/8)</vt:lpstr>
      <vt:lpstr>一、環境敏感地區模組API(7/8)</vt:lpstr>
      <vt:lpstr>一、環境敏感地區模組API(8/8)</vt:lpstr>
      <vt:lpstr>二、環境敏感地區查詢模組(1/8)</vt:lpstr>
      <vt:lpstr>二、環境敏感地區查詢模組(2/8)</vt:lpstr>
      <vt:lpstr>二、環境敏感地區查詢模組(3/8)</vt:lpstr>
      <vt:lpstr>二、環境敏感地區查詢模組(4/8)</vt:lpstr>
      <vt:lpstr>二、環境敏感地區查詢模組(5/8)</vt:lpstr>
      <vt:lpstr>二、環境敏感地區查詢模組(6/8)</vt:lpstr>
      <vt:lpstr>二、環境敏感地區查詢模組(7/8)</vt:lpstr>
      <vt:lpstr>二、環境敏感地區查詢模組(8/8)</vt:lpstr>
      <vt:lpstr>三、整合服務</vt:lpstr>
      <vt:lpstr>四、環境敏感地區圖資服務</vt:lpstr>
      <vt:lpstr>各單位自行授權圖資服務</vt:lpstr>
      <vt:lpstr>本計畫環境敏感圖資服務項目</vt:lpstr>
      <vt:lpstr>本計畫環境敏感圖資服務項目</vt:lpstr>
      <vt:lpstr>PowerPoint 簡報</vt:lpstr>
      <vt:lpstr>需TGOS代為發布之圖資項目</vt:lpstr>
      <vt:lpstr>API介接驗證</vt:lpstr>
      <vt:lpstr>API介接成果</vt:lpstr>
      <vt:lpstr>API介接成果-展示</vt:lpstr>
      <vt:lpstr>PowerPoint 簡報</vt:lpstr>
      <vt:lpstr>未來圖資網路應用發展建議(1/4)</vt:lpstr>
      <vt:lpstr>未來圖資網路應用發展建議(2/4)</vt:lpstr>
      <vt:lpstr>未來圖資網路應用發展建議(3/4)</vt:lpstr>
      <vt:lpstr>未來圖資網路應用發展建議(4/4)</vt:lpstr>
      <vt:lpstr>跨部會API未來營運管理建議(1/5)</vt:lpstr>
      <vt:lpstr>跨部會API未來營運管理建議(2/5)</vt:lpstr>
      <vt:lpstr>服務效能測試</vt:lpstr>
      <vt:lpstr>服務效能測試概況</vt:lpstr>
      <vt:lpstr>跨部會API未來營運管理建議(3/5)</vt:lpstr>
      <vt:lpstr>跨部會API未來營運管理建議(4/5)</vt:lpstr>
      <vt:lpstr>跨部會API未來營運管理建議(5/5)</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奕靜 Maureen</dc:creator>
  <cp:lastModifiedBy>奕靜 Maureen</cp:lastModifiedBy>
  <cp:revision>629</cp:revision>
  <cp:lastPrinted>2013-09-11T07:23:39Z</cp:lastPrinted>
  <dcterms:created xsi:type="dcterms:W3CDTF">2012-05-16T00:56:44Z</dcterms:created>
  <dcterms:modified xsi:type="dcterms:W3CDTF">2014-03-11T10:41:01Z</dcterms:modified>
</cp:coreProperties>
</file>